
<file path=[Content_Types].xml><?xml version="1.0" encoding="utf-8"?>
<Types xmlns="http://schemas.openxmlformats.org/package/2006/content-types">
  <Override PartName="/ppt/tableStyles.xml" ContentType="application/vnd.openxmlformats-officedocument.presentationml.tableStyles+xml"/>
  <Override PartName="/ppt/slides/slide39.xml" ContentType="application/vnd.openxmlformats-officedocument.presentationml.slide+xml"/>
  <Override PartName="/ppt/slides/slide5.xml" ContentType="application/vnd.openxmlformats-officedocument.presentationml.slide+xml"/>
  <Override PartName="/ppt/notesSlides/notesSlide10.xml" ContentType="application/vnd.openxmlformats-officedocument.presentationml.notesSlide+xml"/>
  <Override PartName="/ppt/slideLayouts/slideLayout5.xml" ContentType="application/vnd.openxmlformats-officedocument.presentationml.slideLayout+xml"/>
  <Override PartName="/ppt/slides/slide20.xml" ContentType="application/vnd.openxmlformats-officedocument.presentationml.slide+xml"/>
  <Override PartName="/ppt/embeddings/oleObject19.bin" ContentType="application/vnd.openxmlformats-officedocument.oleObject"/>
  <Override PartName="/ppt/slides/slide15.xml" ContentType="application/vnd.openxmlformats-officedocument.presentationml.slide+xml"/>
  <Override PartName="/ppt/slides/slide34.xml" ContentType="application/vnd.openxmlformats-officedocument.presentationml.slide+xml"/>
  <Override PartName="/ppt/embeddings/oleObject7.bin" ContentType="application/vnd.openxmlformats-officedocument.oleObject"/>
  <Override PartName="/ppt/embeddings/oleObject14.bin" ContentType="application/vnd.openxmlformats-officedocument.oleObject"/>
  <Override PartName="/ppt/notesSlides/notesSlide19.xml" ContentType="application/vnd.openxmlformats-officedocument.presentationml.notesSlide+xml"/>
  <Override PartName="/ppt/notesSlides/notesSlide4.xml" ContentType="application/vnd.openxmlformats-officedocument.presentationml.notes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0.xml" ContentType="application/vnd.openxmlformats-officedocument.presentationml.slide+xml"/>
  <Override PartName="/ppt/embeddings/oleObject2.bin" ContentType="application/vnd.openxmlformats-officedocument.oleObject"/>
  <Override PartName="/ppt/notesSlides/notesSlide14.xml" ContentType="application/vnd.openxmlformats-officedocument.presentationml.notesSlide+xml"/>
  <Override PartName="/ppt/embeddings/oleObject12.bin" ContentType="application/vnd.openxmlformats-officedocument.oleObject"/>
  <Override PartName="/ppt/slides/slide27.xml" ContentType="application/vnd.openxmlformats-officedocument.presentationml.slide+xml"/>
  <Override PartName="/ppt/theme/theme1.xml" ContentType="application/vnd.openxmlformats-officedocument.theme+xml"/>
  <Default Extension="rels" ContentType="application/vnd.openxmlformats-package.relationships+xml"/>
  <Override PartName="/ppt/slides/slide7.xml" ContentType="application/vnd.openxmlformats-officedocument.presentationml.slide+xml"/>
  <Default Extension="doc" ContentType="application/msword"/>
  <Override PartName="/ppt/slideLayouts/slideLayout7.xml" ContentType="application/vnd.openxmlformats-officedocument.presentationml.slideLayout+xml"/>
  <Override PartName="/ppt/slides/slide22.xml" ContentType="application/vnd.openxmlformats-officedocument.presentationml.slide+xml"/>
  <Override PartName="/ppt/notesSlides/notesSlide8.xml" ContentType="application/vnd.openxmlformats-officedocument.presentationml.notesSlide+xml"/>
  <Override PartName="/ppt/slides/slide41.xml" ContentType="application/vnd.openxmlformats-officedocument.presentationml.slide+xml"/>
  <Override PartName="/ppt/slides/slide17.xml" ContentType="application/vnd.openxmlformats-officedocument.presentationml.slide+xml"/>
  <Override PartName="/ppt/slides/slide36.xml" ContentType="application/vnd.openxmlformats-officedocument.presentationml.slide+xml"/>
  <Override PartName="/ppt/slides/slide2.xml" ContentType="application/vnd.openxmlformats-officedocument.presentationml.slide+xml"/>
  <Override PartName="/ppt/embeddings/oleObject9.bin" ContentType="application/vnd.openxmlformats-officedocument.oleObject"/>
  <Override PartName="/ppt/slideLayouts/slideLayout2.xml" ContentType="application/vnd.openxmlformats-officedocument.presentationml.slideLayout+xml"/>
  <Override PartName="/ppt/notesSlides/notesSlide6.xml" ContentType="application/vnd.openxmlformats-officedocument.presentationml.notesSlide+xml"/>
  <Override PartName="/ppt/embeddings/oleObject16.bin" ContentType="application/vnd.openxmlformats-officedocument.oleObject"/>
  <Default Extension="jpeg" ContentType="image/jpeg"/>
  <Override PartName="/ppt/slides/slide12.xml" ContentType="application/vnd.openxmlformats-officedocument.presentationml.slide+xml"/>
  <Override PartName="/ppt/slides/slide31.xml" ContentType="application/vnd.openxmlformats-officedocument.presentationml.slide+xml"/>
  <Override PartName="/ppt/embeddings/oleObject4.bin" ContentType="application/vnd.openxmlformats-officedocument.oleObject"/>
  <Override PartName="/ppt/notesSlides/notesSlide16.xml" ContentType="application/vnd.openxmlformats-officedocument.presentationml.notesSlide+xml"/>
  <Override PartName="/ppt/slides/slide29.xml" ContentType="application/vnd.openxmlformats-officedocument.presentationml.slide+xml"/>
  <Override PartName="/ppt/notesSlides/notesSlide1.xml" ContentType="application/vnd.openxmlformats-officedocument.presentationml.notesSlide+xml"/>
  <Override PartName="/ppt/slides/slide9.xml" ContentType="application/vnd.openxmlformats-officedocument.presentationml.slide+xml"/>
  <Override PartName="/ppt/notesSlides/notesSlide11.xml" ContentType="application/vnd.openxmlformats-officedocument.presentationml.notesSlide+xml"/>
  <Override PartName="/ppt/slideLayouts/slideLayout9.xml" ContentType="application/vnd.openxmlformats-officedocument.presentationml.slideLayout+xml"/>
  <Override PartName="/ppt/slides/slide24.xml" ContentType="application/vnd.openxmlformats-officedocument.presentationml.slide+xml"/>
  <Override PartName="/ppt/slideLayouts/slideLayout11.xml" ContentType="application/vnd.openxmlformats-officedocument.presentationml.slideLayout+xml"/>
  <Override PartName="/ppt/slides/slide19.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embeddings/oleObject18.bin" ContentType="application/vnd.openxmlformats-officedocument.oleObject"/>
  <Override PartName="/ppt/slideLayouts/slideLayout4.xml" ContentType="application/vnd.openxmlformats-officedocument.presentationml.slideLayout+xml"/>
  <Default Extension="xml" ContentType="application/xml"/>
  <Override PartName="/ppt/slides/slide14.xml" ContentType="application/vnd.openxmlformats-officedocument.presentationml.slide+xml"/>
  <Override PartName="/ppt/slides/slide33.xml" ContentType="application/vnd.openxmlformats-officedocument.presentationml.slide+xml"/>
  <Override PartName="/ppt/embeddings/oleObject6.bin" ContentType="application/vnd.openxmlformats-officedocument.oleObject"/>
  <Override PartName="/ppt/notesSlides/notesSlide18.xml" ContentType="application/vnd.openxmlformats-officedocument.presentationml.notesSlide+xml"/>
  <Override PartName="/ppt/embeddings/oleObject13.bin" ContentType="application/vnd.openxmlformats-officedocument.oleObject"/>
  <Override PartName="/ppt/notesSlides/notesSlide3.xml" ContentType="application/vnd.openxmlformats-officedocument.presentationml.notesSlide+xml"/>
  <Override PartName="/docProps/core.xml" ContentType="application/vnd.openxmlformats-package.core-properties+xml"/>
  <Override PartName="/ppt/embeddings/oleObject1.bin" ContentType="application/vnd.openxmlformats-officedocument.oleObject"/>
  <Override PartName="/ppt/notesSlides/notesSlide13.xml" ContentType="application/vnd.openxmlformats-officedocument.presentationml.notesSlide+xml"/>
  <Override PartName="/ppt/embeddings/oleObject11.bin" ContentType="application/vnd.openxmlformats-officedocument.oleObject"/>
  <Override PartName="/ppt/slides/slide26.xml" ContentType="application/vnd.openxmlformats-officedocument.presentationml.slide+xml"/>
  <Override PartName="/ppt/slideLayouts/slideLayout13.xml" ContentType="application/vnd.openxmlformats-officedocument.presentationml.slideLayout+xml"/>
  <Override PartName="/ppt/presProps.xml" ContentType="application/vnd.openxmlformats-officedocument.presentationml.presProps+xml"/>
  <Override PartName="/ppt/slides/slide6.xml" ContentType="application/vnd.openxmlformats-officedocument.presentationml.slide+xml"/>
  <Override PartName="/ppt/slideLayouts/slideLayout6.xml" ContentType="application/vnd.openxmlformats-officedocument.presentationml.slideLayout+xml"/>
  <Override PartName="/ppt/slides/slide21.xml" ContentType="application/vnd.openxmlformats-officedocument.presentationml.slide+xml"/>
  <Override PartName="/ppt/slides/slide40.xml" ContentType="application/vnd.openxmlformats-officedocument.presentationml.slide+xml"/>
  <Override PartName="/ppt/slides/slide16.xml" ContentType="application/vnd.openxmlformats-officedocument.presentationml.slide+xml"/>
  <Override PartName="/ppt/embeddings/oleObject20.bin" ContentType="application/vnd.openxmlformats-officedocument.oleObject"/>
  <Override PartName="/ppt/slides/slide35.xml" ContentType="application/vnd.openxmlformats-officedocument.presentationml.slide+xml"/>
  <Override PartName="/ppt/slides/slide1.xml" ContentType="application/vnd.openxmlformats-officedocument.presentationml.slide+xml"/>
  <Override PartName="/ppt/embeddings/oleObject8.bin" ContentType="application/vnd.openxmlformats-officedocument.oleObject"/>
  <Override PartName="/ppt/slideLayouts/slideLayout1.xml" ContentType="application/vnd.openxmlformats-officedocument.presentationml.slideLayout+xml"/>
  <Override PartName="/ppt/notesSlides/notesSlide5.xml" ContentType="application/vnd.openxmlformats-officedocument.presentationml.notesSlide+xml"/>
  <Default Extension="bin" ContentType="application/vnd.openxmlformats-officedocument.presentationml.printerSettings"/>
  <Override PartName="/ppt/embeddings/oleObject15.bin" ContentType="application/vnd.openxmlformats-officedocument.oleObject"/>
  <Override PartName="/ppt/slides/slide11.xml" ContentType="application/vnd.openxmlformats-officedocument.presentationml.slide+xml"/>
  <Override PartName="/ppt/notesSlides/notesSlide20.xml" ContentType="application/vnd.openxmlformats-officedocument.presentationml.notesSlide+xml"/>
  <Override PartName="/ppt/slides/slide30.xml" ContentType="application/vnd.openxmlformats-officedocument.presentationml.slide+xml"/>
  <Override PartName="/ppt/embeddings/oleObject3.bin" ContentType="application/vnd.openxmlformats-officedocument.oleObject"/>
  <Override PartName="/ppt/notesSlides/notesSlide15.xml" ContentType="application/vnd.openxmlformats-officedocument.presentationml.notesSlide+xml"/>
  <Override PartName="/ppt/slides/slide28.xml" ContentType="application/vnd.openxmlformats-officedocument.presentationml.slide+xml"/>
  <Override PartName="/ppt/theme/theme2.xml" ContentType="application/vnd.openxmlformats-officedocument.theme+xml"/>
  <Override PartName="/ppt/notesMasters/notesMaster1.xml" ContentType="application/vnd.openxmlformats-officedocument.presentationml.notesMaster+xml"/>
  <Override PartName="/ppt/viewProps.xml" ContentType="application/vnd.openxmlformats-officedocument.presentationml.viewProps+xml"/>
  <Default Extension="pdf" ContentType="application/pdf"/>
  <Override PartName="/ppt/slides/slide8.xml" ContentType="application/vnd.openxmlformats-officedocument.presentationml.slide+xml"/>
  <Override PartName="/ppt/slideLayouts/slideLayout8.xml" ContentType="application/vnd.openxmlformats-officedocument.presentationml.slideLayout+xml"/>
  <Override PartName="/ppt/slides/slide23.xml" ContentType="application/vnd.openxmlformats-officedocument.presentationml.slide+xml"/>
  <Override PartName="/ppt/notesSlides/notesSlide9.xml" ContentType="application/vnd.openxmlformats-officedocument.presentationml.notesSlide+xml"/>
  <Override PartName="/ppt/slideLayouts/slideLayout10.xml" ContentType="application/vnd.openxmlformats-officedocument.presentationml.slideLayout+xml"/>
  <Override PartName="/ppt/slides/slide42.xml" ContentType="application/vnd.openxmlformats-officedocument.presentationml.slide+xml"/>
  <Override PartName="/ppt/slides/slide18.xml" ContentType="application/vnd.openxmlformats-officedocument.presentationml.slide+xml"/>
  <Override PartName="/ppt/slides/slide37.xml" ContentType="application/vnd.openxmlformats-officedocument.presentationml.slide+xml"/>
  <Override PartName="/ppt/slides/slide3.xml" ContentType="application/vnd.openxmlformats-officedocument.presentationml.slide+xml"/>
  <Default Extension="png" ContentType="image/png"/>
  <Override PartName="/ppt/slideLayouts/slideLayout3.xml" ContentType="application/vnd.openxmlformats-officedocument.presentationml.slideLayout+xml"/>
  <Default Extension="pict" ContentType="image/pict"/>
  <Override PartName="/ppt/notesSlides/notesSlide7.xml" ContentType="application/vnd.openxmlformats-officedocument.presentationml.notesSlide+xml"/>
  <Override PartName="/ppt/embeddings/oleObject17.bin" ContentType="application/vnd.openxmlformats-officedocument.oleObject"/>
  <Override PartName="/ppt/slides/slide13.xml" ContentType="application/vnd.openxmlformats-officedocument.presentationml.slide+xml"/>
  <Override PartName="/ppt/slides/slide32.xml" ContentType="application/vnd.openxmlformats-officedocument.presentationml.slide+xml"/>
  <Override PartName="/ppt/embeddings/oleObject5.bin" ContentType="application/vnd.openxmlformats-officedocument.oleObject"/>
  <Override PartName="/ppt/notesSlides/notesSlide17.xml" ContentType="application/vnd.openxmlformats-officedocument.presentationml.notesSlide+xml"/>
  <Override PartName="/ppt/notesSlides/notesSlide2.xml" ContentType="application/vnd.openxmlformats-officedocument.presentationml.notesSlide+xml"/>
  <Override PartName="/docProps/app.xml" ContentType="application/vnd.openxmlformats-officedocument.extended-properties+xml"/>
  <Default Extension="vml" ContentType="application/vnd.openxmlformats-officedocument.vmlDrawing"/>
  <Override PartName="/ppt/notesSlides/notesSlide12.xml" ContentType="application/vnd.openxmlformats-officedocument.presentationml.notesSlide+xml"/>
  <Override PartName="/ppt/embeddings/oleObject10.bin" ContentType="application/vnd.openxmlformats-officedocument.oleObject"/>
  <Override PartName="/ppt/slides/slide25.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notesMasterIdLst>
    <p:notesMasterId r:id="rId44"/>
  </p:notesMasterIdLst>
  <p:sldIdLst>
    <p:sldId id="372" r:id="rId2"/>
    <p:sldId id="473" r:id="rId3"/>
    <p:sldId id="515" r:id="rId4"/>
    <p:sldId id="516" r:id="rId5"/>
    <p:sldId id="483" r:id="rId6"/>
    <p:sldId id="484" r:id="rId7"/>
    <p:sldId id="474" r:id="rId8"/>
    <p:sldId id="475" r:id="rId9"/>
    <p:sldId id="476" r:id="rId10"/>
    <p:sldId id="477" r:id="rId11"/>
    <p:sldId id="478" r:id="rId12"/>
    <p:sldId id="479" r:id="rId13"/>
    <p:sldId id="424" r:id="rId14"/>
    <p:sldId id="485" r:id="rId15"/>
    <p:sldId id="486" r:id="rId16"/>
    <p:sldId id="487" r:id="rId17"/>
    <p:sldId id="482" r:id="rId18"/>
    <p:sldId id="489" r:id="rId19"/>
    <p:sldId id="490" r:id="rId20"/>
    <p:sldId id="491" r:id="rId21"/>
    <p:sldId id="492" r:id="rId22"/>
    <p:sldId id="494" r:id="rId23"/>
    <p:sldId id="495" r:id="rId24"/>
    <p:sldId id="496" r:id="rId25"/>
    <p:sldId id="497" r:id="rId26"/>
    <p:sldId id="480" r:id="rId27"/>
    <p:sldId id="498" r:id="rId28"/>
    <p:sldId id="503" r:id="rId29"/>
    <p:sldId id="481" r:id="rId30"/>
    <p:sldId id="504" r:id="rId31"/>
    <p:sldId id="505" r:id="rId32"/>
    <p:sldId id="506" r:id="rId33"/>
    <p:sldId id="500" r:id="rId34"/>
    <p:sldId id="501" r:id="rId35"/>
    <p:sldId id="502" r:id="rId36"/>
    <p:sldId id="507" r:id="rId37"/>
    <p:sldId id="509" r:id="rId38"/>
    <p:sldId id="510" r:id="rId39"/>
    <p:sldId id="511" r:id="rId40"/>
    <p:sldId id="513" r:id="rId41"/>
    <p:sldId id="508" r:id="rId42"/>
    <p:sldId id="514" r:id="rId43"/>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Gill Sans MT" charset="0"/>
        <a:ea typeface="Arial" pitchFamily="-60" charset="0"/>
        <a:cs typeface="Arial" pitchFamily="-60" charset="0"/>
      </a:defRPr>
    </a:lvl1pPr>
    <a:lvl2pPr marL="457200" algn="l" rtl="0" fontAlgn="base">
      <a:spcBef>
        <a:spcPct val="0"/>
      </a:spcBef>
      <a:spcAft>
        <a:spcPct val="0"/>
      </a:spcAft>
      <a:defRPr sz="2400" kern="1200">
        <a:solidFill>
          <a:schemeClr val="tx1"/>
        </a:solidFill>
        <a:latin typeface="Gill Sans MT" charset="0"/>
        <a:ea typeface="Arial" pitchFamily="-60" charset="0"/>
        <a:cs typeface="Arial" pitchFamily="-60" charset="0"/>
      </a:defRPr>
    </a:lvl2pPr>
    <a:lvl3pPr marL="914400" algn="l" rtl="0" fontAlgn="base">
      <a:spcBef>
        <a:spcPct val="0"/>
      </a:spcBef>
      <a:spcAft>
        <a:spcPct val="0"/>
      </a:spcAft>
      <a:defRPr sz="2400" kern="1200">
        <a:solidFill>
          <a:schemeClr val="tx1"/>
        </a:solidFill>
        <a:latin typeface="Gill Sans MT" charset="0"/>
        <a:ea typeface="Arial" pitchFamily="-60" charset="0"/>
        <a:cs typeface="Arial" pitchFamily="-60" charset="0"/>
      </a:defRPr>
    </a:lvl3pPr>
    <a:lvl4pPr marL="1371600" algn="l" rtl="0" fontAlgn="base">
      <a:spcBef>
        <a:spcPct val="0"/>
      </a:spcBef>
      <a:spcAft>
        <a:spcPct val="0"/>
      </a:spcAft>
      <a:defRPr sz="2400" kern="1200">
        <a:solidFill>
          <a:schemeClr val="tx1"/>
        </a:solidFill>
        <a:latin typeface="Gill Sans MT" charset="0"/>
        <a:ea typeface="Arial" pitchFamily="-60" charset="0"/>
        <a:cs typeface="Arial" pitchFamily="-60" charset="0"/>
      </a:defRPr>
    </a:lvl4pPr>
    <a:lvl5pPr marL="1828800" algn="l" rtl="0" fontAlgn="base">
      <a:spcBef>
        <a:spcPct val="0"/>
      </a:spcBef>
      <a:spcAft>
        <a:spcPct val="0"/>
      </a:spcAft>
      <a:defRPr sz="2400" kern="1200">
        <a:solidFill>
          <a:schemeClr val="tx1"/>
        </a:solidFill>
        <a:latin typeface="Gill Sans MT" charset="0"/>
        <a:ea typeface="Arial" pitchFamily="-60" charset="0"/>
        <a:cs typeface="Arial" pitchFamily="-60" charset="0"/>
      </a:defRPr>
    </a:lvl5pPr>
    <a:lvl6pPr marL="2286000" algn="l" defTabSz="457200" rtl="0" eaLnBrk="1" latinLnBrk="0" hangingPunct="1">
      <a:defRPr sz="2400" kern="1200">
        <a:solidFill>
          <a:schemeClr val="tx1"/>
        </a:solidFill>
        <a:latin typeface="Gill Sans MT" charset="0"/>
        <a:ea typeface="Arial" pitchFamily="-60" charset="0"/>
        <a:cs typeface="Arial" pitchFamily="-60" charset="0"/>
      </a:defRPr>
    </a:lvl6pPr>
    <a:lvl7pPr marL="2743200" algn="l" defTabSz="457200" rtl="0" eaLnBrk="1" latinLnBrk="0" hangingPunct="1">
      <a:defRPr sz="2400" kern="1200">
        <a:solidFill>
          <a:schemeClr val="tx1"/>
        </a:solidFill>
        <a:latin typeface="Gill Sans MT" charset="0"/>
        <a:ea typeface="Arial" pitchFamily="-60" charset="0"/>
        <a:cs typeface="Arial" pitchFamily="-60" charset="0"/>
      </a:defRPr>
    </a:lvl7pPr>
    <a:lvl8pPr marL="3200400" algn="l" defTabSz="457200" rtl="0" eaLnBrk="1" latinLnBrk="0" hangingPunct="1">
      <a:defRPr sz="2400" kern="1200">
        <a:solidFill>
          <a:schemeClr val="tx1"/>
        </a:solidFill>
        <a:latin typeface="Gill Sans MT" charset="0"/>
        <a:ea typeface="Arial" pitchFamily="-60" charset="0"/>
        <a:cs typeface="Arial" pitchFamily="-60" charset="0"/>
      </a:defRPr>
    </a:lvl8pPr>
    <a:lvl9pPr marL="3657600" algn="l" defTabSz="457200" rtl="0" eaLnBrk="1" latinLnBrk="0" hangingPunct="1">
      <a:defRPr sz="2400" kern="1200">
        <a:solidFill>
          <a:schemeClr val="tx1"/>
        </a:solidFill>
        <a:latin typeface="Gill Sans MT" charset="0"/>
        <a:ea typeface="Arial" pitchFamily="-60" charset="0"/>
        <a:cs typeface="Arial" pitchFamily="-60" charset="0"/>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C7C7C7"/>
    <a:srgbClr val="155793"/>
    <a:srgbClr val="1E658F"/>
    <a:srgbClr val="FFD020"/>
    <a:srgbClr val="F07119"/>
    <a:srgbClr val="7A3B1B"/>
    <a:srgbClr val="944821"/>
    <a:srgbClr val="74381A"/>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p:cViewPr>
        <p:scale>
          <a:sx n="100" d="100"/>
          <a:sy n="100" d="100"/>
        </p:scale>
        <p:origin x="-2616" y="-17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024"/>
    </p:cViewPr>
  </p:sorterViewPr>
  <p:gridSpacing cx="73736200" cy="7373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notesMaster" Target="notesMasters/notesMaster1.xml"/><Relationship Id="rId45" Type="http://schemas.openxmlformats.org/officeDocument/2006/relationships/printerSettings" Target="printerSettings/printerSettings1.bin"/><Relationship Id="rId46" Type="http://schemas.openxmlformats.org/officeDocument/2006/relationships/presProps" Target="presProps.xml"/><Relationship Id="rId47" Type="http://schemas.openxmlformats.org/officeDocument/2006/relationships/viewProps" Target="viewProps.xml"/><Relationship Id="rId48" Type="http://schemas.openxmlformats.org/officeDocument/2006/relationships/theme" Target="theme/theme1.xml"/><Relationship Id="rId49" Type="http://schemas.openxmlformats.org/officeDocument/2006/relationships/tableStyles" Target="tableStyles.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pict"/><Relationship Id="rId2" Type="http://schemas.openxmlformats.org/officeDocument/2006/relationships/image" Target="../media/image14.pict"/><Relationship Id="rId3" Type="http://schemas.openxmlformats.org/officeDocument/2006/relationships/image" Target="../media/image15.pict"/><Relationship Id="rId4" Type="http://schemas.openxmlformats.org/officeDocument/2006/relationships/image" Target="../media/image16.pict"/></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2.pict"/></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3.pict"/></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44.pict"/><Relationship Id="rId2" Type="http://schemas.openxmlformats.org/officeDocument/2006/relationships/image" Target="../media/image45.pict"/></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49.pict"/><Relationship Id="rId2" Type="http://schemas.openxmlformats.org/officeDocument/2006/relationships/image" Target="../media/image50.pict"/></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0.pict"/></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1.pict"/></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2.pict"/></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3.pict"/></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4.pict"/></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5.pict"/></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6.pict"/><Relationship Id="rId2" Type="http://schemas.openxmlformats.org/officeDocument/2006/relationships/image" Target="../media/image37.pict"/><Relationship Id="rId3" Type="http://schemas.openxmlformats.org/officeDocument/2006/relationships/image" Target="../media/image38.pict"/><Relationship Id="rId4" Type="http://schemas.openxmlformats.org/officeDocument/2006/relationships/image" Target="../media/image39.pict"/><Relationship Id="rId5" Type="http://schemas.openxmlformats.org/officeDocument/2006/relationships/image" Target="../media/image40.pict"/></Relationships>
</file>

<file path=ppt/drawings/_rels/vmlDrawing9.vml.rels><?xml version="1.0" encoding="UTF-8" standalone="yes"?>
<Relationships xmlns="http://schemas.openxmlformats.org/package/2006/relationships"><Relationship Id="rId1" Type="http://schemas.openxmlformats.org/officeDocument/2006/relationships/image" Target="../media/image41.pict"/></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Gill Sans MT" pitchFamily="34" charset="0"/>
                <a:ea typeface="Arial" pitchFamily="-65" charset="0"/>
                <a:cs typeface="Arial" pitchFamily="-65" charset="0"/>
              </a:defRPr>
            </a:lvl1pPr>
          </a:lstStyle>
          <a:p>
            <a:pPr>
              <a:defRPr/>
            </a:pPr>
            <a:endParaRPr lang="en-US"/>
          </a:p>
        </p:txBody>
      </p:sp>
      <p:sp>
        <p:nvSpPr>
          <p:cNvPr id="11267"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Gill Sans MT" pitchFamily="34" charset="0"/>
                <a:ea typeface="Arial" pitchFamily="-65" charset="0"/>
                <a:cs typeface="Arial" pitchFamily="-65" charset="0"/>
              </a:defRPr>
            </a:lvl1pPr>
          </a:lstStyle>
          <a:p>
            <a:pPr>
              <a:defRPr/>
            </a:pPr>
            <a:endParaRPr lang="en-US"/>
          </a:p>
        </p:txBody>
      </p:sp>
      <p:sp>
        <p:nvSpPr>
          <p:cNvPr id="1536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1269"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27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Gill Sans MT" pitchFamily="34" charset="0"/>
                <a:ea typeface="Arial" pitchFamily="-65" charset="0"/>
                <a:cs typeface="Arial" pitchFamily="-65" charset="0"/>
              </a:defRPr>
            </a:lvl1pPr>
          </a:lstStyle>
          <a:p>
            <a:pPr>
              <a:defRPr/>
            </a:pPr>
            <a:endParaRPr lang="en-US"/>
          </a:p>
        </p:txBody>
      </p:sp>
      <p:sp>
        <p:nvSpPr>
          <p:cNvPr id="1127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ill Sans MT" pitchFamily="34" charset="0"/>
                <a:ea typeface="Arial" pitchFamily="-65" charset="0"/>
                <a:cs typeface="Arial" pitchFamily="-65" charset="0"/>
              </a:defRPr>
            </a:lvl1pPr>
          </a:lstStyle>
          <a:p>
            <a:pPr>
              <a:defRPr/>
            </a:pPr>
            <a:fld id="{5A08E715-C49C-4AB7-AEC4-4FEE0763FCC3}"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Gill Sans MT" pitchFamily="34" charset="0"/>
        <a:ea typeface="Arial" pitchFamily="-65" charset="0"/>
        <a:cs typeface="Arial" pitchFamily="-65" charset="0"/>
      </a:defRPr>
    </a:lvl1pPr>
    <a:lvl2pPr marL="457200" algn="l" rtl="0" eaLnBrk="0" fontAlgn="base" hangingPunct="0">
      <a:spcBef>
        <a:spcPct val="30000"/>
      </a:spcBef>
      <a:spcAft>
        <a:spcPct val="0"/>
      </a:spcAft>
      <a:defRPr sz="1200" kern="1200">
        <a:solidFill>
          <a:schemeClr val="tx1"/>
        </a:solidFill>
        <a:latin typeface="Gill Sans MT" pitchFamily="34" charset="0"/>
        <a:ea typeface="Arial" pitchFamily="-65" charset="0"/>
        <a:cs typeface="Arial" pitchFamily="-65" charset="0"/>
      </a:defRPr>
    </a:lvl2pPr>
    <a:lvl3pPr marL="914400" algn="l" rtl="0" eaLnBrk="0" fontAlgn="base" hangingPunct="0">
      <a:spcBef>
        <a:spcPct val="30000"/>
      </a:spcBef>
      <a:spcAft>
        <a:spcPct val="0"/>
      </a:spcAft>
      <a:defRPr sz="1200" kern="1200">
        <a:solidFill>
          <a:schemeClr val="tx1"/>
        </a:solidFill>
        <a:latin typeface="Gill Sans MT" pitchFamily="34" charset="0"/>
        <a:ea typeface="Arial" pitchFamily="-65" charset="0"/>
        <a:cs typeface="Arial" pitchFamily="-65" charset="0"/>
      </a:defRPr>
    </a:lvl3pPr>
    <a:lvl4pPr marL="1371600" algn="l" rtl="0" eaLnBrk="0" fontAlgn="base" hangingPunct="0">
      <a:spcBef>
        <a:spcPct val="30000"/>
      </a:spcBef>
      <a:spcAft>
        <a:spcPct val="0"/>
      </a:spcAft>
      <a:defRPr sz="1200" kern="1200">
        <a:solidFill>
          <a:schemeClr val="tx1"/>
        </a:solidFill>
        <a:latin typeface="Gill Sans MT" pitchFamily="34" charset="0"/>
        <a:ea typeface="Arial" pitchFamily="-65" charset="0"/>
        <a:cs typeface="Arial" pitchFamily="-65" charset="0"/>
      </a:defRPr>
    </a:lvl4pPr>
    <a:lvl5pPr marL="1828800" algn="l" rtl="0" eaLnBrk="0" fontAlgn="base" hangingPunct="0">
      <a:spcBef>
        <a:spcPct val="30000"/>
      </a:spcBef>
      <a:spcAft>
        <a:spcPct val="0"/>
      </a:spcAft>
      <a:defRPr sz="1200" kern="1200">
        <a:solidFill>
          <a:schemeClr val="tx1"/>
        </a:solidFill>
        <a:latin typeface="Gill Sans MT" pitchFamily="34" charset="0"/>
        <a:ea typeface="Arial" pitchFamily="-65" charset="0"/>
        <a:cs typeface="Arial" pitchFamily="-65"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409" name="Rectangle 7"/>
          <p:cNvSpPr>
            <a:spLocks noGrp="1" noChangeArrowheads="1"/>
          </p:cNvSpPr>
          <p:nvPr>
            <p:ph type="sldNum" sz="quarter" idx="5"/>
          </p:nvPr>
        </p:nvSpPr>
        <p:spPr>
          <a:noFill/>
        </p:spPr>
        <p:txBody>
          <a:bodyPr/>
          <a:lstStyle/>
          <a:p>
            <a:fld id="{9EB72DF0-B474-4B6F-9614-023E351FD4D1}" type="slidenum">
              <a:rPr lang="en-US">
                <a:latin typeface="Gill Sans MT" charset="0"/>
                <a:ea typeface="Arial" pitchFamily="-60" charset="0"/>
                <a:cs typeface="Arial" pitchFamily="-60" charset="0"/>
              </a:rPr>
              <a:pPr/>
              <a:t>1</a:t>
            </a:fld>
            <a:endParaRPr lang="en-US">
              <a:latin typeface="Gill Sans MT" charset="0"/>
              <a:ea typeface="Arial" pitchFamily="-60" charset="0"/>
              <a:cs typeface="Arial" pitchFamily="-60" charset="0"/>
            </a:endParaRPr>
          </a:p>
        </p:txBody>
      </p:sp>
      <p:sp>
        <p:nvSpPr>
          <p:cNvPr id="17410" name="Rectangle 2"/>
          <p:cNvSpPr>
            <a:spLocks noGrp="1" noRot="1" noChangeAspect="1" noChangeArrowheads="1"/>
          </p:cNvSpPr>
          <p:nvPr>
            <p:ph type="sldImg"/>
          </p:nvPr>
        </p:nvSpPr>
        <p:spPr>
          <a:solidFill>
            <a:srgbClr val="FFFFFF"/>
          </a:solidFill>
          <a:ln/>
        </p:spPr>
      </p:sp>
      <p:sp>
        <p:nvSpPr>
          <p:cNvPr id="17411"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Gill Sans MT" charset="0"/>
              <a:ea typeface="Arial" pitchFamily="-60" charset="0"/>
              <a:cs typeface="Arial" pitchFamily="-60"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5713" name="Slide Image Placeholder 1"/>
          <p:cNvSpPr>
            <a:spLocks noGrp="1" noRot="1" noChangeAspect="1"/>
          </p:cNvSpPr>
          <p:nvPr>
            <p:ph type="sldImg"/>
          </p:nvPr>
        </p:nvSpPr>
        <p:spPr>
          <a:ln/>
        </p:spPr>
      </p:sp>
      <p:sp>
        <p:nvSpPr>
          <p:cNvPr id="115714" name="Notes Placeholder 2"/>
          <p:cNvSpPr>
            <a:spLocks noGrp="1"/>
          </p:cNvSpPr>
          <p:nvPr>
            <p:ph type="body" idx="1"/>
          </p:nvPr>
        </p:nvSpPr>
        <p:spPr>
          <a:noFill/>
          <a:ln/>
        </p:spPr>
        <p:txBody>
          <a:bodyPr/>
          <a:lstStyle/>
          <a:p>
            <a:r>
              <a:rPr lang="en-US" smtClean="0">
                <a:latin typeface="Gill Sans MT" charset="0"/>
                <a:ea typeface="Arial" pitchFamily="-60" charset="0"/>
                <a:cs typeface="Arial" pitchFamily="-60" charset="0"/>
              </a:rPr>
              <a:t>Probability of the sequence data given the model…multiply all data emission probabilities times all transition (arc) probabilities. Notice that all the arc probabilities away from a state add up to 1.0. We don’t know what the true path was. </a:t>
            </a:r>
          </a:p>
        </p:txBody>
      </p:sp>
      <p:sp>
        <p:nvSpPr>
          <p:cNvPr id="115715" name="Slide Number Placeholder 3"/>
          <p:cNvSpPr>
            <a:spLocks noGrp="1"/>
          </p:cNvSpPr>
          <p:nvPr>
            <p:ph type="sldNum" sz="quarter" idx="5"/>
          </p:nvPr>
        </p:nvSpPr>
        <p:spPr>
          <a:noFill/>
        </p:spPr>
        <p:txBody>
          <a:bodyPr/>
          <a:lstStyle/>
          <a:p>
            <a:fld id="{5D8A359F-B7E4-468D-92DF-1437E77553C0}" type="slidenum">
              <a:rPr lang="en-US" smtClean="0">
                <a:latin typeface="Gill Sans MT" charset="0"/>
                <a:ea typeface="Arial" pitchFamily="-60" charset="0"/>
                <a:cs typeface="Arial" pitchFamily="-60" charset="0"/>
              </a:rPr>
              <a:pPr/>
              <a:t>18</a:t>
            </a:fld>
            <a:endParaRPr lang="en-US" smtClean="0">
              <a:latin typeface="Gill Sans MT" charset="0"/>
              <a:ea typeface="Arial" pitchFamily="-60" charset="0"/>
              <a:cs typeface="Arial" pitchFamily="-60"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7761" name="Slide Image Placeholder 1"/>
          <p:cNvSpPr>
            <a:spLocks noGrp="1" noRot="1" noChangeAspect="1"/>
          </p:cNvSpPr>
          <p:nvPr>
            <p:ph type="sldImg"/>
          </p:nvPr>
        </p:nvSpPr>
        <p:spPr>
          <a:ln/>
        </p:spPr>
      </p:sp>
      <p:sp>
        <p:nvSpPr>
          <p:cNvPr id="117762" name="Notes Placeholder 2"/>
          <p:cNvSpPr>
            <a:spLocks noGrp="1"/>
          </p:cNvSpPr>
          <p:nvPr>
            <p:ph type="body" idx="1"/>
          </p:nvPr>
        </p:nvSpPr>
        <p:spPr>
          <a:noFill/>
          <a:ln/>
        </p:spPr>
        <p:txBody>
          <a:bodyPr/>
          <a:lstStyle/>
          <a:p>
            <a:r>
              <a:rPr lang="en-US" smtClean="0">
                <a:latin typeface="Gill Sans MT" charset="0"/>
                <a:ea typeface="Arial" pitchFamily="-60" charset="0"/>
                <a:cs typeface="Arial" pitchFamily="-60" charset="0"/>
              </a:rPr>
              <a:t>Probability of the sequence data given the model…multiply all data emission probabilities times all transition (arc) probabilities. Notice that all the arc probabilities away from a state add up to 1.0. We don’t know what the true path was. </a:t>
            </a:r>
          </a:p>
        </p:txBody>
      </p:sp>
      <p:sp>
        <p:nvSpPr>
          <p:cNvPr id="117763" name="Slide Number Placeholder 3"/>
          <p:cNvSpPr>
            <a:spLocks noGrp="1"/>
          </p:cNvSpPr>
          <p:nvPr>
            <p:ph type="sldNum" sz="quarter" idx="5"/>
          </p:nvPr>
        </p:nvSpPr>
        <p:spPr>
          <a:noFill/>
        </p:spPr>
        <p:txBody>
          <a:bodyPr/>
          <a:lstStyle/>
          <a:p>
            <a:fld id="{0ECF4D37-E11C-4C0A-929F-E7574F311D78}" type="slidenum">
              <a:rPr lang="en-US" smtClean="0">
                <a:latin typeface="Gill Sans MT" charset="0"/>
                <a:ea typeface="Arial" pitchFamily="-60" charset="0"/>
                <a:cs typeface="Arial" pitchFamily="-60" charset="0"/>
              </a:rPr>
              <a:pPr/>
              <a:t>19</a:t>
            </a:fld>
            <a:endParaRPr lang="en-US" smtClean="0">
              <a:latin typeface="Gill Sans MT" charset="0"/>
              <a:ea typeface="Arial" pitchFamily="-60" charset="0"/>
              <a:cs typeface="Arial" pitchFamily="-60"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9809" name="Slide Image Placeholder 1"/>
          <p:cNvSpPr>
            <a:spLocks noGrp="1" noRot="1" noChangeAspect="1"/>
          </p:cNvSpPr>
          <p:nvPr>
            <p:ph type="sldImg"/>
          </p:nvPr>
        </p:nvSpPr>
        <p:spPr>
          <a:ln/>
        </p:spPr>
      </p:sp>
      <p:sp>
        <p:nvSpPr>
          <p:cNvPr id="119810" name="Notes Placeholder 2"/>
          <p:cNvSpPr>
            <a:spLocks noGrp="1"/>
          </p:cNvSpPr>
          <p:nvPr>
            <p:ph type="body" idx="1"/>
          </p:nvPr>
        </p:nvSpPr>
        <p:spPr>
          <a:noFill/>
          <a:ln/>
        </p:spPr>
        <p:txBody>
          <a:bodyPr/>
          <a:lstStyle/>
          <a:p>
            <a:r>
              <a:rPr lang="en-US" smtClean="0">
                <a:latin typeface="Gill Sans MT" charset="0"/>
                <a:ea typeface="Arial" pitchFamily="-60" charset="0"/>
                <a:cs typeface="Arial" pitchFamily="-60" charset="0"/>
              </a:rPr>
              <a:t>Probability of the sequence data given the model…multiply all data emission probabilities times all transition (arc) probabilities. Notice that all the arc probabilities away from a state add up to 1.0. We don’t know what the true path was. </a:t>
            </a:r>
          </a:p>
        </p:txBody>
      </p:sp>
      <p:sp>
        <p:nvSpPr>
          <p:cNvPr id="119811" name="Slide Number Placeholder 3"/>
          <p:cNvSpPr>
            <a:spLocks noGrp="1"/>
          </p:cNvSpPr>
          <p:nvPr>
            <p:ph type="sldNum" sz="quarter" idx="5"/>
          </p:nvPr>
        </p:nvSpPr>
        <p:spPr>
          <a:noFill/>
        </p:spPr>
        <p:txBody>
          <a:bodyPr/>
          <a:lstStyle/>
          <a:p>
            <a:fld id="{D7D73904-44B7-45BE-A182-54C9C30A4CAA}" type="slidenum">
              <a:rPr lang="en-US" smtClean="0">
                <a:latin typeface="Gill Sans MT" charset="0"/>
                <a:ea typeface="Arial" pitchFamily="-60" charset="0"/>
                <a:cs typeface="Arial" pitchFamily="-60" charset="0"/>
              </a:rPr>
              <a:pPr/>
              <a:t>20</a:t>
            </a:fld>
            <a:endParaRPr lang="en-US" smtClean="0">
              <a:latin typeface="Gill Sans MT" charset="0"/>
              <a:ea typeface="Arial" pitchFamily="-60" charset="0"/>
              <a:cs typeface="Arial" pitchFamily="-60"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1857" name="Slide Image Placeholder 1"/>
          <p:cNvSpPr>
            <a:spLocks noGrp="1" noRot="1" noChangeAspect="1"/>
          </p:cNvSpPr>
          <p:nvPr>
            <p:ph type="sldImg"/>
          </p:nvPr>
        </p:nvSpPr>
        <p:spPr>
          <a:ln/>
        </p:spPr>
      </p:sp>
      <p:sp>
        <p:nvSpPr>
          <p:cNvPr id="121858" name="Notes Placeholder 2"/>
          <p:cNvSpPr>
            <a:spLocks noGrp="1"/>
          </p:cNvSpPr>
          <p:nvPr>
            <p:ph type="body" idx="1"/>
          </p:nvPr>
        </p:nvSpPr>
        <p:spPr>
          <a:noFill/>
          <a:ln/>
        </p:spPr>
        <p:txBody>
          <a:bodyPr/>
          <a:lstStyle/>
          <a:p>
            <a:r>
              <a:rPr lang="en-US" smtClean="0">
                <a:latin typeface="Gill Sans MT" charset="0"/>
                <a:ea typeface="Arial" pitchFamily="-60" charset="0"/>
                <a:cs typeface="Arial" pitchFamily="-60" charset="0"/>
              </a:rPr>
              <a:t>Probability of the sequence data given the model…multiply all data emission probabilities times all transition (arc) probabilities. Notice that all the arc probabilities away from a state add up to 1.0. We don’t know what the true path was. </a:t>
            </a:r>
          </a:p>
        </p:txBody>
      </p:sp>
      <p:sp>
        <p:nvSpPr>
          <p:cNvPr id="121859" name="Slide Number Placeholder 3"/>
          <p:cNvSpPr>
            <a:spLocks noGrp="1"/>
          </p:cNvSpPr>
          <p:nvPr>
            <p:ph type="sldNum" sz="quarter" idx="5"/>
          </p:nvPr>
        </p:nvSpPr>
        <p:spPr>
          <a:noFill/>
        </p:spPr>
        <p:txBody>
          <a:bodyPr/>
          <a:lstStyle/>
          <a:p>
            <a:fld id="{DDB57CE1-5868-432E-AD64-751DE8929DA2}" type="slidenum">
              <a:rPr lang="en-US" smtClean="0">
                <a:latin typeface="Gill Sans MT" charset="0"/>
                <a:ea typeface="Arial" pitchFamily="-60" charset="0"/>
                <a:cs typeface="Arial" pitchFamily="-60" charset="0"/>
              </a:rPr>
              <a:pPr/>
              <a:t>21</a:t>
            </a:fld>
            <a:endParaRPr lang="en-US" smtClean="0">
              <a:latin typeface="Gill Sans MT" charset="0"/>
              <a:ea typeface="Arial" pitchFamily="-60" charset="0"/>
              <a:cs typeface="Arial" pitchFamily="-60"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3905" name="Slide Image Placeholder 1"/>
          <p:cNvSpPr>
            <a:spLocks noGrp="1" noRot="1" noChangeAspect="1"/>
          </p:cNvSpPr>
          <p:nvPr>
            <p:ph type="sldImg"/>
          </p:nvPr>
        </p:nvSpPr>
        <p:spPr>
          <a:ln/>
        </p:spPr>
      </p:sp>
      <p:sp>
        <p:nvSpPr>
          <p:cNvPr id="123906" name="Notes Placeholder 2"/>
          <p:cNvSpPr>
            <a:spLocks noGrp="1"/>
          </p:cNvSpPr>
          <p:nvPr>
            <p:ph type="body" idx="1"/>
          </p:nvPr>
        </p:nvSpPr>
        <p:spPr>
          <a:noFill/>
          <a:ln/>
        </p:spPr>
        <p:txBody>
          <a:bodyPr/>
          <a:lstStyle/>
          <a:p>
            <a:r>
              <a:rPr lang="en-US" smtClean="0">
                <a:latin typeface="Gill Sans MT" charset="0"/>
                <a:ea typeface="Arial" pitchFamily="-60" charset="0"/>
                <a:cs typeface="Arial" pitchFamily="-60" charset="0"/>
              </a:rPr>
              <a:t>Probability of the sequence data given the model…multiply all data emission probabilities times all transition (arc) probabilities. Notice that all the arc probabilities away from a state add up to 1.0. We don’t know what the true path was. If multiple paths, select the highest probability (in bold) and remember. Then backtrack along highest probability paths at end. This is just like dynamic programming. Best end row is most likely path (and you could have calculated all along the way).. </a:t>
            </a:r>
          </a:p>
        </p:txBody>
      </p:sp>
      <p:sp>
        <p:nvSpPr>
          <p:cNvPr id="123907" name="Slide Number Placeholder 3"/>
          <p:cNvSpPr>
            <a:spLocks noGrp="1"/>
          </p:cNvSpPr>
          <p:nvPr>
            <p:ph type="sldNum" sz="quarter" idx="5"/>
          </p:nvPr>
        </p:nvSpPr>
        <p:spPr>
          <a:noFill/>
        </p:spPr>
        <p:txBody>
          <a:bodyPr/>
          <a:lstStyle/>
          <a:p>
            <a:fld id="{87083496-D5CB-4FEF-ACFA-125723F9E0B6}" type="slidenum">
              <a:rPr lang="en-US" smtClean="0">
                <a:latin typeface="Gill Sans MT" charset="0"/>
                <a:ea typeface="Arial" pitchFamily="-60" charset="0"/>
                <a:cs typeface="Arial" pitchFamily="-60" charset="0"/>
              </a:rPr>
              <a:pPr/>
              <a:t>22</a:t>
            </a:fld>
            <a:endParaRPr lang="en-US" smtClean="0">
              <a:latin typeface="Gill Sans MT" charset="0"/>
              <a:ea typeface="Arial" pitchFamily="-60" charset="0"/>
              <a:cs typeface="Arial" pitchFamily="-60"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5953" name="Slide Image Placeholder 1"/>
          <p:cNvSpPr>
            <a:spLocks noGrp="1" noRot="1" noChangeAspect="1"/>
          </p:cNvSpPr>
          <p:nvPr>
            <p:ph type="sldImg"/>
          </p:nvPr>
        </p:nvSpPr>
        <p:spPr>
          <a:ln/>
        </p:spPr>
      </p:sp>
      <p:sp>
        <p:nvSpPr>
          <p:cNvPr id="125954" name="Notes Placeholder 2"/>
          <p:cNvSpPr>
            <a:spLocks noGrp="1"/>
          </p:cNvSpPr>
          <p:nvPr>
            <p:ph type="body" idx="1"/>
          </p:nvPr>
        </p:nvSpPr>
        <p:spPr>
          <a:noFill/>
          <a:ln/>
        </p:spPr>
        <p:txBody>
          <a:bodyPr/>
          <a:lstStyle/>
          <a:p>
            <a:r>
              <a:rPr lang="en-US" smtClean="0">
                <a:latin typeface="Gill Sans MT" charset="0"/>
                <a:ea typeface="Arial" pitchFamily="-60" charset="0"/>
                <a:cs typeface="Arial" pitchFamily="-60" charset="0"/>
              </a:rPr>
              <a:t>Probability of the sequence data given the model…multiply all data emission probabilities times all transition (arc) probabilities. Notice that all the arc probabilities away from a state add up to 1.0. We don’t know what the true path was. </a:t>
            </a:r>
          </a:p>
        </p:txBody>
      </p:sp>
      <p:sp>
        <p:nvSpPr>
          <p:cNvPr id="125955" name="Slide Number Placeholder 3"/>
          <p:cNvSpPr>
            <a:spLocks noGrp="1"/>
          </p:cNvSpPr>
          <p:nvPr>
            <p:ph type="sldNum" sz="quarter" idx="5"/>
          </p:nvPr>
        </p:nvSpPr>
        <p:spPr>
          <a:noFill/>
        </p:spPr>
        <p:txBody>
          <a:bodyPr/>
          <a:lstStyle/>
          <a:p>
            <a:fld id="{8DE4B39C-BE78-47ED-B8E4-EF11391DCAFB}" type="slidenum">
              <a:rPr lang="en-US" smtClean="0">
                <a:latin typeface="Gill Sans MT" charset="0"/>
                <a:ea typeface="Arial" pitchFamily="-60" charset="0"/>
                <a:cs typeface="Arial" pitchFamily="-60" charset="0"/>
              </a:rPr>
              <a:pPr/>
              <a:t>23</a:t>
            </a:fld>
            <a:endParaRPr lang="en-US" smtClean="0">
              <a:latin typeface="Gill Sans MT" charset="0"/>
              <a:ea typeface="Arial" pitchFamily="-60" charset="0"/>
              <a:cs typeface="Arial" pitchFamily="-60"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8001" name="Slide Image Placeholder 1"/>
          <p:cNvSpPr>
            <a:spLocks noGrp="1" noRot="1" noChangeAspect="1"/>
          </p:cNvSpPr>
          <p:nvPr>
            <p:ph type="sldImg"/>
          </p:nvPr>
        </p:nvSpPr>
        <p:spPr>
          <a:ln/>
        </p:spPr>
      </p:sp>
      <p:sp>
        <p:nvSpPr>
          <p:cNvPr id="128002" name="Notes Placeholder 2"/>
          <p:cNvSpPr>
            <a:spLocks noGrp="1"/>
          </p:cNvSpPr>
          <p:nvPr>
            <p:ph type="body" idx="1"/>
          </p:nvPr>
        </p:nvSpPr>
        <p:spPr>
          <a:noFill/>
          <a:ln/>
        </p:spPr>
        <p:txBody>
          <a:bodyPr/>
          <a:lstStyle/>
          <a:p>
            <a:r>
              <a:rPr lang="en-US" smtClean="0">
                <a:latin typeface="Gill Sans MT" charset="0"/>
                <a:ea typeface="Arial" pitchFamily="-60" charset="0"/>
                <a:cs typeface="Arial" pitchFamily="-60" charset="0"/>
              </a:rPr>
              <a:t>Probability of the sequence data given the model…multiply all data emission probabilities times all transition (arc) probabilities. Notice that all the arc probabilities away from a state add up to 1.0. We don’t know what the true path was. </a:t>
            </a:r>
          </a:p>
        </p:txBody>
      </p:sp>
      <p:sp>
        <p:nvSpPr>
          <p:cNvPr id="128003" name="Slide Number Placeholder 3"/>
          <p:cNvSpPr>
            <a:spLocks noGrp="1"/>
          </p:cNvSpPr>
          <p:nvPr>
            <p:ph type="sldNum" sz="quarter" idx="5"/>
          </p:nvPr>
        </p:nvSpPr>
        <p:spPr>
          <a:noFill/>
        </p:spPr>
        <p:txBody>
          <a:bodyPr/>
          <a:lstStyle/>
          <a:p>
            <a:fld id="{E7CA8673-990D-4C1F-8311-920EC7395A34}" type="slidenum">
              <a:rPr lang="en-US" smtClean="0">
                <a:latin typeface="Gill Sans MT" charset="0"/>
                <a:ea typeface="Arial" pitchFamily="-60" charset="0"/>
                <a:cs typeface="Arial" pitchFamily="-60" charset="0"/>
              </a:rPr>
              <a:pPr/>
              <a:t>24</a:t>
            </a:fld>
            <a:endParaRPr lang="en-US" smtClean="0">
              <a:latin typeface="Gill Sans MT" charset="0"/>
              <a:ea typeface="Arial" pitchFamily="-60" charset="0"/>
              <a:cs typeface="Arial" pitchFamily="-60"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0049" name="Rectangle 7"/>
          <p:cNvSpPr>
            <a:spLocks noGrp="1" noChangeArrowheads="1"/>
          </p:cNvSpPr>
          <p:nvPr>
            <p:ph type="sldNum" sz="quarter" idx="5"/>
          </p:nvPr>
        </p:nvSpPr>
        <p:spPr>
          <a:noFill/>
        </p:spPr>
        <p:txBody>
          <a:bodyPr/>
          <a:lstStyle/>
          <a:p>
            <a:fld id="{79942F49-4AA3-4575-82DA-BAC07F7FC0B3}" type="slidenum">
              <a:rPr lang="en-US">
                <a:latin typeface="Gill Sans MT" charset="0"/>
                <a:ea typeface="Arial" pitchFamily="-60" charset="0"/>
                <a:cs typeface="Arial" pitchFamily="-60" charset="0"/>
              </a:rPr>
              <a:pPr/>
              <a:t>25</a:t>
            </a:fld>
            <a:endParaRPr lang="en-US">
              <a:latin typeface="Gill Sans MT" charset="0"/>
              <a:ea typeface="Arial" pitchFamily="-60" charset="0"/>
              <a:cs typeface="Arial" pitchFamily="-60" charset="0"/>
            </a:endParaRPr>
          </a:p>
        </p:txBody>
      </p:sp>
      <p:sp>
        <p:nvSpPr>
          <p:cNvPr id="130050" name="Rectangle 2"/>
          <p:cNvSpPr>
            <a:spLocks noGrp="1" noRot="1" noChangeAspect="1" noChangeArrowheads="1" noTextEdit="1"/>
          </p:cNvSpPr>
          <p:nvPr>
            <p:ph type="sldImg"/>
          </p:nvPr>
        </p:nvSpPr>
        <p:spPr>
          <a:ln/>
        </p:spPr>
      </p:sp>
      <p:sp>
        <p:nvSpPr>
          <p:cNvPr id="130051" name="Rectangle 3"/>
          <p:cNvSpPr>
            <a:spLocks noGrp="1" noChangeArrowheads="1"/>
          </p:cNvSpPr>
          <p:nvPr>
            <p:ph type="body" idx="1"/>
          </p:nvPr>
        </p:nvSpPr>
        <p:spPr>
          <a:noFill/>
          <a:ln/>
        </p:spPr>
        <p:txBody>
          <a:bodyPr/>
          <a:lstStyle/>
          <a:p>
            <a:pPr eaLnBrk="1" hangingPunct="1"/>
            <a:endParaRPr lang="en-US">
              <a:latin typeface="Gill Sans MT" charset="0"/>
              <a:ea typeface="Arial" pitchFamily="-60" charset="0"/>
              <a:cs typeface="Arial" pitchFamily="-60"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21" name="Rectangle 7"/>
          <p:cNvSpPr>
            <a:spLocks noGrp="1" noChangeArrowheads="1"/>
          </p:cNvSpPr>
          <p:nvPr>
            <p:ph type="sldNum" sz="quarter" idx="5"/>
          </p:nvPr>
        </p:nvSpPr>
        <p:spPr>
          <a:noFill/>
        </p:spPr>
        <p:txBody>
          <a:bodyPr/>
          <a:lstStyle/>
          <a:p>
            <a:fld id="{F15D5C50-FED0-480F-9C46-F6A6DF6F0DEF}" type="slidenum">
              <a:rPr lang="en-US">
                <a:latin typeface="Gill Sans MT" charset="0"/>
                <a:ea typeface="Arial" pitchFamily="-60" charset="0"/>
                <a:cs typeface="Arial" pitchFamily="-60" charset="0"/>
              </a:rPr>
              <a:pPr/>
              <a:t>27</a:t>
            </a:fld>
            <a:endParaRPr lang="en-US">
              <a:latin typeface="Gill Sans MT" charset="0"/>
              <a:ea typeface="Arial" pitchFamily="-60" charset="0"/>
              <a:cs typeface="Arial" pitchFamily="-60" charset="0"/>
            </a:endParaRPr>
          </a:p>
        </p:txBody>
      </p:sp>
      <p:sp>
        <p:nvSpPr>
          <p:cNvPr id="133122" name="Rectangle 2"/>
          <p:cNvSpPr>
            <a:spLocks noGrp="1" noRot="1" noChangeAspect="1" noChangeArrowheads="1"/>
          </p:cNvSpPr>
          <p:nvPr>
            <p:ph type="sldImg"/>
          </p:nvPr>
        </p:nvSpPr>
        <p:spPr>
          <a:solidFill>
            <a:srgbClr val="FFFFFF"/>
          </a:solidFill>
          <a:ln/>
        </p:spPr>
      </p:sp>
      <p:sp>
        <p:nvSpPr>
          <p:cNvPr id="133123"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smtClean="0">
                <a:latin typeface="Gill Sans MT" charset="0"/>
                <a:ea typeface="Arial" pitchFamily="-60" charset="0"/>
                <a:cs typeface="Arial" pitchFamily="-60" charset="0"/>
              </a:rPr>
              <a:t>Evolving and Coevolving systems: MHC, TCR exons, viruses and other pathogens, Link to understanding medicine</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1313" name="Slide Image Placeholder 1"/>
          <p:cNvSpPr>
            <a:spLocks noGrp="1" noRot="1" noChangeAspect="1"/>
          </p:cNvSpPr>
          <p:nvPr>
            <p:ph type="sldImg"/>
          </p:nvPr>
        </p:nvSpPr>
        <p:spPr>
          <a:ln/>
        </p:spPr>
      </p:sp>
      <p:sp>
        <p:nvSpPr>
          <p:cNvPr id="141314" name="Notes Placeholder 2"/>
          <p:cNvSpPr>
            <a:spLocks noGrp="1"/>
          </p:cNvSpPr>
          <p:nvPr>
            <p:ph type="body" idx="1"/>
          </p:nvPr>
        </p:nvSpPr>
        <p:spPr>
          <a:noFill/>
          <a:ln/>
        </p:spPr>
        <p:txBody>
          <a:bodyPr/>
          <a:lstStyle/>
          <a:p>
            <a:r>
              <a:rPr lang="en-US" smtClean="0">
                <a:latin typeface="Gill Sans MT" charset="0"/>
                <a:ea typeface="Arial" pitchFamily="-60" charset="0"/>
                <a:cs typeface="Arial" pitchFamily="-60" charset="0"/>
              </a:rPr>
              <a:t>This is a very fast method, but often you are hoping for the best that your null model is meaningful. </a:t>
            </a:r>
          </a:p>
        </p:txBody>
      </p:sp>
      <p:sp>
        <p:nvSpPr>
          <p:cNvPr id="141315" name="Slide Number Placeholder 3"/>
          <p:cNvSpPr>
            <a:spLocks noGrp="1"/>
          </p:cNvSpPr>
          <p:nvPr>
            <p:ph type="sldNum" sz="quarter" idx="5"/>
          </p:nvPr>
        </p:nvSpPr>
        <p:spPr>
          <a:noFill/>
        </p:spPr>
        <p:txBody>
          <a:bodyPr/>
          <a:lstStyle/>
          <a:p>
            <a:fld id="{9EF10BFB-7799-4C70-AED1-620582FCE603}" type="slidenum">
              <a:rPr lang="en-US" smtClean="0">
                <a:latin typeface="Gill Sans MT" charset="0"/>
                <a:ea typeface="Arial" pitchFamily="-60" charset="0"/>
                <a:cs typeface="Arial" pitchFamily="-60" charset="0"/>
              </a:rPr>
              <a:pPr/>
              <a:t>34</a:t>
            </a:fld>
            <a:endParaRPr lang="en-US" smtClean="0">
              <a:latin typeface="Gill Sans MT" charset="0"/>
              <a:ea typeface="Arial" pitchFamily="-60" charset="0"/>
              <a:cs typeface="Arial" pitchFamily="-60"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7" name="Rectangle 7"/>
          <p:cNvSpPr>
            <a:spLocks noGrp="1" noChangeArrowheads="1"/>
          </p:cNvSpPr>
          <p:nvPr>
            <p:ph type="sldNum" sz="quarter" idx="5"/>
          </p:nvPr>
        </p:nvSpPr>
        <p:spPr>
          <a:noFill/>
        </p:spPr>
        <p:txBody>
          <a:bodyPr/>
          <a:lstStyle/>
          <a:p>
            <a:fld id="{EA01F9DD-D54B-4E72-A10C-3E00F6C10D4B}" type="slidenum">
              <a:rPr lang="en-US">
                <a:latin typeface="Gill Sans MT" charset="0"/>
                <a:ea typeface="Arial" pitchFamily="-60" charset="0"/>
                <a:cs typeface="Arial" pitchFamily="-60" charset="0"/>
              </a:rPr>
              <a:pPr/>
              <a:t>2</a:t>
            </a:fld>
            <a:endParaRPr lang="en-US">
              <a:latin typeface="Gill Sans MT" charset="0"/>
              <a:ea typeface="Arial" pitchFamily="-60" charset="0"/>
              <a:cs typeface="Arial" pitchFamily="-60" charset="0"/>
            </a:endParaRPr>
          </a:p>
        </p:txBody>
      </p:sp>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p:spPr>
        <p:txBody>
          <a:bodyPr/>
          <a:lstStyle/>
          <a:p>
            <a:pPr eaLnBrk="1" hangingPunct="1"/>
            <a:endParaRPr lang="en-US">
              <a:latin typeface="Gill Sans MT" charset="0"/>
              <a:ea typeface="Arial" pitchFamily="-60" charset="0"/>
              <a:cs typeface="Arial" pitchFamily="-60"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0529" name="Rectangle 7"/>
          <p:cNvSpPr>
            <a:spLocks noGrp="1" noChangeArrowheads="1"/>
          </p:cNvSpPr>
          <p:nvPr>
            <p:ph type="sldNum" sz="quarter" idx="5"/>
          </p:nvPr>
        </p:nvSpPr>
        <p:spPr>
          <a:noFill/>
        </p:spPr>
        <p:txBody>
          <a:bodyPr/>
          <a:lstStyle/>
          <a:p>
            <a:fld id="{9B44C2A9-9AD9-4024-AAC8-347B8B7601BA}" type="slidenum">
              <a:rPr lang="en-US">
                <a:latin typeface="Arial" pitchFamily="-60" charset="0"/>
                <a:ea typeface="ＭＳ Ｐゴシック" pitchFamily="-60" charset="-128"/>
                <a:cs typeface="ＭＳ Ｐゴシック" pitchFamily="-60" charset="-128"/>
              </a:rPr>
              <a:pPr/>
              <a:t>42</a:t>
            </a:fld>
            <a:endParaRPr lang="en-US">
              <a:latin typeface="Arial" pitchFamily="-60" charset="0"/>
              <a:ea typeface="ＭＳ Ｐゴシック" pitchFamily="-60" charset="-128"/>
              <a:cs typeface="ＭＳ Ｐゴシック" pitchFamily="-60" charset="-128"/>
            </a:endParaRPr>
          </a:p>
        </p:txBody>
      </p:sp>
      <p:sp>
        <p:nvSpPr>
          <p:cNvPr id="150530" name="Rectangle 2"/>
          <p:cNvSpPr>
            <a:spLocks noGrp="1" noRot="1" noChangeAspect="1" noChangeArrowheads="1"/>
          </p:cNvSpPr>
          <p:nvPr>
            <p:ph type="sldImg"/>
          </p:nvPr>
        </p:nvSpPr>
        <p:spPr>
          <a:solidFill>
            <a:srgbClr val="FFFFFF"/>
          </a:solidFill>
          <a:ln/>
        </p:spPr>
      </p:sp>
      <p:sp>
        <p:nvSpPr>
          <p:cNvPr id="150531"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latin typeface="Times New Roman" pitchFamily="-60" charset="0"/>
                <a:ea typeface="ＭＳ Ｐゴシック" pitchFamily="-60" charset="-128"/>
                <a:cs typeface="ＭＳ Ｐゴシック" pitchFamily="-60" charset="-128"/>
              </a:rPr>
              <a:t>The two heme groups are indicated with molecular spacefill shading (predominantly light blue and red) at the center of the protein. Spacefill representations of the residues that form the three proton channels are indicated in transparent blue (channel D), transparent majenta (channel K) and transparent green (channel H; note that the main conduit for channel H is shown in light green, the alternative route in darker green). Other channels are shown in solid spacefill, including the oxygen channel (red), the electron channel (yellow) and water channels (light blue). </a:t>
            </a:r>
          </a:p>
          <a:p>
            <a:pPr eaLnBrk="1" hangingPunct="1"/>
            <a:r>
              <a:rPr lang="en-US">
                <a:latin typeface="Times New Roman" pitchFamily="-60" charset="0"/>
                <a:ea typeface="ＭＳ Ｐゴシック" pitchFamily="-60" charset="-128"/>
                <a:cs typeface="ＭＳ Ｐゴシック" pitchFamily="-60" charset="-128"/>
              </a:rPr>
              <a:t>Copper atom and 2 heme groups key to oxygen reduction and control of proton pumping linked to reduction, no radical oxygen species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6257" name="Rectangle 7"/>
          <p:cNvSpPr>
            <a:spLocks noGrp="1" noChangeArrowheads="1"/>
          </p:cNvSpPr>
          <p:nvPr>
            <p:ph type="sldNum" sz="quarter" idx="5"/>
          </p:nvPr>
        </p:nvSpPr>
        <p:spPr>
          <a:noFill/>
        </p:spPr>
        <p:txBody>
          <a:bodyPr/>
          <a:lstStyle/>
          <a:p>
            <a:fld id="{6A33F7C6-5036-4724-9B3C-9A61EDFFC2D6}" type="slidenum">
              <a:rPr lang="en-US">
                <a:latin typeface="Gill Sans MT" charset="0"/>
                <a:ea typeface="Arial" pitchFamily="-60" charset="0"/>
                <a:cs typeface="Arial" pitchFamily="-60" charset="0"/>
              </a:rPr>
              <a:pPr/>
              <a:t>6</a:t>
            </a:fld>
            <a:endParaRPr lang="en-US">
              <a:latin typeface="Gill Sans MT" charset="0"/>
              <a:ea typeface="Arial" pitchFamily="-60" charset="0"/>
              <a:cs typeface="Arial" pitchFamily="-60" charset="0"/>
            </a:endParaRPr>
          </a:p>
        </p:txBody>
      </p:sp>
      <p:sp>
        <p:nvSpPr>
          <p:cNvPr id="96258" name="Rectangle 2"/>
          <p:cNvSpPr>
            <a:spLocks noGrp="1" noRot="1" noChangeAspect="1" noChangeArrowheads="1" noTextEdit="1"/>
          </p:cNvSpPr>
          <p:nvPr>
            <p:ph type="sldImg"/>
          </p:nvPr>
        </p:nvSpPr>
        <p:spPr>
          <a:ln/>
        </p:spPr>
      </p:sp>
      <p:sp>
        <p:nvSpPr>
          <p:cNvPr id="96259" name="Rectangle 3"/>
          <p:cNvSpPr>
            <a:spLocks noGrp="1" noChangeArrowheads="1"/>
          </p:cNvSpPr>
          <p:nvPr>
            <p:ph type="body" idx="1"/>
          </p:nvPr>
        </p:nvSpPr>
        <p:spPr>
          <a:noFill/>
          <a:ln/>
        </p:spPr>
        <p:txBody>
          <a:bodyPr/>
          <a:lstStyle/>
          <a:p>
            <a:pPr eaLnBrk="1" hangingPunct="1"/>
            <a:endParaRPr lang="en-US">
              <a:latin typeface="Gill Sans MT" charset="0"/>
              <a:ea typeface="Arial" pitchFamily="-60" charset="0"/>
              <a:cs typeface="Arial" pitchFamily="-60"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2401" name="Slide Image Placeholder 1"/>
          <p:cNvSpPr>
            <a:spLocks noGrp="1" noRot="1" noChangeAspect="1"/>
          </p:cNvSpPr>
          <p:nvPr>
            <p:ph type="sldImg"/>
          </p:nvPr>
        </p:nvSpPr>
        <p:spPr>
          <a:ln/>
        </p:spPr>
      </p:sp>
      <p:sp>
        <p:nvSpPr>
          <p:cNvPr id="102402" name="Notes Placeholder 2"/>
          <p:cNvSpPr>
            <a:spLocks noGrp="1"/>
          </p:cNvSpPr>
          <p:nvPr>
            <p:ph type="body" idx="1"/>
          </p:nvPr>
        </p:nvSpPr>
        <p:spPr>
          <a:noFill/>
          <a:ln/>
        </p:spPr>
        <p:txBody>
          <a:bodyPr/>
          <a:lstStyle/>
          <a:p>
            <a:r>
              <a:rPr lang="en-US" smtClean="0">
                <a:latin typeface="Gill Sans MT" charset="0"/>
                <a:ea typeface="Arial" pitchFamily="-60" charset="0"/>
                <a:cs typeface="Arial" pitchFamily="-60" charset="0"/>
              </a:rPr>
              <a:t>Sum of arcs (transitions) must be 1.0. Conservation of states. </a:t>
            </a:r>
          </a:p>
        </p:txBody>
      </p:sp>
      <p:sp>
        <p:nvSpPr>
          <p:cNvPr id="102403" name="Slide Number Placeholder 3"/>
          <p:cNvSpPr>
            <a:spLocks noGrp="1"/>
          </p:cNvSpPr>
          <p:nvPr>
            <p:ph type="sldNum" sz="quarter" idx="5"/>
          </p:nvPr>
        </p:nvSpPr>
        <p:spPr>
          <a:noFill/>
        </p:spPr>
        <p:txBody>
          <a:bodyPr/>
          <a:lstStyle/>
          <a:p>
            <a:fld id="{A47CFB08-0B29-4B7E-B264-621DB7982FF4}" type="slidenum">
              <a:rPr lang="en-US" smtClean="0">
                <a:latin typeface="Gill Sans MT" charset="0"/>
                <a:ea typeface="Arial" pitchFamily="-60" charset="0"/>
                <a:cs typeface="Arial" pitchFamily="-60" charset="0"/>
              </a:rPr>
              <a:pPr/>
              <a:t>11</a:t>
            </a:fld>
            <a:endParaRPr lang="en-US" smtClean="0">
              <a:latin typeface="Gill Sans MT" charset="0"/>
              <a:ea typeface="Arial" pitchFamily="-60" charset="0"/>
              <a:cs typeface="Arial" pitchFamily="-60"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5473" name="Rectangle 7"/>
          <p:cNvSpPr>
            <a:spLocks noGrp="1" noChangeArrowheads="1"/>
          </p:cNvSpPr>
          <p:nvPr>
            <p:ph type="sldNum" sz="quarter" idx="5"/>
          </p:nvPr>
        </p:nvSpPr>
        <p:spPr>
          <a:noFill/>
        </p:spPr>
        <p:txBody>
          <a:bodyPr/>
          <a:lstStyle/>
          <a:p>
            <a:fld id="{BADBD472-BEF0-43E9-B7AC-3AE49213F950}" type="slidenum">
              <a:rPr lang="en-US">
                <a:latin typeface="Gill Sans MT" charset="0"/>
                <a:ea typeface="Arial" pitchFamily="-60" charset="0"/>
                <a:cs typeface="Arial" pitchFamily="-60" charset="0"/>
              </a:rPr>
              <a:pPr/>
              <a:t>13</a:t>
            </a:fld>
            <a:endParaRPr lang="en-US">
              <a:latin typeface="Gill Sans MT" charset="0"/>
              <a:ea typeface="Arial" pitchFamily="-60" charset="0"/>
              <a:cs typeface="Arial" pitchFamily="-60" charset="0"/>
            </a:endParaRPr>
          </a:p>
        </p:txBody>
      </p:sp>
      <p:sp>
        <p:nvSpPr>
          <p:cNvPr id="105474" name="Rectangle 2"/>
          <p:cNvSpPr>
            <a:spLocks noGrp="1" noRot="1" noChangeAspect="1" noChangeArrowheads="1"/>
          </p:cNvSpPr>
          <p:nvPr>
            <p:ph type="sldImg"/>
          </p:nvPr>
        </p:nvSpPr>
        <p:spPr>
          <a:solidFill>
            <a:srgbClr val="FFFFFF"/>
          </a:solidFill>
          <a:ln/>
        </p:spPr>
      </p:sp>
      <p:sp>
        <p:nvSpPr>
          <p:cNvPr id="105475"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smtClean="0">
                <a:latin typeface="Gill Sans MT" charset="0"/>
                <a:ea typeface="Arial" pitchFamily="-60" charset="0"/>
                <a:cs typeface="Arial" pitchFamily="-60" charset="0"/>
              </a:rPr>
              <a:t>Evolving and Coevolving systems: MHC, TCR exons, viruses and other pathogens, Link to understanding medicine</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7521" name="Slide Image Placeholder 1"/>
          <p:cNvSpPr>
            <a:spLocks noGrp="1" noRot="1" noChangeAspect="1"/>
          </p:cNvSpPr>
          <p:nvPr>
            <p:ph type="sldImg"/>
          </p:nvPr>
        </p:nvSpPr>
        <p:spPr>
          <a:ln/>
        </p:spPr>
      </p:sp>
      <p:sp>
        <p:nvSpPr>
          <p:cNvPr id="107522" name="Notes Placeholder 2"/>
          <p:cNvSpPr>
            <a:spLocks noGrp="1"/>
          </p:cNvSpPr>
          <p:nvPr>
            <p:ph type="body" idx="1"/>
          </p:nvPr>
        </p:nvSpPr>
        <p:spPr>
          <a:noFill/>
          <a:ln/>
        </p:spPr>
        <p:txBody>
          <a:bodyPr/>
          <a:lstStyle/>
          <a:p>
            <a:r>
              <a:rPr lang="en-US" smtClean="0">
                <a:latin typeface="Gill Sans MT" charset="0"/>
                <a:ea typeface="Arial" pitchFamily="-60" charset="0"/>
                <a:cs typeface="Arial" pitchFamily="-60" charset="0"/>
              </a:rPr>
              <a:t>Probability of the sequence given the model…</a:t>
            </a:r>
          </a:p>
        </p:txBody>
      </p:sp>
      <p:sp>
        <p:nvSpPr>
          <p:cNvPr id="107523" name="Slide Number Placeholder 3"/>
          <p:cNvSpPr>
            <a:spLocks noGrp="1"/>
          </p:cNvSpPr>
          <p:nvPr>
            <p:ph type="sldNum" sz="quarter" idx="5"/>
          </p:nvPr>
        </p:nvSpPr>
        <p:spPr>
          <a:noFill/>
        </p:spPr>
        <p:txBody>
          <a:bodyPr/>
          <a:lstStyle/>
          <a:p>
            <a:fld id="{019AB4A3-83A4-4F53-AF0C-84E2F631CE8E}" type="slidenum">
              <a:rPr lang="en-US" smtClean="0">
                <a:latin typeface="Gill Sans MT" charset="0"/>
                <a:ea typeface="Arial" pitchFamily="-60" charset="0"/>
                <a:cs typeface="Arial" pitchFamily="-60" charset="0"/>
              </a:rPr>
              <a:pPr/>
              <a:t>14</a:t>
            </a:fld>
            <a:endParaRPr lang="en-US" smtClean="0">
              <a:latin typeface="Gill Sans MT" charset="0"/>
              <a:ea typeface="Arial" pitchFamily="-60" charset="0"/>
              <a:cs typeface="Arial" pitchFamily="-60"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9569" name="Slide Image Placeholder 1"/>
          <p:cNvSpPr>
            <a:spLocks noGrp="1" noRot="1" noChangeAspect="1"/>
          </p:cNvSpPr>
          <p:nvPr>
            <p:ph type="sldImg"/>
          </p:nvPr>
        </p:nvSpPr>
        <p:spPr>
          <a:ln/>
        </p:spPr>
      </p:sp>
      <p:sp>
        <p:nvSpPr>
          <p:cNvPr id="109570" name="Notes Placeholder 2"/>
          <p:cNvSpPr>
            <a:spLocks noGrp="1"/>
          </p:cNvSpPr>
          <p:nvPr>
            <p:ph type="body" idx="1"/>
          </p:nvPr>
        </p:nvSpPr>
        <p:spPr>
          <a:noFill/>
          <a:ln/>
        </p:spPr>
        <p:txBody>
          <a:bodyPr/>
          <a:lstStyle/>
          <a:p>
            <a:r>
              <a:rPr lang="en-US" smtClean="0">
                <a:latin typeface="Gill Sans MT" charset="0"/>
                <a:ea typeface="Arial" pitchFamily="-60" charset="0"/>
                <a:cs typeface="Arial" pitchFamily="-60" charset="0"/>
              </a:rPr>
              <a:t>Probability of the sequence given the model…Note states only hidden in that start point is uncertain</a:t>
            </a:r>
          </a:p>
        </p:txBody>
      </p:sp>
      <p:sp>
        <p:nvSpPr>
          <p:cNvPr id="109571" name="Slide Number Placeholder 3"/>
          <p:cNvSpPr>
            <a:spLocks noGrp="1"/>
          </p:cNvSpPr>
          <p:nvPr>
            <p:ph type="sldNum" sz="quarter" idx="5"/>
          </p:nvPr>
        </p:nvSpPr>
        <p:spPr>
          <a:noFill/>
        </p:spPr>
        <p:txBody>
          <a:bodyPr/>
          <a:lstStyle/>
          <a:p>
            <a:fld id="{592055F1-3D92-4875-966A-023D59BB1E1B}" type="slidenum">
              <a:rPr lang="en-US" smtClean="0">
                <a:latin typeface="Gill Sans MT" charset="0"/>
                <a:ea typeface="Arial" pitchFamily="-60" charset="0"/>
                <a:cs typeface="Arial" pitchFamily="-60" charset="0"/>
              </a:rPr>
              <a:pPr/>
              <a:t>15</a:t>
            </a:fld>
            <a:endParaRPr lang="en-US" smtClean="0">
              <a:latin typeface="Gill Sans MT" charset="0"/>
              <a:ea typeface="Arial" pitchFamily="-60" charset="0"/>
              <a:cs typeface="Arial" pitchFamily="-60"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1617" name="Slide Image Placeholder 1"/>
          <p:cNvSpPr>
            <a:spLocks noGrp="1" noRot="1" noChangeAspect="1"/>
          </p:cNvSpPr>
          <p:nvPr>
            <p:ph type="sldImg"/>
          </p:nvPr>
        </p:nvSpPr>
        <p:spPr>
          <a:ln/>
        </p:spPr>
      </p:sp>
      <p:sp>
        <p:nvSpPr>
          <p:cNvPr id="111618" name="Notes Placeholder 2"/>
          <p:cNvSpPr>
            <a:spLocks noGrp="1"/>
          </p:cNvSpPr>
          <p:nvPr>
            <p:ph type="body" idx="1"/>
          </p:nvPr>
        </p:nvSpPr>
        <p:spPr>
          <a:noFill/>
          <a:ln/>
        </p:spPr>
        <p:txBody>
          <a:bodyPr/>
          <a:lstStyle/>
          <a:p>
            <a:r>
              <a:rPr lang="en-US" smtClean="0">
                <a:latin typeface="Gill Sans MT" charset="0"/>
                <a:ea typeface="Arial" pitchFamily="-60" charset="0"/>
                <a:cs typeface="Arial" pitchFamily="-60" charset="0"/>
              </a:rPr>
              <a:t>Probability of the sequence given the model…Note states only hidden in that start point is uncertain</a:t>
            </a:r>
          </a:p>
        </p:txBody>
      </p:sp>
      <p:sp>
        <p:nvSpPr>
          <p:cNvPr id="111619" name="Slide Number Placeholder 3"/>
          <p:cNvSpPr>
            <a:spLocks noGrp="1"/>
          </p:cNvSpPr>
          <p:nvPr>
            <p:ph type="sldNum" sz="quarter" idx="5"/>
          </p:nvPr>
        </p:nvSpPr>
        <p:spPr>
          <a:noFill/>
        </p:spPr>
        <p:txBody>
          <a:bodyPr/>
          <a:lstStyle/>
          <a:p>
            <a:fld id="{621594C1-B8F4-481D-8C93-104E382B3BB5}" type="slidenum">
              <a:rPr lang="en-US" smtClean="0">
                <a:latin typeface="Gill Sans MT" charset="0"/>
                <a:ea typeface="Arial" pitchFamily="-60" charset="0"/>
                <a:cs typeface="Arial" pitchFamily="-60" charset="0"/>
              </a:rPr>
              <a:pPr/>
              <a:t>16</a:t>
            </a:fld>
            <a:endParaRPr lang="en-US" smtClean="0">
              <a:latin typeface="Gill Sans MT" charset="0"/>
              <a:ea typeface="Arial" pitchFamily="-60" charset="0"/>
              <a:cs typeface="Arial" pitchFamily="-60"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3665" name="Slide Image Placeholder 1"/>
          <p:cNvSpPr>
            <a:spLocks noGrp="1" noRot="1" noChangeAspect="1"/>
          </p:cNvSpPr>
          <p:nvPr>
            <p:ph type="sldImg"/>
          </p:nvPr>
        </p:nvSpPr>
        <p:spPr>
          <a:ln/>
        </p:spPr>
      </p:sp>
      <p:sp>
        <p:nvSpPr>
          <p:cNvPr id="113666" name="Notes Placeholder 2"/>
          <p:cNvSpPr>
            <a:spLocks noGrp="1"/>
          </p:cNvSpPr>
          <p:nvPr>
            <p:ph type="body" idx="1"/>
          </p:nvPr>
        </p:nvSpPr>
        <p:spPr>
          <a:noFill/>
          <a:ln/>
        </p:spPr>
        <p:txBody>
          <a:bodyPr/>
          <a:lstStyle/>
          <a:p>
            <a:r>
              <a:rPr lang="en-US" smtClean="0">
                <a:latin typeface="Gill Sans MT" charset="0"/>
                <a:ea typeface="Arial" pitchFamily="-60" charset="0"/>
                <a:cs typeface="Arial" pitchFamily="-60" charset="0"/>
              </a:rPr>
              <a:t>Probability of the sequence data given the model…multiply all data emission probabilities times all transition (arc) probabilities. Notice that all the arc probabilities away from a state add up to 1.0. We don’t know what the true path was. </a:t>
            </a:r>
          </a:p>
        </p:txBody>
      </p:sp>
      <p:sp>
        <p:nvSpPr>
          <p:cNvPr id="113667" name="Slide Number Placeholder 3"/>
          <p:cNvSpPr>
            <a:spLocks noGrp="1"/>
          </p:cNvSpPr>
          <p:nvPr>
            <p:ph type="sldNum" sz="quarter" idx="5"/>
          </p:nvPr>
        </p:nvSpPr>
        <p:spPr>
          <a:noFill/>
        </p:spPr>
        <p:txBody>
          <a:bodyPr/>
          <a:lstStyle/>
          <a:p>
            <a:fld id="{DE234339-2708-4908-B9C1-AAEBAB93A3C1}" type="slidenum">
              <a:rPr lang="en-US" smtClean="0">
                <a:latin typeface="Gill Sans MT" charset="0"/>
                <a:ea typeface="Arial" pitchFamily="-60" charset="0"/>
                <a:cs typeface="Arial" pitchFamily="-60" charset="0"/>
              </a:rPr>
              <a:pPr/>
              <a:t>17</a:t>
            </a:fld>
            <a:endParaRPr lang="en-US" smtClean="0">
              <a:latin typeface="Gill Sans MT" charset="0"/>
              <a:ea typeface="Arial" pitchFamily="-60" charset="0"/>
              <a:cs typeface="Arial" pitchFamily="-60"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7.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pic>
        <p:nvPicPr>
          <p:cNvPr id="3" name="Picture 7" descr="Slide-Header-1"/>
          <p:cNvPicPr>
            <a:picLocks noChangeAspect="1" noChangeArrowheads="1"/>
          </p:cNvPicPr>
          <p:nvPr/>
        </p:nvPicPr>
        <p:blipFill>
          <a:blip r:embed="rId2"/>
          <a:srcRect/>
          <a:stretch>
            <a:fillRect/>
          </a:stretch>
        </p:blipFill>
        <p:spPr bwMode="auto">
          <a:xfrm>
            <a:off x="0" y="0"/>
            <a:ext cx="9144000" cy="1457325"/>
          </a:xfrm>
          <a:prstGeom prst="rect">
            <a:avLst/>
          </a:prstGeom>
          <a:noFill/>
          <a:ln w="9525">
            <a:noFill/>
            <a:miter lim="800000"/>
            <a:headEnd/>
            <a:tailEnd/>
          </a:ln>
        </p:spPr>
      </p:pic>
      <p:grpSp>
        <p:nvGrpSpPr>
          <p:cNvPr id="4" name="Group 19"/>
          <p:cNvGrpSpPr>
            <a:grpSpLocks/>
          </p:cNvGrpSpPr>
          <p:nvPr userDrawn="1"/>
        </p:nvGrpSpPr>
        <p:grpSpPr bwMode="auto">
          <a:xfrm>
            <a:off x="1219200" y="4724400"/>
            <a:ext cx="4427538" cy="1860550"/>
            <a:chOff x="768" y="2976"/>
            <a:chExt cx="2789" cy="1172"/>
          </a:xfrm>
        </p:grpSpPr>
        <p:sp>
          <p:nvSpPr>
            <p:cNvPr id="5" name="Text Box 8"/>
            <p:cNvSpPr txBox="1">
              <a:spLocks noChangeArrowheads="1"/>
            </p:cNvSpPr>
            <p:nvPr userDrawn="1"/>
          </p:nvSpPr>
          <p:spPr bwMode="auto">
            <a:xfrm>
              <a:off x="768" y="2976"/>
              <a:ext cx="2789" cy="750"/>
            </a:xfrm>
            <a:prstGeom prst="rect">
              <a:avLst/>
            </a:prstGeom>
            <a:noFill/>
            <a:ln w="9525">
              <a:noFill/>
              <a:miter lim="800000"/>
              <a:headEnd/>
              <a:tailEnd/>
            </a:ln>
            <a:effectLst/>
          </p:spPr>
          <p:txBody>
            <a:bodyPr wrap="none">
              <a:prstTxWarp prst="textNoShape">
                <a:avLst/>
              </a:prstTxWarp>
              <a:spAutoFit/>
            </a:bodyPr>
            <a:lstStyle/>
            <a:p>
              <a:pPr algn="ctr">
                <a:defRPr/>
              </a:pPr>
              <a:r>
                <a:rPr lang="en-US" sz="1800">
                  <a:solidFill>
                    <a:schemeClr val="bg2"/>
                  </a:solidFill>
                  <a:latin typeface="Gill Sans MT" pitchFamily="34" charset="0"/>
                  <a:ea typeface="Arial" pitchFamily="-65" charset="0"/>
                  <a:cs typeface="Arial" pitchFamily="-65" charset="0"/>
                </a:rPr>
                <a:t>Biochemistry and Molecular Genetics</a:t>
              </a:r>
            </a:p>
            <a:p>
              <a:pPr algn="ctr">
                <a:defRPr/>
              </a:pPr>
              <a:r>
                <a:rPr lang="en-US" sz="1800">
                  <a:solidFill>
                    <a:schemeClr val="bg2"/>
                  </a:solidFill>
                  <a:latin typeface="Gill Sans MT" pitchFamily="34" charset="0"/>
                  <a:ea typeface="Arial" pitchFamily="-65" charset="0"/>
                  <a:cs typeface="Arial" pitchFamily="-65" charset="0"/>
                </a:rPr>
                <a:t>Computational Bioscience Program</a:t>
              </a:r>
            </a:p>
            <a:p>
              <a:pPr algn="ctr">
                <a:defRPr/>
              </a:pPr>
              <a:r>
                <a:rPr lang="en-US" sz="1800">
                  <a:solidFill>
                    <a:schemeClr val="bg2"/>
                  </a:solidFill>
                  <a:latin typeface="Gill Sans MT" pitchFamily="34" charset="0"/>
                  <a:ea typeface="Arial" pitchFamily="-65" charset="0"/>
                  <a:cs typeface="Arial" pitchFamily="-65" charset="0"/>
                </a:rPr>
                <a:t>Consortium for Comparative Genomics</a:t>
              </a:r>
            </a:p>
            <a:p>
              <a:pPr algn="ctr">
                <a:defRPr/>
              </a:pPr>
              <a:r>
                <a:rPr lang="en-US" sz="1800">
                  <a:solidFill>
                    <a:schemeClr val="bg2"/>
                  </a:solidFill>
                  <a:latin typeface="Gill Sans MT" pitchFamily="34" charset="0"/>
                  <a:ea typeface="Arial" pitchFamily="-65" charset="0"/>
                  <a:cs typeface="Arial" pitchFamily="-65" charset="0"/>
                </a:rPr>
                <a:t>University of Colorado School of Medicine</a:t>
              </a:r>
            </a:p>
          </p:txBody>
        </p:sp>
        <p:sp>
          <p:nvSpPr>
            <p:cNvPr id="6" name="Text Box 10"/>
            <p:cNvSpPr txBox="1">
              <a:spLocks noChangeArrowheads="1"/>
            </p:cNvSpPr>
            <p:nvPr userDrawn="1"/>
          </p:nvSpPr>
          <p:spPr bwMode="auto">
            <a:xfrm>
              <a:off x="1050" y="3744"/>
              <a:ext cx="2221" cy="404"/>
            </a:xfrm>
            <a:prstGeom prst="rect">
              <a:avLst/>
            </a:prstGeom>
            <a:noFill/>
            <a:ln w="9525">
              <a:noFill/>
              <a:miter lim="800000"/>
              <a:headEnd/>
              <a:tailEnd/>
            </a:ln>
            <a:effectLst/>
          </p:spPr>
          <p:txBody>
            <a:bodyPr wrap="none">
              <a:prstTxWarp prst="textNoShape">
                <a:avLst/>
              </a:prstTxWarp>
              <a:spAutoFit/>
            </a:bodyPr>
            <a:lstStyle/>
            <a:p>
              <a:pPr algn="ctr">
                <a:defRPr/>
              </a:pPr>
              <a:r>
                <a:rPr lang="en-US" sz="1800">
                  <a:solidFill>
                    <a:schemeClr val="accent2"/>
                  </a:solidFill>
                  <a:latin typeface="Gill Sans MT" pitchFamily="34" charset="0"/>
                  <a:ea typeface="Arial" pitchFamily="-65" charset="0"/>
                  <a:cs typeface="Arial" pitchFamily="-65" charset="0"/>
                </a:rPr>
                <a:t>David.Pollock@uchsc.edu</a:t>
              </a:r>
            </a:p>
            <a:p>
              <a:pPr algn="ctr">
                <a:defRPr/>
              </a:pPr>
              <a:r>
                <a:rPr lang="en-US" sz="1800">
                  <a:solidFill>
                    <a:srgbClr val="02BABC"/>
                  </a:solidFill>
                  <a:latin typeface="Gill Sans MT" pitchFamily="34" charset="0"/>
                  <a:ea typeface="Arial" pitchFamily="-65" charset="0"/>
                  <a:cs typeface="Arial" pitchFamily="-65" charset="0"/>
                </a:rPr>
                <a:t>www.EvolutionaryGenomics.com</a:t>
              </a:r>
              <a:endParaRPr lang="en-US" sz="1800">
                <a:solidFill>
                  <a:schemeClr val="accent2"/>
                </a:solidFill>
                <a:latin typeface="Gill Sans MT" pitchFamily="34" charset="0"/>
                <a:ea typeface="Arial" pitchFamily="-65" charset="0"/>
                <a:cs typeface="Arial" pitchFamily="-65" charset="0"/>
              </a:endParaRPr>
            </a:p>
          </p:txBody>
        </p:sp>
      </p:grpSp>
      <p:pic>
        <p:nvPicPr>
          <p:cNvPr id="7" name="Picture 15" descr="EGBlogo"/>
          <p:cNvPicPr>
            <a:picLocks noChangeAspect="1" noChangeArrowheads="1"/>
          </p:cNvPicPr>
          <p:nvPr userDrawn="1"/>
        </p:nvPicPr>
        <p:blipFill>
          <a:blip r:embed="rId3"/>
          <a:srcRect l="21094" r="59062"/>
          <a:stretch>
            <a:fillRect/>
          </a:stretch>
        </p:blipFill>
        <p:spPr bwMode="auto">
          <a:xfrm>
            <a:off x="0" y="0"/>
            <a:ext cx="2030413" cy="1495425"/>
          </a:xfrm>
          <a:prstGeom prst="rect">
            <a:avLst/>
          </a:prstGeom>
          <a:noFill/>
          <a:ln w="9525">
            <a:noFill/>
            <a:miter lim="800000"/>
            <a:headEnd/>
            <a:tailEnd/>
          </a:ln>
        </p:spPr>
      </p:pic>
      <p:sp>
        <p:nvSpPr>
          <p:cNvPr id="8" name="Rectangle 16"/>
          <p:cNvSpPr>
            <a:spLocks noChangeArrowheads="1"/>
          </p:cNvSpPr>
          <p:nvPr userDrawn="1"/>
        </p:nvSpPr>
        <p:spPr bwMode="auto">
          <a:xfrm>
            <a:off x="838200" y="939800"/>
            <a:ext cx="1193800" cy="93663"/>
          </a:xfrm>
          <a:prstGeom prst="rect">
            <a:avLst/>
          </a:prstGeom>
          <a:gradFill rotWithShape="0">
            <a:gsLst>
              <a:gs pos="0">
                <a:srgbClr val="155793">
                  <a:alpha val="0"/>
                </a:srgbClr>
              </a:gs>
              <a:gs pos="100000">
                <a:srgbClr val="155793">
                  <a:gamma/>
                  <a:shade val="96078"/>
                  <a:invGamma/>
                </a:srgbClr>
              </a:gs>
            </a:gsLst>
            <a:lin ang="0" scaled="1"/>
          </a:gradFill>
          <a:ln w="9525">
            <a:noFill/>
            <a:miter lim="800000"/>
            <a:headEnd/>
            <a:tailEnd/>
          </a:ln>
          <a:effectLst/>
        </p:spPr>
        <p:txBody>
          <a:bodyPr wrap="none" anchor="ctr">
            <a:prstTxWarp prst="textNoShape">
              <a:avLst/>
            </a:prstTxWarp>
          </a:bodyPr>
          <a:lstStyle/>
          <a:p>
            <a:pPr>
              <a:defRPr/>
            </a:pPr>
            <a:endParaRPr lang="en-US" sz="1800">
              <a:latin typeface="Gill Sans MT" pitchFamily="34" charset="0"/>
              <a:ea typeface="Arial" pitchFamily="-65" charset="0"/>
              <a:cs typeface="Arial" pitchFamily="-65" charset="0"/>
            </a:endParaRPr>
          </a:p>
        </p:txBody>
      </p:sp>
      <p:sp>
        <p:nvSpPr>
          <p:cNvPr id="9" name="Rectangle 17"/>
          <p:cNvSpPr>
            <a:spLocks noChangeArrowheads="1"/>
          </p:cNvSpPr>
          <p:nvPr userDrawn="1"/>
        </p:nvSpPr>
        <p:spPr bwMode="auto">
          <a:xfrm>
            <a:off x="0" y="1031875"/>
            <a:ext cx="2038350" cy="420688"/>
          </a:xfrm>
          <a:prstGeom prst="rect">
            <a:avLst/>
          </a:prstGeom>
          <a:gradFill rotWithShape="0">
            <a:gsLst>
              <a:gs pos="0">
                <a:srgbClr val="C7C7C7">
                  <a:alpha val="0"/>
                </a:srgbClr>
              </a:gs>
              <a:gs pos="100000">
                <a:srgbClr val="C7C7C7">
                  <a:gamma/>
                  <a:tint val="78431"/>
                  <a:invGamma/>
                </a:srgbClr>
              </a:gs>
            </a:gsLst>
            <a:lin ang="0" scaled="1"/>
          </a:gradFill>
          <a:ln w="9525">
            <a:noFill/>
            <a:miter lim="800000"/>
            <a:headEnd/>
            <a:tailEnd/>
          </a:ln>
          <a:effectLst/>
        </p:spPr>
        <p:txBody>
          <a:bodyPr wrap="none" anchor="ctr">
            <a:prstTxWarp prst="textNoShape">
              <a:avLst/>
            </a:prstTxWarp>
          </a:bodyPr>
          <a:lstStyle/>
          <a:p>
            <a:pPr>
              <a:defRPr/>
            </a:pPr>
            <a:endParaRPr lang="en-US" sz="1800">
              <a:latin typeface="Gill Sans MT" pitchFamily="34" charset="0"/>
              <a:ea typeface="Arial" pitchFamily="-65" charset="0"/>
              <a:cs typeface="Arial" pitchFamily="-65" charset="0"/>
            </a:endParaRPr>
          </a:p>
        </p:txBody>
      </p:sp>
      <p:sp>
        <p:nvSpPr>
          <p:cNvPr id="3074" name="Rectangle 2"/>
          <p:cNvSpPr>
            <a:spLocks noGrp="1" noChangeArrowheads="1"/>
          </p:cNvSpPr>
          <p:nvPr>
            <p:ph type="ctrTitle"/>
          </p:nvPr>
        </p:nvSpPr>
        <p:spPr>
          <a:xfrm>
            <a:off x="990600" y="2819400"/>
            <a:ext cx="7772400" cy="1470025"/>
          </a:xfrm>
        </p:spPr>
        <p:txBody>
          <a:bodyPr/>
          <a:lstStyle>
            <a:lvl1pPr>
              <a:defRPr/>
            </a:lvl1pPr>
          </a:lstStyle>
          <a:p>
            <a:r>
              <a:rPr lang="en-US"/>
              <a:t>Click to edit Master 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228600"/>
            <a:ext cx="2076450" cy="6400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28600"/>
            <a:ext cx="6076950" cy="6400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3058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5029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8200" y="1600200"/>
            <a:ext cx="4038600" cy="5029200"/>
          </a:xfrm>
        </p:spPr>
        <p:txBody>
          <a:bodyPr/>
          <a:lstStyle/>
          <a:p>
            <a:pPr lvl="0"/>
            <a:endParaRPr lang="en-US" noProof="0" smtClean="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3058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5029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5029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9" Type="http://schemas.openxmlformats.org/officeDocument/2006/relationships/image" Target="../media/image5.jpe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5" Type="http://schemas.openxmlformats.org/officeDocument/2006/relationships/image" Target="../media/image1.jpeg"/><Relationship Id="rId16" Type="http://schemas.openxmlformats.org/officeDocument/2006/relationships/image" Target="../media/image2.jpeg"/><Relationship Id="rId17" Type="http://schemas.openxmlformats.org/officeDocument/2006/relationships/image" Target="../media/image3.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8" Type="http://schemas.openxmlformats.org/officeDocument/2006/relationships/image" Target="../media/image4.jpeg"/></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28600"/>
            <a:ext cx="8305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57200" y="1600200"/>
            <a:ext cx="8229600" cy="5029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3662" r:id="rId1"/>
    <p:sldLayoutId id="2147483661" r:id="rId2"/>
    <p:sldLayoutId id="2147483660" r:id="rId3"/>
    <p:sldLayoutId id="2147483659" r:id="rId4"/>
    <p:sldLayoutId id="2147483658" r:id="rId5"/>
    <p:sldLayoutId id="2147483657" r:id="rId6"/>
    <p:sldLayoutId id="2147483656" r:id="rId7"/>
    <p:sldLayoutId id="2147483655" r:id="rId8"/>
    <p:sldLayoutId id="2147483654" r:id="rId9"/>
    <p:sldLayoutId id="2147483653" r:id="rId10"/>
    <p:sldLayoutId id="2147483652" r:id="rId11"/>
    <p:sldLayoutId id="2147483651" r:id="rId12"/>
    <p:sldLayoutId id="2147483650"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Gill Sans MT" pitchFamily="34" charset="0"/>
          <a:ea typeface="Arial" pitchFamily="-65" charset="0"/>
          <a:cs typeface="Arial" pitchFamily="-65" charset="0"/>
        </a:defRPr>
      </a:lvl2pPr>
      <a:lvl3pPr algn="ctr" rtl="0" eaLnBrk="0" fontAlgn="base" hangingPunct="0">
        <a:spcBef>
          <a:spcPct val="0"/>
        </a:spcBef>
        <a:spcAft>
          <a:spcPct val="0"/>
        </a:spcAft>
        <a:defRPr sz="4400">
          <a:solidFill>
            <a:schemeClr val="tx2"/>
          </a:solidFill>
          <a:latin typeface="Gill Sans MT" pitchFamily="34" charset="0"/>
          <a:ea typeface="Arial" pitchFamily="-65" charset="0"/>
          <a:cs typeface="Arial" pitchFamily="-65" charset="0"/>
        </a:defRPr>
      </a:lvl3pPr>
      <a:lvl4pPr algn="ctr" rtl="0" eaLnBrk="0" fontAlgn="base" hangingPunct="0">
        <a:spcBef>
          <a:spcPct val="0"/>
        </a:spcBef>
        <a:spcAft>
          <a:spcPct val="0"/>
        </a:spcAft>
        <a:defRPr sz="4400">
          <a:solidFill>
            <a:schemeClr val="tx2"/>
          </a:solidFill>
          <a:latin typeface="Gill Sans MT" pitchFamily="34" charset="0"/>
          <a:ea typeface="Arial" pitchFamily="-65" charset="0"/>
          <a:cs typeface="Arial" pitchFamily="-65" charset="0"/>
        </a:defRPr>
      </a:lvl4pPr>
      <a:lvl5pPr algn="ctr" rtl="0" eaLnBrk="0" fontAlgn="base" hangingPunct="0">
        <a:spcBef>
          <a:spcPct val="0"/>
        </a:spcBef>
        <a:spcAft>
          <a:spcPct val="0"/>
        </a:spcAft>
        <a:defRPr sz="4400">
          <a:solidFill>
            <a:schemeClr val="tx2"/>
          </a:solidFill>
          <a:latin typeface="Gill Sans MT" pitchFamily="34" charset="0"/>
          <a:ea typeface="Arial" pitchFamily="-65" charset="0"/>
          <a:cs typeface="Arial" pitchFamily="-65" charset="0"/>
        </a:defRPr>
      </a:lvl5pPr>
      <a:lvl6pPr marL="457200" algn="ctr" rtl="0" fontAlgn="base">
        <a:spcBef>
          <a:spcPct val="0"/>
        </a:spcBef>
        <a:spcAft>
          <a:spcPct val="0"/>
        </a:spcAft>
        <a:defRPr sz="4400">
          <a:solidFill>
            <a:schemeClr val="tx2"/>
          </a:solidFill>
          <a:latin typeface="Gill Sans MT" pitchFamily="34" charset="0"/>
          <a:ea typeface="Arial" pitchFamily="-65" charset="0"/>
          <a:cs typeface="Arial" pitchFamily="-65" charset="0"/>
        </a:defRPr>
      </a:lvl6pPr>
      <a:lvl7pPr marL="914400" algn="ctr" rtl="0" fontAlgn="base">
        <a:spcBef>
          <a:spcPct val="0"/>
        </a:spcBef>
        <a:spcAft>
          <a:spcPct val="0"/>
        </a:spcAft>
        <a:defRPr sz="4400">
          <a:solidFill>
            <a:schemeClr val="tx2"/>
          </a:solidFill>
          <a:latin typeface="Gill Sans MT" pitchFamily="34" charset="0"/>
          <a:ea typeface="Arial" pitchFamily="-65" charset="0"/>
          <a:cs typeface="Arial" pitchFamily="-65" charset="0"/>
        </a:defRPr>
      </a:lvl7pPr>
      <a:lvl8pPr marL="1371600" algn="ctr" rtl="0" fontAlgn="base">
        <a:spcBef>
          <a:spcPct val="0"/>
        </a:spcBef>
        <a:spcAft>
          <a:spcPct val="0"/>
        </a:spcAft>
        <a:defRPr sz="4400">
          <a:solidFill>
            <a:schemeClr val="tx2"/>
          </a:solidFill>
          <a:latin typeface="Gill Sans MT" pitchFamily="34" charset="0"/>
          <a:ea typeface="Arial" pitchFamily="-65" charset="0"/>
          <a:cs typeface="Arial" pitchFamily="-65" charset="0"/>
        </a:defRPr>
      </a:lvl8pPr>
      <a:lvl9pPr marL="1828800" algn="ctr" rtl="0" fontAlgn="base">
        <a:spcBef>
          <a:spcPct val="0"/>
        </a:spcBef>
        <a:spcAft>
          <a:spcPct val="0"/>
        </a:spcAft>
        <a:defRPr sz="4400">
          <a:solidFill>
            <a:schemeClr val="tx2"/>
          </a:solidFill>
          <a:latin typeface="Gill Sans MT" pitchFamily="34" charset="0"/>
          <a:ea typeface="Arial" pitchFamily="-65" charset="0"/>
          <a:cs typeface="Arial" pitchFamily="-65" charset="0"/>
        </a:defRPr>
      </a:lvl9pPr>
    </p:titleStyle>
    <p:bodyStyle>
      <a:lvl1pPr marL="342900" indent="-342900" algn="l" rtl="0" eaLnBrk="0" fontAlgn="base" hangingPunct="0">
        <a:spcBef>
          <a:spcPct val="20000"/>
        </a:spcBef>
        <a:spcAft>
          <a:spcPct val="0"/>
        </a:spcAft>
        <a:buClr>
          <a:schemeClr val="hlink"/>
        </a:buClr>
        <a:buSzPct val="150000"/>
        <a:buFont typeface="Times" pitchFamily="-60" charset="0"/>
        <a:buBlip>
          <a:blip r:embed="rId15"/>
        </a:buBlip>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150000"/>
        <a:buFont typeface="Gill Sans MT" charset="0"/>
        <a:buBlip>
          <a:blip r:embed="rId16"/>
        </a:buBlip>
        <a:defRPr sz="2800">
          <a:solidFill>
            <a:schemeClr val="tx1"/>
          </a:solidFill>
          <a:latin typeface="+mn-lt"/>
          <a:ea typeface="+mn-ea"/>
          <a:cs typeface="+mn-cs"/>
        </a:defRPr>
      </a:lvl2pPr>
      <a:lvl3pPr marL="1143000" indent="-228600" algn="l" rtl="0" eaLnBrk="0" fontAlgn="base" hangingPunct="0">
        <a:spcBef>
          <a:spcPct val="20000"/>
        </a:spcBef>
        <a:spcAft>
          <a:spcPct val="0"/>
        </a:spcAft>
        <a:buClr>
          <a:schemeClr val="folHlink"/>
        </a:buClr>
        <a:buSzPct val="150000"/>
        <a:buBlip>
          <a:blip r:embed="rId17"/>
        </a:buBlip>
        <a:defRPr sz="2400">
          <a:solidFill>
            <a:schemeClr val="tx1"/>
          </a:solidFill>
          <a:latin typeface="+mn-lt"/>
          <a:ea typeface="+mn-ea"/>
          <a:cs typeface="+mn-cs"/>
        </a:defRPr>
      </a:lvl3pPr>
      <a:lvl4pPr marL="1600200" indent="-228600" algn="l" rtl="0" eaLnBrk="0" fontAlgn="base" hangingPunct="0">
        <a:spcBef>
          <a:spcPct val="20000"/>
        </a:spcBef>
        <a:spcAft>
          <a:spcPct val="0"/>
        </a:spcAft>
        <a:buBlip>
          <a:blip r:embed="rId18"/>
        </a:buBlip>
        <a:defRPr sz="2000">
          <a:solidFill>
            <a:schemeClr val="tx1"/>
          </a:solidFill>
          <a:latin typeface="+mn-lt"/>
          <a:ea typeface="+mn-ea"/>
          <a:cs typeface="+mn-cs"/>
        </a:defRPr>
      </a:lvl4pPr>
      <a:lvl5pPr marL="2057400" indent="-228600" algn="l" rtl="0" eaLnBrk="0" fontAlgn="base" hangingPunct="0">
        <a:spcBef>
          <a:spcPct val="20000"/>
        </a:spcBef>
        <a:spcAft>
          <a:spcPct val="0"/>
        </a:spcAft>
        <a:buBlip>
          <a:blip r:embed="rId19"/>
        </a:buBlip>
        <a:defRPr sz="2000">
          <a:solidFill>
            <a:schemeClr val="tx1"/>
          </a:solidFill>
          <a:latin typeface="+mn-lt"/>
          <a:ea typeface="+mn-ea"/>
          <a:cs typeface="+mn-cs"/>
        </a:defRPr>
      </a:lvl5pPr>
      <a:lvl6pPr marL="2514600" indent="-228600" algn="l" rtl="0" fontAlgn="base">
        <a:spcBef>
          <a:spcPct val="20000"/>
        </a:spcBef>
        <a:spcAft>
          <a:spcPct val="0"/>
        </a:spcAft>
        <a:buBlip>
          <a:blip r:embed="rId19"/>
        </a:buBlip>
        <a:defRPr sz="2000">
          <a:solidFill>
            <a:schemeClr val="tx1"/>
          </a:solidFill>
          <a:latin typeface="+mn-lt"/>
          <a:ea typeface="+mn-ea"/>
          <a:cs typeface="+mn-cs"/>
        </a:defRPr>
      </a:lvl6pPr>
      <a:lvl7pPr marL="2971800" indent="-228600" algn="l" rtl="0" fontAlgn="base">
        <a:spcBef>
          <a:spcPct val="20000"/>
        </a:spcBef>
        <a:spcAft>
          <a:spcPct val="0"/>
        </a:spcAft>
        <a:buBlip>
          <a:blip r:embed="rId19"/>
        </a:buBlip>
        <a:defRPr sz="2000">
          <a:solidFill>
            <a:schemeClr val="tx1"/>
          </a:solidFill>
          <a:latin typeface="+mn-lt"/>
          <a:ea typeface="+mn-ea"/>
          <a:cs typeface="+mn-cs"/>
        </a:defRPr>
      </a:lvl7pPr>
      <a:lvl8pPr marL="3429000" indent="-228600" algn="l" rtl="0" fontAlgn="base">
        <a:spcBef>
          <a:spcPct val="20000"/>
        </a:spcBef>
        <a:spcAft>
          <a:spcPct val="0"/>
        </a:spcAft>
        <a:buBlip>
          <a:blip r:embed="rId19"/>
        </a:buBlip>
        <a:defRPr sz="2000">
          <a:solidFill>
            <a:schemeClr val="tx1"/>
          </a:solidFill>
          <a:latin typeface="+mn-lt"/>
          <a:ea typeface="+mn-ea"/>
          <a:cs typeface="+mn-cs"/>
        </a:defRPr>
      </a:lvl8pPr>
      <a:lvl9pPr marL="3886200" indent="-228600" algn="l" rtl="0" fontAlgn="base">
        <a:spcBef>
          <a:spcPct val="20000"/>
        </a:spcBef>
        <a:spcAft>
          <a:spcPct val="0"/>
        </a:spcAft>
        <a:buBlip>
          <a:blip r:embed="rId19"/>
        </a:buBlip>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8.jpeg"/><Relationship Id="rId4" Type="http://schemas.openxmlformats.org/officeDocument/2006/relationships/image" Target="../media/image7.jpeg"/><Relationship Id="rId5" Type="http://schemas.openxmlformats.org/officeDocument/2006/relationships/image" Target="../media/image9.png"/><Relationship Id="rId6" Type="http://schemas.openxmlformats.org/officeDocument/2006/relationships/image" Target="../media/image1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1" Type="http://schemas.openxmlformats.org/officeDocument/2006/relationships/image" Target="../media/image27.jpeg"/><Relationship Id="rId12" Type="http://schemas.openxmlformats.org/officeDocument/2006/relationships/image" Target="../media/image28.jpeg"/><Relationship Id="rId13" Type="http://schemas.openxmlformats.org/officeDocument/2006/relationships/image" Target="../media/image29.jpeg"/><Relationship Id="rId1" Type="http://schemas.openxmlformats.org/officeDocument/2006/relationships/slideLayout" Target="../slideLayouts/slideLayout7.xml"/><Relationship Id="rId2" Type="http://schemas.openxmlformats.org/officeDocument/2006/relationships/notesSlide" Target="../notesSlides/notesSlide5.xml"/><Relationship Id="rId3" Type="http://schemas.openxmlformats.org/officeDocument/2006/relationships/image" Target="../media/image19.png"/><Relationship Id="rId4" Type="http://schemas.openxmlformats.org/officeDocument/2006/relationships/image" Target="../media/image20.jpeg"/><Relationship Id="rId5" Type="http://schemas.openxmlformats.org/officeDocument/2006/relationships/image" Target="../media/image21.jpeg"/><Relationship Id="rId6" Type="http://schemas.openxmlformats.org/officeDocument/2006/relationships/image" Target="../media/image22.jpeg"/><Relationship Id="rId7" Type="http://schemas.openxmlformats.org/officeDocument/2006/relationships/image" Target="../media/image23.jpeg"/><Relationship Id="rId8" Type="http://schemas.openxmlformats.org/officeDocument/2006/relationships/image" Target="../media/image24.jpeg"/><Relationship Id="rId9" Type="http://schemas.openxmlformats.org/officeDocument/2006/relationships/image" Target="../media/image25.jpeg"/><Relationship Id="rId10" Type="http://schemas.openxmlformats.org/officeDocument/2006/relationships/image" Target="../media/image26.jpeg"/></Relationships>
</file>

<file path=ppt/slides/_rels/slide14.xml.rels><?xml version="1.0" encoding="UTF-8" standalone="yes"?>
<Relationships xmlns="http://schemas.openxmlformats.org/package/2006/relationships"><Relationship Id="rId1" Type="http://schemas.openxmlformats.org/officeDocument/2006/relationships/vmlDrawing" Target="../drawings/vmlDrawing2.vml"/><Relationship Id="rId2" Type="http://schemas.openxmlformats.org/officeDocument/2006/relationships/slideLayout" Target="../slideLayouts/slideLayout2.xml"/><Relationship Id="rId3" Type="http://schemas.openxmlformats.org/officeDocument/2006/relationships/notesSlide" Target="../notesSlides/notesSlide6.xml"/><Relationship Id="rId4" Type="http://schemas.openxmlformats.org/officeDocument/2006/relationships/oleObject" Target="../embeddings/oleObject5.bin"/></Relationships>
</file>

<file path=ppt/slides/_rels/slide15.xml.rels><?xml version="1.0" encoding="UTF-8" standalone="yes"?>
<Relationships xmlns="http://schemas.openxmlformats.org/package/2006/relationships"><Relationship Id="rId1" Type="http://schemas.openxmlformats.org/officeDocument/2006/relationships/vmlDrawing" Target="../drawings/vmlDrawing3.vml"/><Relationship Id="rId2" Type="http://schemas.openxmlformats.org/officeDocument/2006/relationships/slideLayout" Target="../slideLayouts/slideLayout2.xml"/><Relationship Id="rId3" Type="http://schemas.openxmlformats.org/officeDocument/2006/relationships/notesSlide" Target="../notesSlides/notesSlide7.xml"/><Relationship Id="rId4" Type="http://schemas.openxmlformats.org/officeDocument/2006/relationships/oleObject" Target="../embeddings/oleObject6.bin"/></Relationships>
</file>

<file path=ppt/slides/_rels/slide16.xml.rels><?xml version="1.0" encoding="UTF-8" standalone="yes"?>
<Relationships xmlns="http://schemas.openxmlformats.org/package/2006/relationships"><Relationship Id="rId1" Type="http://schemas.openxmlformats.org/officeDocument/2006/relationships/vmlDrawing" Target="../drawings/vmlDrawing4.vml"/><Relationship Id="rId2" Type="http://schemas.openxmlformats.org/officeDocument/2006/relationships/slideLayout" Target="../slideLayouts/slideLayout2.xml"/><Relationship Id="rId3" Type="http://schemas.openxmlformats.org/officeDocument/2006/relationships/notesSlide" Target="../notesSlides/notesSlide8.xml"/><Relationship Id="rId4" Type="http://schemas.openxmlformats.org/officeDocument/2006/relationships/oleObject" Target="../embeddings/oleObject7.bin"/></Relationships>
</file>

<file path=ppt/slides/_rels/slide17.xml.rels><?xml version="1.0" encoding="UTF-8" standalone="yes"?>
<Relationships xmlns="http://schemas.openxmlformats.org/package/2006/relationships"><Relationship Id="rId1" Type="http://schemas.openxmlformats.org/officeDocument/2006/relationships/vmlDrawing" Target="../drawings/vmlDrawing5.vml"/><Relationship Id="rId2" Type="http://schemas.openxmlformats.org/officeDocument/2006/relationships/slideLayout" Target="../slideLayouts/slideLayout2.xml"/><Relationship Id="rId3" Type="http://schemas.openxmlformats.org/officeDocument/2006/relationships/notesSlide" Target="../notesSlides/notesSlide9.xml"/><Relationship Id="rId4" Type="http://schemas.openxmlformats.org/officeDocument/2006/relationships/oleObject" Target="../embeddings/oleObject8.bin"/></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1.png"/><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3.xml.rels><?xml version="1.0" encoding="UTF-8" standalone="yes"?>
<Relationships xmlns="http://schemas.openxmlformats.org/package/2006/relationships"><Relationship Id="rId1" Type="http://schemas.openxmlformats.org/officeDocument/2006/relationships/vmlDrawing" Target="../drawings/vmlDrawing6.vml"/><Relationship Id="rId2" Type="http://schemas.openxmlformats.org/officeDocument/2006/relationships/slideLayout" Target="../slideLayouts/slideLayout2.xml"/><Relationship Id="rId3" Type="http://schemas.openxmlformats.org/officeDocument/2006/relationships/notesSlide" Target="../notesSlides/notesSlide15.xml"/><Relationship Id="rId4" Type="http://schemas.openxmlformats.org/officeDocument/2006/relationships/oleObject" Target="../embeddings/oleObject9.bin"/></Relationships>
</file>

<file path=ppt/slides/_rels/slide24.xml.rels><?xml version="1.0" encoding="UTF-8" standalone="yes"?>
<Relationships xmlns="http://schemas.openxmlformats.org/package/2006/relationships"><Relationship Id="rId1" Type="http://schemas.openxmlformats.org/officeDocument/2006/relationships/vmlDrawing" Target="../drawings/vmlDrawing7.vml"/><Relationship Id="rId2" Type="http://schemas.openxmlformats.org/officeDocument/2006/relationships/slideLayout" Target="../slideLayouts/slideLayout2.xml"/><Relationship Id="rId3" Type="http://schemas.openxmlformats.org/officeDocument/2006/relationships/notesSlide" Target="../notesSlides/notesSlide16.xml"/><Relationship Id="rId4" Type="http://schemas.openxmlformats.org/officeDocument/2006/relationships/oleObject" Target="../embeddings/oleObject10.bin"/></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1" Type="http://schemas.openxmlformats.org/officeDocument/2006/relationships/image" Target="../media/image27.jpeg"/><Relationship Id="rId12" Type="http://schemas.openxmlformats.org/officeDocument/2006/relationships/image" Target="../media/image28.jpeg"/><Relationship Id="rId13" Type="http://schemas.openxmlformats.org/officeDocument/2006/relationships/image" Target="../media/image29.jpeg"/><Relationship Id="rId1" Type="http://schemas.openxmlformats.org/officeDocument/2006/relationships/slideLayout" Target="../slideLayouts/slideLayout7.xml"/><Relationship Id="rId2" Type="http://schemas.openxmlformats.org/officeDocument/2006/relationships/notesSlide" Target="../notesSlides/notesSlide18.xml"/><Relationship Id="rId3" Type="http://schemas.openxmlformats.org/officeDocument/2006/relationships/image" Target="../media/image19.png"/><Relationship Id="rId4" Type="http://schemas.openxmlformats.org/officeDocument/2006/relationships/image" Target="../media/image20.jpeg"/><Relationship Id="rId5" Type="http://schemas.openxmlformats.org/officeDocument/2006/relationships/image" Target="../media/image21.jpeg"/><Relationship Id="rId6" Type="http://schemas.openxmlformats.org/officeDocument/2006/relationships/image" Target="../media/image22.jpeg"/><Relationship Id="rId7" Type="http://schemas.openxmlformats.org/officeDocument/2006/relationships/image" Target="../media/image23.jpeg"/><Relationship Id="rId8" Type="http://schemas.openxmlformats.org/officeDocument/2006/relationships/image" Target="../media/image24.jpeg"/><Relationship Id="rId9" Type="http://schemas.openxmlformats.org/officeDocument/2006/relationships/image" Target="../media/image25.jpeg"/><Relationship Id="rId10" Type="http://schemas.openxmlformats.org/officeDocument/2006/relationships/image" Target="../media/image26.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vmlDrawing" Target="../drawings/vmlDrawing8.vml"/><Relationship Id="rId2" Type="http://schemas.openxmlformats.org/officeDocument/2006/relationships/slideLayout" Target="../slideLayouts/slideLayout2.xml"/><Relationship Id="rId3" Type="http://schemas.openxmlformats.org/officeDocument/2006/relationships/oleObject" Target="../embeddings/oleObject11.bin"/><Relationship Id="rId4" Type="http://schemas.openxmlformats.org/officeDocument/2006/relationships/oleObject" Target="../embeddings/oleObject12.bin"/><Relationship Id="rId5" Type="http://schemas.openxmlformats.org/officeDocument/2006/relationships/oleObject" Target="../embeddings/oleObject13.bin"/><Relationship Id="rId6" Type="http://schemas.openxmlformats.org/officeDocument/2006/relationships/oleObject" Target="../embeddings/oleObject14.bin"/><Relationship Id="rId7" Type="http://schemas.openxmlformats.org/officeDocument/2006/relationships/oleObject" Target="../embeddings/oleObject15.bin"/></Relationships>
</file>

<file path=ppt/slides/_rels/slide3.xml.rels><?xml version="1.0" encoding="UTF-8" standalone="yes"?>
<Relationships xmlns="http://schemas.openxmlformats.org/package/2006/relationships"><Relationship Id="rId1" Type="http://schemas.openxmlformats.org/officeDocument/2006/relationships/vmlDrawing" Target="../drawings/vmlDrawing1.vml"/><Relationship Id="rId2" Type="http://schemas.openxmlformats.org/officeDocument/2006/relationships/slideLayout" Target="../slideLayouts/slideLayout6.xml"/><Relationship Id="rId3" Type="http://schemas.openxmlformats.org/officeDocument/2006/relationships/oleObject" Target="../embeddings/oleObject1.bin"/><Relationship Id="rId4" Type="http://schemas.openxmlformats.org/officeDocument/2006/relationships/oleObject" Target="../embeddings/oleObject2.bin"/><Relationship Id="rId5" Type="http://schemas.openxmlformats.org/officeDocument/2006/relationships/oleObject" Target="../embeddings/oleObject3.bin"/><Relationship Id="rId6" Type="http://schemas.openxmlformats.org/officeDocument/2006/relationships/oleObject" Target="../embeddings/oleObject4.bin"/></Relationships>
</file>

<file path=ppt/slides/_rels/slide30.xml.rels><?xml version="1.0" encoding="UTF-8" standalone="yes"?>
<Relationships xmlns="http://schemas.openxmlformats.org/package/2006/relationships"><Relationship Id="rId1" Type="http://schemas.openxmlformats.org/officeDocument/2006/relationships/vmlDrawing" Target="../drawings/vmlDrawing9.vml"/><Relationship Id="rId2" Type="http://schemas.openxmlformats.org/officeDocument/2006/relationships/slideLayout" Target="../slideLayouts/slideLayout2.xml"/><Relationship Id="rId3" Type="http://schemas.openxmlformats.org/officeDocument/2006/relationships/oleObject" Target="../embeddings/oleObject16.bin"/></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vmlDrawing" Target="../drawings/vmlDrawing10.vml"/><Relationship Id="rId2" Type="http://schemas.openxmlformats.org/officeDocument/2006/relationships/slideLayout" Target="../slideLayouts/slideLayout2.xml"/><Relationship Id="rId3" Type="http://schemas.openxmlformats.org/officeDocument/2006/relationships/oleObject" Target="../embeddings/oleObject17.bin"/></Relationships>
</file>

<file path=ppt/slides/_rels/slide34.xml.rels><?xml version="1.0" encoding="UTF-8" standalone="yes"?>
<Relationships xmlns="http://schemas.openxmlformats.org/package/2006/relationships"><Relationship Id="rId1" Type="http://schemas.openxmlformats.org/officeDocument/2006/relationships/vmlDrawing" Target="../drawings/vmlDrawing11.vml"/><Relationship Id="rId2" Type="http://schemas.openxmlformats.org/officeDocument/2006/relationships/slideLayout" Target="../slideLayouts/slideLayout2.xml"/><Relationship Id="rId3" Type="http://schemas.openxmlformats.org/officeDocument/2006/relationships/notesSlide" Target="../notesSlides/notesSlide19.xml"/><Relationship Id="rId4" Type="http://schemas.openxmlformats.org/officeDocument/2006/relationships/oleObject" Target="../embeddings/oleObject18.bin"/></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png"/><Relationship Id="rId3" Type="http://schemas.openxmlformats.org/officeDocument/2006/relationships/image" Target="../media/image12.png"/></Relationships>
</file>

<file path=ppt/slides/_rels/slide38.xml.rels><?xml version="1.0" encoding="UTF-8" standalone="yes"?>
<Relationships xmlns="http://schemas.openxmlformats.org/package/2006/relationships"><Relationship Id="rId1" Type="http://schemas.openxmlformats.org/officeDocument/2006/relationships/vmlDrawing" Target="../drawings/vmlDrawing12.vml"/><Relationship Id="rId2" Type="http://schemas.openxmlformats.org/officeDocument/2006/relationships/slideLayout" Target="../slideLayouts/slideLayout6.xml"/><Relationship Id="rId3" Type="http://schemas.openxmlformats.org/officeDocument/2006/relationships/oleObject" Target="../embeddings/oleObject19.bin"/><Relationship Id="rId4" Type="http://schemas.openxmlformats.org/officeDocument/2006/relationships/oleObject" Target="../embeddings/oleObject20.bin"/></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7.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7.pdf"/><Relationship Id="rId3" Type="http://schemas.openxmlformats.org/officeDocument/2006/relationships/image" Target="../media/image48.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vmlDrawing" Target="../drawings/vmlDrawing13.vml"/><Relationship Id="rId2" Type="http://schemas.openxmlformats.org/officeDocument/2006/relationships/slideLayout" Target="../slideLayouts/slideLayout6.xml"/><Relationship Id="rId3" Type="http://schemas.openxmlformats.org/officeDocument/2006/relationships/notesSlide" Target="../notesSlides/notesSlide20.xml"/><Relationship Id="rId4" Type="http://schemas.openxmlformats.org/officeDocument/2006/relationships/oleObject" Target="../embeddings/oleObject1.doc"/><Relationship Id="rId5" Type="http://schemas.openxmlformats.org/officeDocument/2006/relationships/oleObject" Target="../embeddings/oleObject2.doc"/></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5" name="Rectangle 2"/>
          <p:cNvSpPr>
            <a:spLocks noGrp="1" noChangeArrowheads="1"/>
          </p:cNvSpPr>
          <p:nvPr>
            <p:ph type="ctrTitle"/>
          </p:nvPr>
        </p:nvSpPr>
        <p:spPr>
          <a:xfrm>
            <a:off x="228600" y="2133600"/>
            <a:ext cx="8915400" cy="1470025"/>
          </a:xfrm>
        </p:spPr>
        <p:txBody>
          <a:bodyPr/>
          <a:lstStyle/>
          <a:p>
            <a:pPr eaLnBrk="1" hangingPunct="1"/>
            <a:r>
              <a:rPr lang="en-US" smtClean="0"/>
              <a:t>Hidden Markov Models</a:t>
            </a:r>
            <a:br>
              <a:rPr lang="en-US" smtClean="0"/>
            </a:br>
            <a:r>
              <a:rPr lang="en-US" sz="2800" smtClean="0"/>
              <a:t>BIOL 7711 </a:t>
            </a:r>
            <a:br>
              <a:rPr lang="en-US" sz="2800" smtClean="0"/>
            </a:br>
            <a:r>
              <a:rPr lang="en-US" sz="2800" smtClean="0"/>
              <a:t>Computational Bioscience</a:t>
            </a:r>
            <a:endParaRPr lang="en-US" smtClean="0"/>
          </a:p>
        </p:txBody>
      </p:sp>
      <p:pic>
        <p:nvPicPr>
          <p:cNvPr id="16386" name="Picture 3" descr="Mdom_med copy"/>
          <p:cNvPicPr>
            <a:picLocks noChangeAspect="1" noChangeArrowheads="1"/>
          </p:cNvPicPr>
          <p:nvPr/>
        </p:nvPicPr>
        <p:blipFill>
          <a:blip r:embed="rId3"/>
          <a:srcRect/>
          <a:stretch>
            <a:fillRect/>
          </a:stretch>
        </p:blipFill>
        <p:spPr bwMode="auto">
          <a:xfrm>
            <a:off x="7351713" y="4953000"/>
            <a:ext cx="1792287" cy="1352550"/>
          </a:xfrm>
          <a:prstGeom prst="rect">
            <a:avLst/>
          </a:prstGeom>
          <a:noFill/>
          <a:ln w="9525">
            <a:noFill/>
            <a:miter lim="800000"/>
            <a:headEnd/>
            <a:tailEnd/>
          </a:ln>
        </p:spPr>
      </p:pic>
      <p:sp>
        <p:nvSpPr>
          <p:cNvPr id="16387" name="Rectangle 4"/>
          <p:cNvSpPr>
            <a:spLocks noChangeArrowheads="1"/>
          </p:cNvSpPr>
          <p:nvPr/>
        </p:nvSpPr>
        <p:spPr bwMode="auto">
          <a:xfrm>
            <a:off x="3451225" y="5033963"/>
            <a:ext cx="184150" cy="366712"/>
          </a:xfrm>
          <a:prstGeom prst="rect">
            <a:avLst/>
          </a:prstGeom>
          <a:noFill/>
          <a:ln w="9525">
            <a:noFill/>
            <a:miter lim="800000"/>
            <a:headEnd/>
            <a:tailEnd/>
          </a:ln>
        </p:spPr>
        <p:txBody>
          <a:bodyPr wrap="none">
            <a:prstTxWarp prst="textNoShape">
              <a:avLst/>
            </a:prstTxWarp>
            <a:spAutoFit/>
          </a:bodyPr>
          <a:lstStyle/>
          <a:p>
            <a:endParaRPr lang="en-US" sz="1800"/>
          </a:p>
        </p:txBody>
      </p:sp>
      <p:pic>
        <p:nvPicPr>
          <p:cNvPr id="16388" name="Picture 5" descr="EGBlogo"/>
          <p:cNvPicPr>
            <a:picLocks noChangeAspect="1" noChangeArrowheads="1"/>
          </p:cNvPicPr>
          <p:nvPr/>
        </p:nvPicPr>
        <p:blipFill>
          <a:blip r:embed="rId4"/>
          <a:srcRect r="14063"/>
          <a:stretch>
            <a:fillRect/>
          </a:stretch>
        </p:blipFill>
        <p:spPr bwMode="auto">
          <a:xfrm>
            <a:off x="6019800" y="6327775"/>
            <a:ext cx="3124200" cy="530225"/>
          </a:xfrm>
          <a:prstGeom prst="rect">
            <a:avLst/>
          </a:prstGeom>
          <a:noFill/>
          <a:ln w="9525">
            <a:noFill/>
            <a:miter lim="800000"/>
            <a:headEnd/>
            <a:tailEnd/>
          </a:ln>
        </p:spPr>
      </p:pic>
      <p:grpSp>
        <p:nvGrpSpPr>
          <p:cNvPr id="16389" name="Group 13"/>
          <p:cNvGrpSpPr>
            <a:grpSpLocks/>
          </p:cNvGrpSpPr>
          <p:nvPr/>
        </p:nvGrpSpPr>
        <p:grpSpPr bwMode="auto">
          <a:xfrm>
            <a:off x="0" y="0"/>
            <a:ext cx="9144000" cy="1562100"/>
            <a:chOff x="0" y="0"/>
            <a:chExt cx="9144000" cy="1562100"/>
          </a:xfrm>
        </p:grpSpPr>
        <p:pic>
          <p:nvPicPr>
            <p:cNvPr id="16390" name="Picture 7"/>
            <p:cNvPicPr>
              <a:picLocks noChangeAspect="1" noChangeArrowheads="1"/>
            </p:cNvPicPr>
            <p:nvPr/>
          </p:nvPicPr>
          <p:blipFill>
            <a:blip r:embed="rId5"/>
            <a:srcRect t="23636" b="53334"/>
            <a:stretch>
              <a:fillRect/>
            </a:stretch>
          </p:blipFill>
          <p:spPr bwMode="auto">
            <a:xfrm>
              <a:off x="0" y="0"/>
              <a:ext cx="9144000" cy="1260475"/>
            </a:xfrm>
            <a:prstGeom prst="rect">
              <a:avLst/>
            </a:prstGeom>
            <a:noFill/>
            <a:ln w="9525">
              <a:noFill/>
              <a:miter lim="800000"/>
              <a:headEnd/>
              <a:tailEnd/>
            </a:ln>
          </p:spPr>
        </p:pic>
        <p:sp>
          <p:nvSpPr>
            <p:cNvPr id="16391" name="Rectangle 9"/>
            <p:cNvSpPr>
              <a:spLocks noChangeArrowheads="1"/>
            </p:cNvSpPr>
            <p:nvPr/>
          </p:nvSpPr>
          <p:spPr bwMode="auto">
            <a:xfrm>
              <a:off x="0" y="955675"/>
              <a:ext cx="9144000" cy="304800"/>
            </a:xfrm>
            <a:prstGeom prst="rect">
              <a:avLst/>
            </a:prstGeom>
            <a:solidFill>
              <a:srgbClr val="000000">
                <a:alpha val="45882"/>
              </a:srgbClr>
            </a:solidFill>
            <a:ln w="9525">
              <a:noFill/>
              <a:miter lim="800000"/>
              <a:headEnd/>
              <a:tailEnd/>
            </a:ln>
          </p:spPr>
          <p:txBody>
            <a:bodyPr wrap="none" anchor="ctr">
              <a:prstTxWarp prst="textNoShape">
                <a:avLst/>
              </a:prstTxWarp>
            </a:bodyPr>
            <a:lstStyle/>
            <a:p>
              <a:endParaRPr lang="en-US" sz="1800"/>
            </a:p>
          </p:txBody>
        </p:sp>
        <p:sp>
          <p:nvSpPr>
            <p:cNvPr id="16392" name="Rectangle 10"/>
            <p:cNvSpPr>
              <a:spLocks noChangeArrowheads="1"/>
            </p:cNvSpPr>
            <p:nvPr/>
          </p:nvSpPr>
          <p:spPr bwMode="auto">
            <a:xfrm>
              <a:off x="301625" y="952500"/>
              <a:ext cx="8763000" cy="609600"/>
            </a:xfrm>
            <a:prstGeom prst="rect">
              <a:avLst/>
            </a:prstGeom>
            <a:noFill/>
            <a:ln w="9525">
              <a:noFill/>
              <a:miter lim="800000"/>
              <a:headEnd/>
              <a:tailEnd/>
            </a:ln>
          </p:spPr>
          <p:txBody>
            <a:bodyPr>
              <a:prstTxWarp prst="textNoShape">
                <a:avLst/>
              </a:prstTxWarp>
            </a:bodyPr>
            <a:lstStyle/>
            <a:p>
              <a:pPr algn="r">
                <a:spcBef>
                  <a:spcPct val="20000"/>
                </a:spcBef>
                <a:buClr>
                  <a:schemeClr val="hlink"/>
                </a:buClr>
                <a:buSzPct val="150000"/>
                <a:buFont typeface="Times" pitchFamily="-60" charset="0"/>
                <a:buNone/>
              </a:pPr>
              <a:r>
                <a:rPr lang="en-US" sz="1600">
                  <a:solidFill>
                    <a:srgbClr val="00FFFF"/>
                  </a:solidFill>
                </a:rPr>
                <a:t>University of Colorado School of Medicine</a:t>
              </a:r>
              <a:endParaRPr lang="en-US" sz="1600">
                <a:solidFill>
                  <a:srgbClr val="FFFF00"/>
                </a:solidFill>
              </a:endParaRPr>
            </a:p>
            <a:p>
              <a:pPr algn="r">
                <a:spcBef>
                  <a:spcPct val="20000"/>
                </a:spcBef>
                <a:buClr>
                  <a:schemeClr val="hlink"/>
                </a:buClr>
                <a:buSzPct val="150000"/>
                <a:buFont typeface="Times" pitchFamily="-60" charset="0"/>
                <a:buNone/>
              </a:pPr>
              <a:endParaRPr lang="en-US" sz="2000">
                <a:solidFill>
                  <a:schemeClr val="bg1"/>
                </a:solidFill>
              </a:endParaRPr>
            </a:p>
          </p:txBody>
        </p:sp>
        <p:sp>
          <p:nvSpPr>
            <p:cNvPr id="16393" name="Rectangle 11"/>
            <p:cNvSpPr>
              <a:spLocks noChangeArrowheads="1"/>
            </p:cNvSpPr>
            <p:nvPr/>
          </p:nvSpPr>
          <p:spPr bwMode="auto">
            <a:xfrm>
              <a:off x="1066800" y="641350"/>
              <a:ext cx="8077200" cy="314325"/>
            </a:xfrm>
            <a:prstGeom prst="rect">
              <a:avLst/>
            </a:prstGeom>
            <a:solidFill>
              <a:srgbClr val="000000">
                <a:alpha val="45882"/>
              </a:srgbClr>
            </a:solidFill>
            <a:ln w="9525">
              <a:noFill/>
              <a:miter lim="800000"/>
              <a:headEnd/>
              <a:tailEnd/>
            </a:ln>
          </p:spPr>
          <p:txBody>
            <a:bodyPr wrap="none" anchor="ctr">
              <a:prstTxWarp prst="textNoShape">
                <a:avLst/>
              </a:prstTxWarp>
            </a:bodyPr>
            <a:lstStyle/>
            <a:p>
              <a:endParaRPr lang="en-US" sz="1800"/>
            </a:p>
          </p:txBody>
        </p:sp>
        <p:sp>
          <p:nvSpPr>
            <p:cNvPr id="16394" name="Rectangle 12"/>
            <p:cNvSpPr>
              <a:spLocks noChangeArrowheads="1"/>
            </p:cNvSpPr>
            <p:nvPr/>
          </p:nvSpPr>
          <p:spPr bwMode="auto">
            <a:xfrm>
              <a:off x="1577975" y="266700"/>
              <a:ext cx="7467600" cy="1066800"/>
            </a:xfrm>
            <a:prstGeom prst="rect">
              <a:avLst/>
            </a:prstGeom>
            <a:noFill/>
            <a:ln w="9525">
              <a:noFill/>
              <a:miter lim="800000"/>
              <a:headEnd/>
              <a:tailEnd/>
            </a:ln>
          </p:spPr>
          <p:txBody>
            <a:bodyPr anchor="ctr">
              <a:prstTxWarp prst="textNoShape">
                <a:avLst/>
              </a:prstTxWarp>
            </a:bodyPr>
            <a:lstStyle/>
            <a:p>
              <a:pPr algn="r"/>
              <a:r>
                <a:rPr lang="en-US" sz="1600">
                  <a:solidFill>
                    <a:schemeClr val="bg1"/>
                  </a:solidFill>
                  <a:latin typeface="Bank Gothic" pitchFamily="-60" charset="0"/>
                </a:rPr>
                <a:t>Consortium for Comparative Genomics</a:t>
              </a:r>
            </a:p>
          </p:txBody>
        </p:sp>
        <p:pic>
          <p:nvPicPr>
            <p:cNvPr id="16395" name="Picture 8"/>
            <p:cNvPicPr>
              <a:picLocks noChangeAspect="1" noChangeArrowheads="1"/>
            </p:cNvPicPr>
            <p:nvPr/>
          </p:nvPicPr>
          <p:blipFill>
            <a:blip r:embed="rId6"/>
            <a:srcRect l="19460" r="22162"/>
            <a:stretch>
              <a:fillRect/>
            </a:stretch>
          </p:blipFill>
          <p:spPr bwMode="auto">
            <a:xfrm>
              <a:off x="0" y="0"/>
              <a:ext cx="1095713" cy="1025525"/>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0353" name="Title 1"/>
          <p:cNvSpPr>
            <a:spLocks noGrp="1"/>
          </p:cNvSpPr>
          <p:nvPr>
            <p:ph type="title"/>
          </p:nvPr>
        </p:nvSpPr>
        <p:spPr/>
        <p:txBody>
          <a:bodyPr/>
          <a:lstStyle/>
          <a:p>
            <a:r>
              <a:rPr lang="en-US" smtClean="0"/>
              <a:t>Profiles, an Example: Emission</a:t>
            </a:r>
          </a:p>
        </p:txBody>
      </p:sp>
      <p:grpSp>
        <p:nvGrpSpPr>
          <p:cNvPr id="100354" name="Group 4"/>
          <p:cNvGrpSpPr>
            <a:grpSpLocks/>
          </p:cNvGrpSpPr>
          <p:nvPr/>
        </p:nvGrpSpPr>
        <p:grpSpPr bwMode="auto">
          <a:xfrm>
            <a:off x="1123950" y="3209925"/>
            <a:ext cx="7135813" cy="1903413"/>
            <a:chOff x="1263" y="2794"/>
            <a:chExt cx="4495" cy="1199"/>
          </a:xfrm>
        </p:grpSpPr>
        <p:sp>
          <p:nvSpPr>
            <p:cNvPr id="100383" name="AutoShape 5"/>
            <p:cNvSpPr>
              <a:spLocks noChangeArrowheads="1"/>
            </p:cNvSpPr>
            <p:nvPr/>
          </p:nvSpPr>
          <p:spPr bwMode="auto">
            <a:xfrm>
              <a:off x="1263" y="2835"/>
              <a:ext cx="671" cy="1158"/>
            </a:xfrm>
            <a:prstGeom prst="roundRect">
              <a:avLst>
                <a:gd name="adj" fmla="val 148"/>
              </a:avLst>
            </a:prstGeom>
            <a:solidFill>
              <a:srgbClr val="E6E6E6"/>
            </a:solidFill>
            <a:ln w="9525">
              <a:solidFill>
                <a:srgbClr val="000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	.1</a:t>
              </a:r>
              <a:br>
                <a:rPr lang="en-GB"/>
              </a:br>
              <a:r>
                <a:rPr lang="en-GB"/>
                <a:t>C	.05</a:t>
              </a:r>
              <a:br>
                <a:rPr lang="en-GB"/>
              </a:br>
              <a:r>
                <a:rPr lang="en-GB"/>
                <a:t>D	.2</a:t>
              </a:r>
              <a:br>
                <a:rPr lang="en-GB"/>
              </a:br>
              <a:r>
                <a:rPr lang="en-GB"/>
                <a:t>E	.08</a:t>
              </a:r>
              <a:br>
                <a:rPr lang="en-GB"/>
              </a:br>
              <a:r>
                <a:rPr lang="en-GB"/>
                <a:t>F	.01</a:t>
              </a:r>
            </a:p>
          </p:txBody>
        </p:sp>
        <p:sp>
          <p:nvSpPr>
            <p:cNvPr id="100384" name="Oval 6"/>
            <p:cNvSpPr>
              <a:spLocks noChangeArrowheads="1"/>
            </p:cNvSpPr>
            <p:nvPr/>
          </p:nvSpPr>
          <p:spPr bwMode="auto">
            <a:xfrm>
              <a:off x="2184" y="2794"/>
              <a:ext cx="741" cy="332"/>
            </a:xfrm>
            <a:prstGeom prst="ellipse">
              <a:avLst/>
            </a:prstGeom>
            <a:solidFill>
              <a:srgbClr val="E6E6E6"/>
            </a:solidFill>
            <a:ln w="9525">
              <a:solidFill>
                <a:srgbClr val="000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Gap</a:t>
              </a:r>
            </a:p>
          </p:txBody>
        </p:sp>
        <p:sp>
          <p:nvSpPr>
            <p:cNvPr id="100385" name="AutoShape 7"/>
            <p:cNvSpPr>
              <a:spLocks noChangeArrowheads="1"/>
            </p:cNvSpPr>
            <p:nvPr/>
          </p:nvSpPr>
          <p:spPr bwMode="auto">
            <a:xfrm>
              <a:off x="3175" y="2835"/>
              <a:ext cx="671" cy="1158"/>
            </a:xfrm>
            <a:prstGeom prst="roundRect">
              <a:avLst>
                <a:gd name="adj" fmla="val 148"/>
              </a:avLst>
            </a:prstGeom>
            <a:solidFill>
              <a:srgbClr val="E6E6E6"/>
            </a:solidFill>
            <a:ln w="9525">
              <a:solidFill>
                <a:srgbClr val="000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	.04</a:t>
              </a:r>
              <a:br>
                <a:rPr lang="en-GB"/>
              </a:br>
              <a:r>
                <a:rPr lang="en-GB"/>
                <a:t>C	.1</a:t>
              </a:r>
              <a:br>
                <a:rPr lang="en-GB"/>
              </a:br>
              <a:r>
                <a:rPr lang="en-GB"/>
                <a:t>D	.01</a:t>
              </a:r>
              <a:br>
                <a:rPr lang="en-GB"/>
              </a:br>
              <a:r>
                <a:rPr lang="en-GB"/>
                <a:t>E	.2</a:t>
              </a:r>
              <a:br>
                <a:rPr lang="en-GB"/>
              </a:br>
              <a:r>
                <a:rPr lang="en-GB"/>
                <a:t>F	.02</a:t>
              </a:r>
            </a:p>
          </p:txBody>
        </p:sp>
        <p:sp>
          <p:nvSpPr>
            <p:cNvPr id="100386" name="Oval 8"/>
            <p:cNvSpPr>
              <a:spLocks noChangeArrowheads="1"/>
            </p:cNvSpPr>
            <p:nvPr/>
          </p:nvSpPr>
          <p:spPr bwMode="auto">
            <a:xfrm>
              <a:off x="4097" y="2794"/>
              <a:ext cx="741" cy="332"/>
            </a:xfrm>
            <a:prstGeom prst="ellipse">
              <a:avLst/>
            </a:prstGeom>
            <a:solidFill>
              <a:srgbClr val="E6E6E6"/>
            </a:solidFill>
            <a:ln w="9525">
              <a:solidFill>
                <a:srgbClr val="000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Gap</a:t>
              </a:r>
            </a:p>
          </p:txBody>
        </p:sp>
        <p:sp>
          <p:nvSpPr>
            <p:cNvPr id="100387" name="AutoShape 9"/>
            <p:cNvSpPr>
              <a:spLocks noChangeArrowheads="1"/>
            </p:cNvSpPr>
            <p:nvPr/>
          </p:nvSpPr>
          <p:spPr bwMode="auto">
            <a:xfrm>
              <a:off x="5087" y="2835"/>
              <a:ext cx="671" cy="1158"/>
            </a:xfrm>
            <a:prstGeom prst="roundRect">
              <a:avLst>
                <a:gd name="adj" fmla="val 148"/>
              </a:avLst>
            </a:prstGeom>
            <a:solidFill>
              <a:srgbClr val="E6E6E6"/>
            </a:solidFill>
            <a:ln w="9525">
              <a:solidFill>
                <a:srgbClr val="000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	.2</a:t>
              </a:r>
              <a:br>
                <a:rPr lang="en-GB"/>
              </a:br>
              <a:r>
                <a:rPr lang="en-GB"/>
                <a:t>C	.01</a:t>
              </a:r>
              <a:br>
                <a:rPr lang="en-GB"/>
              </a:br>
              <a:r>
                <a:rPr lang="en-GB"/>
                <a:t>D	.05</a:t>
              </a:r>
              <a:br>
                <a:rPr lang="en-GB"/>
              </a:br>
              <a:r>
                <a:rPr lang="en-GB"/>
                <a:t>E	.1</a:t>
              </a:r>
              <a:br>
                <a:rPr lang="en-GB"/>
              </a:br>
              <a:r>
                <a:rPr lang="en-GB"/>
                <a:t>F	.06</a:t>
              </a:r>
            </a:p>
          </p:txBody>
        </p:sp>
      </p:grpSp>
      <p:grpSp>
        <p:nvGrpSpPr>
          <p:cNvPr id="100355" name="Group 10"/>
          <p:cNvGrpSpPr>
            <a:grpSpLocks/>
          </p:cNvGrpSpPr>
          <p:nvPr/>
        </p:nvGrpSpPr>
        <p:grpSpPr bwMode="auto">
          <a:xfrm>
            <a:off x="2197100" y="3248025"/>
            <a:ext cx="512763" cy="1466850"/>
            <a:chOff x="1939" y="2818"/>
            <a:chExt cx="323" cy="924"/>
          </a:xfrm>
        </p:grpSpPr>
        <p:sp>
          <p:nvSpPr>
            <p:cNvPr id="100381" name="Line 11"/>
            <p:cNvSpPr>
              <a:spLocks noChangeShapeType="1"/>
            </p:cNvSpPr>
            <p:nvPr/>
          </p:nvSpPr>
          <p:spPr bwMode="auto">
            <a:xfrm flipV="1">
              <a:off x="1939" y="3117"/>
              <a:ext cx="323" cy="325"/>
            </a:xfrm>
            <a:prstGeom prst="line">
              <a:avLst/>
            </a:prstGeom>
            <a:noFill/>
            <a:ln w="9525">
              <a:solidFill>
                <a:srgbClr val="000000"/>
              </a:solidFill>
              <a:round/>
              <a:headEnd/>
              <a:tailEnd type="triangle" w="lg" len="lg"/>
            </a:ln>
          </p:spPr>
          <p:txBody>
            <a:bodyPr vert="eaVert">
              <a:prstTxWarp prst="textNoShape">
                <a:avLst/>
              </a:prstTxWarp>
            </a:bodyPr>
            <a:lstStyle/>
            <a:p>
              <a:endParaRPr lang="en-US"/>
            </a:p>
          </p:txBody>
        </p:sp>
        <p:sp>
          <p:nvSpPr>
            <p:cNvPr id="100382" name="Text Box 12"/>
            <p:cNvSpPr txBox="1">
              <a:spLocks noChangeArrowheads="1"/>
            </p:cNvSpPr>
            <p:nvPr/>
          </p:nvSpPr>
          <p:spPr bwMode="auto">
            <a:xfrm rot="-2700000">
              <a:off x="2018" y="2818"/>
              <a:ext cx="163" cy="924"/>
            </a:xfrm>
            <a:prstGeom prst="rect">
              <a:avLst/>
            </a:prstGeom>
            <a:noFill/>
            <a:ln w="9525">
              <a:noFill/>
              <a:miter lim="800000"/>
              <a:headEnd/>
              <a:tailEnd/>
            </a:ln>
          </p:spPr>
          <p:txBody>
            <a:bodyPr vert="eaVert"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700"/>
                <a:t>insert</a:t>
              </a:r>
            </a:p>
          </p:txBody>
        </p:sp>
      </p:grpSp>
      <p:sp>
        <p:nvSpPr>
          <p:cNvPr id="100356" name="Line 13"/>
          <p:cNvSpPr>
            <a:spLocks noChangeShapeType="1"/>
          </p:cNvSpPr>
          <p:nvPr/>
        </p:nvSpPr>
        <p:spPr bwMode="auto">
          <a:xfrm>
            <a:off x="2197100" y="4252913"/>
            <a:ext cx="1949450" cy="1587"/>
          </a:xfrm>
          <a:prstGeom prst="line">
            <a:avLst/>
          </a:prstGeom>
          <a:noFill/>
          <a:ln w="9525">
            <a:solidFill>
              <a:srgbClr val="000000"/>
            </a:solidFill>
            <a:round/>
            <a:headEnd/>
            <a:tailEnd type="triangle" w="lg" len="lg"/>
          </a:ln>
        </p:spPr>
        <p:txBody>
          <a:bodyPr>
            <a:prstTxWarp prst="textNoShape">
              <a:avLst/>
            </a:prstTxWarp>
          </a:bodyPr>
          <a:lstStyle/>
          <a:p>
            <a:endParaRPr lang="en-US"/>
          </a:p>
        </p:txBody>
      </p:sp>
      <p:sp>
        <p:nvSpPr>
          <p:cNvPr id="100357" name="Freeform 15"/>
          <p:cNvSpPr>
            <a:spLocks/>
          </p:cNvSpPr>
          <p:nvPr/>
        </p:nvSpPr>
        <p:spPr bwMode="auto">
          <a:xfrm>
            <a:off x="2814638" y="2530475"/>
            <a:ext cx="631825" cy="590550"/>
          </a:xfrm>
          <a:custGeom>
            <a:avLst/>
            <a:gdLst>
              <a:gd name="T0" fmla="*/ 1645 w 1753"/>
              <a:gd name="T1" fmla="*/ 1389 h 1641"/>
              <a:gd name="T2" fmla="*/ 1683 w 1753"/>
              <a:gd name="T3" fmla="*/ 1304 h 1641"/>
              <a:gd name="T4" fmla="*/ 1713 w 1753"/>
              <a:gd name="T5" fmla="*/ 1216 h 1641"/>
              <a:gd name="T6" fmla="*/ 1734 w 1753"/>
              <a:gd name="T7" fmla="*/ 1126 h 1641"/>
              <a:gd name="T8" fmla="*/ 1748 w 1753"/>
              <a:gd name="T9" fmla="*/ 1033 h 1641"/>
              <a:gd name="T10" fmla="*/ 1752 w 1753"/>
              <a:gd name="T11" fmla="*/ 940 h 1641"/>
              <a:gd name="T12" fmla="*/ 1748 w 1753"/>
              <a:gd name="T13" fmla="*/ 847 h 1641"/>
              <a:gd name="T14" fmla="*/ 1735 w 1753"/>
              <a:gd name="T15" fmla="*/ 754 h 1641"/>
              <a:gd name="T16" fmla="*/ 1713 w 1753"/>
              <a:gd name="T17" fmla="*/ 663 h 1641"/>
              <a:gd name="T18" fmla="*/ 1684 w 1753"/>
              <a:gd name="T19" fmla="*/ 576 h 1641"/>
              <a:gd name="T20" fmla="*/ 1646 w 1753"/>
              <a:gd name="T21" fmla="*/ 491 h 1641"/>
              <a:gd name="T22" fmla="*/ 1601 w 1753"/>
              <a:gd name="T23" fmla="*/ 411 h 1641"/>
              <a:gd name="T24" fmla="*/ 1548 w 1753"/>
              <a:gd name="T25" fmla="*/ 337 h 1641"/>
              <a:gd name="T26" fmla="*/ 1489 w 1753"/>
              <a:gd name="T27" fmla="*/ 268 h 1641"/>
              <a:gd name="T28" fmla="*/ 1424 w 1753"/>
              <a:gd name="T29" fmla="*/ 206 h 1641"/>
              <a:gd name="T30" fmla="*/ 1353 w 1753"/>
              <a:gd name="T31" fmla="*/ 151 h 1641"/>
              <a:gd name="T32" fmla="*/ 1277 w 1753"/>
              <a:gd name="T33" fmla="*/ 104 h 1641"/>
              <a:gd name="T34" fmla="*/ 1198 w 1753"/>
              <a:gd name="T35" fmla="*/ 66 h 1641"/>
              <a:gd name="T36" fmla="*/ 1115 w 1753"/>
              <a:gd name="T37" fmla="*/ 36 h 1641"/>
              <a:gd name="T38" fmla="*/ 1030 w 1753"/>
              <a:gd name="T39" fmla="*/ 15 h 1641"/>
              <a:gd name="T40" fmla="*/ 944 w 1753"/>
              <a:gd name="T41" fmla="*/ 3 h 1641"/>
              <a:gd name="T42" fmla="*/ 857 w 1753"/>
              <a:gd name="T43" fmla="*/ 0 h 1641"/>
              <a:gd name="T44" fmla="*/ 770 w 1753"/>
              <a:gd name="T45" fmla="*/ 7 h 1641"/>
              <a:gd name="T46" fmla="*/ 684 w 1753"/>
              <a:gd name="T47" fmla="*/ 23 h 1641"/>
              <a:gd name="T48" fmla="*/ 600 w 1753"/>
              <a:gd name="T49" fmla="*/ 48 h 1641"/>
              <a:gd name="T50" fmla="*/ 518 w 1753"/>
              <a:gd name="T51" fmla="*/ 82 h 1641"/>
              <a:gd name="T52" fmla="*/ 440 w 1753"/>
              <a:gd name="T53" fmla="*/ 124 h 1641"/>
              <a:gd name="T54" fmla="*/ 367 w 1753"/>
              <a:gd name="T55" fmla="*/ 175 h 1641"/>
              <a:gd name="T56" fmla="*/ 299 w 1753"/>
              <a:gd name="T57" fmla="*/ 233 h 1641"/>
              <a:gd name="T58" fmla="*/ 236 w 1753"/>
              <a:gd name="T59" fmla="*/ 298 h 1641"/>
              <a:gd name="T60" fmla="*/ 180 w 1753"/>
              <a:gd name="T61" fmla="*/ 369 h 1641"/>
              <a:gd name="T62" fmla="*/ 130 w 1753"/>
              <a:gd name="T63" fmla="*/ 446 h 1641"/>
              <a:gd name="T64" fmla="*/ 88 w 1753"/>
              <a:gd name="T65" fmla="*/ 528 h 1641"/>
              <a:gd name="T66" fmla="*/ 54 w 1753"/>
              <a:gd name="T67" fmla="*/ 614 h 1641"/>
              <a:gd name="T68" fmla="*/ 28 w 1753"/>
              <a:gd name="T69" fmla="*/ 704 h 1641"/>
              <a:gd name="T70" fmla="*/ 10 w 1753"/>
              <a:gd name="T71" fmla="*/ 795 h 1641"/>
              <a:gd name="T72" fmla="*/ 1 w 1753"/>
              <a:gd name="T73" fmla="*/ 888 h 1641"/>
              <a:gd name="T74" fmla="*/ 1 w 1753"/>
              <a:gd name="T75" fmla="*/ 982 h 1641"/>
              <a:gd name="T76" fmla="*/ 9 w 1753"/>
              <a:gd name="T77" fmla="*/ 1075 h 1641"/>
              <a:gd name="T78" fmla="*/ 26 w 1753"/>
              <a:gd name="T79" fmla="*/ 1166 h 1641"/>
              <a:gd name="T80" fmla="*/ 51 w 1753"/>
              <a:gd name="T81" fmla="*/ 1256 h 1641"/>
              <a:gd name="T82" fmla="*/ 85 w 1753"/>
              <a:gd name="T83" fmla="*/ 1342 h 1641"/>
              <a:gd name="T84" fmla="*/ 126 w 1753"/>
              <a:gd name="T85" fmla="*/ 1425 h 1641"/>
              <a:gd name="T86" fmla="*/ 175 w 1753"/>
              <a:gd name="T87" fmla="*/ 1502 h 1641"/>
              <a:gd name="T88" fmla="*/ 231 w 1753"/>
              <a:gd name="T89" fmla="*/ 1574 h 1641"/>
              <a:gd name="T90" fmla="*/ 293 w 1753"/>
              <a:gd name="T91" fmla="*/ 1640 h 164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753"/>
              <a:gd name="T139" fmla="*/ 0 h 1641"/>
              <a:gd name="T140" fmla="*/ 1753 w 1753"/>
              <a:gd name="T141" fmla="*/ 1641 h 164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753" h="1641">
                <a:moveTo>
                  <a:pt x="1623" y="1429"/>
                </a:moveTo>
                <a:lnTo>
                  <a:pt x="1645" y="1389"/>
                </a:lnTo>
                <a:lnTo>
                  <a:pt x="1665" y="1347"/>
                </a:lnTo>
                <a:lnTo>
                  <a:pt x="1683" y="1304"/>
                </a:lnTo>
                <a:lnTo>
                  <a:pt x="1699" y="1261"/>
                </a:lnTo>
                <a:lnTo>
                  <a:pt x="1713" y="1216"/>
                </a:lnTo>
                <a:lnTo>
                  <a:pt x="1725" y="1171"/>
                </a:lnTo>
                <a:lnTo>
                  <a:pt x="1734" y="1126"/>
                </a:lnTo>
                <a:lnTo>
                  <a:pt x="1742" y="1080"/>
                </a:lnTo>
                <a:lnTo>
                  <a:pt x="1748" y="1033"/>
                </a:lnTo>
                <a:lnTo>
                  <a:pt x="1751" y="987"/>
                </a:lnTo>
                <a:lnTo>
                  <a:pt x="1752" y="940"/>
                </a:lnTo>
                <a:lnTo>
                  <a:pt x="1751" y="893"/>
                </a:lnTo>
                <a:lnTo>
                  <a:pt x="1748" y="847"/>
                </a:lnTo>
                <a:lnTo>
                  <a:pt x="1742" y="800"/>
                </a:lnTo>
                <a:lnTo>
                  <a:pt x="1735" y="754"/>
                </a:lnTo>
                <a:lnTo>
                  <a:pt x="1725" y="709"/>
                </a:lnTo>
                <a:lnTo>
                  <a:pt x="1713" y="663"/>
                </a:lnTo>
                <a:lnTo>
                  <a:pt x="1700" y="619"/>
                </a:lnTo>
                <a:lnTo>
                  <a:pt x="1684" y="576"/>
                </a:lnTo>
                <a:lnTo>
                  <a:pt x="1666" y="533"/>
                </a:lnTo>
                <a:lnTo>
                  <a:pt x="1646" y="491"/>
                </a:lnTo>
                <a:lnTo>
                  <a:pt x="1624" y="451"/>
                </a:lnTo>
                <a:lnTo>
                  <a:pt x="1601" y="411"/>
                </a:lnTo>
                <a:lnTo>
                  <a:pt x="1575" y="373"/>
                </a:lnTo>
                <a:lnTo>
                  <a:pt x="1548" y="337"/>
                </a:lnTo>
                <a:lnTo>
                  <a:pt x="1519" y="302"/>
                </a:lnTo>
                <a:lnTo>
                  <a:pt x="1489" y="268"/>
                </a:lnTo>
                <a:lnTo>
                  <a:pt x="1457" y="236"/>
                </a:lnTo>
                <a:lnTo>
                  <a:pt x="1424" y="206"/>
                </a:lnTo>
                <a:lnTo>
                  <a:pt x="1389" y="178"/>
                </a:lnTo>
                <a:lnTo>
                  <a:pt x="1353" y="151"/>
                </a:lnTo>
                <a:lnTo>
                  <a:pt x="1316" y="127"/>
                </a:lnTo>
                <a:lnTo>
                  <a:pt x="1277" y="104"/>
                </a:lnTo>
                <a:lnTo>
                  <a:pt x="1238" y="84"/>
                </a:lnTo>
                <a:lnTo>
                  <a:pt x="1198" y="66"/>
                </a:lnTo>
                <a:lnTo>
                  <a:pt x="1157" y="50"/>
                </a:lnTo>
                <a:lnTo>
                  <a:pt x="1115" y="36"/>
                </a:lnTo>
                <a:lnTo>
                  <a:pt x="1073" y="24"/>
                </a:lnTo>
                <a:lnTo>
                  <a:pt x="1030" y="15"/>
                </a:lnTo>
                <a:lnTo>
                  <a:pt x="987" y="8"/>
                </a:lnTo>
                <a:lnTo>
                  <a:pt x="944" y="3"/>
                </a:lnTo>
                <a:lnTo>
                  <a:pt x="900" y="0"/>
                </a:lnTo>
                <a:lnTo>
                  <a:pt x="857" y="0"/>
                </a:lnTo>
                <a:lnTo>
                  <a:pt x="813" y="2"/>
                </a:lnTo>
                <a:lnTo>
                  <a:pt x="770" y="7"/>
                </a:lnTo>
                <a:lnTo>
                  <a:pt x="726" y="14"/>
                </a:lnTo>
                <a:lnTo>
                  <a:pt x="684" y="23"/>
                </a:lnTo>
                <a:lnTo>
                  <a:pt x="641" y="34"/>
                </a:lnTo>
                <a:lnTo>
                  <a:pt x="600" y="48"/>
                </a:lnTo>
                <a:lnTo>
                  <a:pt x="558" y="64"/>
                </a:lnTo>
                <a:lnTo>
                  <a:pt x="518" y="82"/>
                </a:lnTo>
                <a:lnTo>
                  <a:pt x="479" y="102"/>
                </a:lnTo>
                <a:lnTo>
                  <a:pt x="440" y="124"/>
                </a:lnTo>
                <a:lnTo>
                  <a:pt x="403" y="149"/>
                </a:lnTo>
                <a:lnTo>
                  <a:pt x="367" y="175"/>
                </a:lnTo>
                <a:lnTo>
                  <a:pt x="332" y="203"/>
                </a:lnTo>
                <a:lnTo>
                  <a:pt x="299" y="233"/>
                </a:lnTo>
                <a:lnTo>
                  <a:pt x="267" y="264"/>
                </a:lnTo>
                <a:lnTo>
                  <a:pt x="236" y="298"/>
                </a:lnTo>
                <a:lnTo>
                  <a:pt x="207" y="333"/>
                </a:lnTo>
                <a:lnTo>
                  <a:pt x="180" y="369"/>
                </a:lnTo>
                <a:lnTo>
                  <a:pt x="154" y="407"/>
                </a:lnTo>
                <a:lnTo>
                  <a:pt x="130" y="446"/>
                </a:lnTo>
                <a:lnTo>
                  <a:pt x="108" y="487"/>
                </a:lnTo>
                <a:lnTo>
                  <a:pt x="88" y="528"/>
                </a:lnTo>
                <a:lnTo>
                  <a:pt x="70" y="571"/>
                </a:lnTo>
                <a:lnTo>
                  <a:pt x="54" y="614"/>
                </a:lnTo>
                <a:lnTo>
                  <a:pt x="40" y="659"/>
                </a:lnTo>
                <a:lnTo>
                  <a:pt x="28" y="704"/>
                </a:lnTo>
                <a:lnTo>
                  <a:pt x="18" y="749"/>
                </a:lnTo>
                <a:lnTo>
                  <a:pt x="10" y="795"/>
                </a:lnTo>
                <a:lnTo>
                  <a:pt x="5" y="842"/>
                </a:lnTo>
                <a:lnTo>
                  <a:pt x="1" y="888"/>
                </a:lnTo>
                <a:lnTo>
                  <a:pt x="0" y="935"/>
                </a:lnTo>
                <a:lnTo>
                  <a:pt x="1" y="982"/>
                </a:lnTo>
                <a:lnTo>
                  <a:pt x="4" y="1028"/>
                </a:lnTo>
                <a:lnTo>
                  <a:pt x="9" y="1075"/>
                </a:lnTo>
                <a:lnTo>
                  <a:pt x="17" y="1121"/>
                </a:lnTo>
                <a:lnTo>
                  <a:pt x="26" y="1166"/>
                </a:lnTo>
                <a:lnTo>
                  <a:pt x="38" y="1212"/>
                </a:lnTo>
                <a:lnTo>
                  <a:pt x="51" y="1256"/>
                </a:lnTo>
                <a:lnTo>
                  <a:pt x="67" y="1300"/>
                </a:lnTo>
                <a:lnTo>
                  <a:pt x="85" y="1342"/>
                </a:lnTo>
                <a:lnTo>
                  <a:pt x="105" y="1384"/>
                </a:lnTo>
                <a:lnTo>
                  <a:pt x="126" y="1425"/>
                </a:lnTo>
                <a:lnTo>
                  <a:pt x="150" y="1464"/>
                </a:lnTo>
                <a:lnTo>
                  <a:pt x="175" y="1502"/>
                </a:lnTo>
                <a:lnTo>
                  <a:pt x="202" y="1539"/>
                </a:lnTo>
                <a:lnTo>
                  <a:pt x="231" y="1574"/>
                </a:lnTo>
                <a:lnTo>
                  <a:pt x="261" y="1608"/>
                </a:lnTo>
                <a:lnTo>
                  <a:pt x="293" y="1640"/>
                </a:lnTo>
              </a:path>
            </a:pathLst>
          </a:custGeom>
          <a:noFill/>
          <a:ln w="9525">
            <a:solidFill>
              <a:srgbClr val="000000"/>
            </a:solidFill>
            <a:round/>
            <a:headEnd/>
            <a:tailEnd type="triangle" w="lg" len="lg"/>
          </a:ln>
        </p:spPr>
        <p:txBody>
          <a:bodyPr>
            <a:prstTxWarp prst="textNoShape">
              <a:avLst/>
            </a:prstTxWarp>
          </a:bodyPr>
          <a:lstStyle/>
          <a:p>
            <a:endParaRPr lang="en-US" sz="1800"/>
          </a:p>
        </p:txBody>
      </p:sp>
      <p:sp>
        <p:nvSpPr>
          <p:cNvPr id="100358" name="Text Box 16"/>
          <p:cNvSpPr txBox="1">
            <a:spLocks noChangeArrowheads="1"/>
          </p:cNvSpPr>
          <p:nvPr/>
        </p:nvSpPr>
        <p:spPr bwMode="auto">
          <a:xfrm>
            <a:off x="4217988" y="5911850"/>
            <a:ext cx="588962" cy="258763"/>
          </a:xfrm>
          <a:prstGeom prst="rect">
            <a:avLst/>
          </a:prstGeom>
          <a:noFill/>
          <a:ln w="9525">
            <a:noFill/>
            <a:miter lim="800000"/>
            <a:headEnd/>
            <a:tailEnd/>
          </a:ln>
        </p:spPr>
        <p:txBody>
          <a:bodyPr wrap="none" lIns="0" tIns="0" rIns="0" bIns="0">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700"/>
              <a:t>delete</a:t>
            </a:r>
          </a:p>
        </p:txBody>
      </p:sp>
      <p:sp>
        <p:nvSpPr>
          <p:cNvPr id="100359" name="Text Box 17"/>
          <p:cNvSpPr txBox="1">
            <a:spLocks noChangeArrowheads="1"/>
          </p:cNvSpPr>
          <p:nvPr/>
        </p:nvSpPr>
        <p:spPr bwMode="auto">
          <a:xfrm>
            <a:off x="3429000" y="2514600"/>
            <a:ext cx="815975" cy="258763"/>
          </a:xfrm>
          <a:prstGeom prst="rect">
            <a:avLst/>
          </a:prstGeom>
          <a:noFill/>
          <a:ln w="9525">
            <a:noFill/>
            <a:miter lim="800000"/>
            <a:headEnd/>
            <a:tailEnd/>
          </a:ln>
        </p:spPr>
        <p:txBody>
          <a:bodyPr wrap="none" lIns="0" tIns="0" rIns="0" bIns="0">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700"/>
              <a:t>continue</a:t>
            </a:r>
          </a:p>
        </p:txBody>
      </p:sp>
      <p:sp>
        <p:nvSpPr>
          <p:cNvPr id="100360" name="Line 18"/>
          <p:cNvSpPr>
            <a:spLocks noChangeShapeType="1"/>
          </p:cNvSpPr>
          <p:nvPr/>
        </p:nvSpPr>
        <p:spPr bwMode="auto">
          <a:xfrm>
            <a:off x="3760788" y="3502025"/>
            <a:ext cx="387350" cy="727075"/>
          </a:xfrm>
          <a:prstGeom prst="line">
            <a:avLst/>
          </a:prstGeom>
          <a:noFill/>
          <a:ln w="9525">
            <a:solidFill>
              <a:srgbClr val="000000"/>
            </a:solidFill>
            <a:round/>
            <a:headEnd/>
            <a:tailEnd type="triangle" w="lg" len="lg"/>
          </a:ln>
        </p:spPr>
        <p:txBody>
          <a:bodyPr>
            <a:prstTxWarp prst="textNoShape">
              <a:avLst/>
            </a:prstTxWarp>
          </a:bodyPr>
          <a:lstStyle/>
          <a:p>
            <a:endParaRPr lang="en-US"/>
          </a:p>
        </p:txBody>
      </p:sp>
      <p:sp>
        <p:nvSpPr>
          <p:cNvPr id="100361" name="Line 20"/>
          <p:cNvSpPr>
            <a:spLocks noChangeShapeType="1"/>
          </p:cNvSpPr>
          <p:nvPr/>
        </p:nvSpPr>
        <p:spPr bwMode="auto">
          <a:xfrm>
            <a:off x="5253038" y="4203700"/>
            <a:ext cx="1925637" cy="3175"/>
          </a:xfrm>
          <a:prstGeom prst="line">
            <a:avLst/>
          </a:prstGeom>
          <a:noFill/>
          <a:ln w="9525">
            <a:solidFill>
              <a:srgbClr val="000000"/>
            </a:solidFill>
            <a:round/>
            <a:headEnd/>
            <a:tailEnd type="triangle" w="lg" len="lg"/>
          </a:ln>
        </p:spPr>
        <p:txBody>
          <a:bodyPr>
            <a:prstTxWarp prst="textNoShape">
              <a:avLst/>
            </a:prstTxWarp>
          </a:bodyPr>
          <a:lstStyle/>
          <a:p>
            <a:endParaRPr lang="en-US"/>
          </a:p>
        </p:txBody>
      </p:sp>
      <p:sp>
        <p:nvSpPr>
          <p:cNvPr id="100362" name="Freeform 21"/>
          <p:cNvSpPr>
            <a:spLocks/>
          </p:cNvSpPr>
          <p:nvPr/>
        </p:nvSpPr>
        <p:spPr bwMode="auto">
          <a:xfrm>
            <a:off x="5926138" y="2492375"/>
            <a:ext cx="631825" cy="590550"/>
          </a:xfrm>
          <a:custGeom>
            <a:avLst/>
            <a:gdLst>
              <a:gd name="T0" fmla="*/ 1645 w 1753"/>
              <a:gd name="T1" fmla="*/ 1389 h 1641"/>
              <a:gd name="T2" fmla="*/ 1683 w 1753"/>
              <a:gd name="T3" fmla="*/ 1304 h 1641"/>
              <a:gd name="T4" fmla="*/ 1713 w 1753"/>
              <a:gd name="T5" fmla="*/ 1216 h 1641"/>
              <a:gd name="T6" fmla="*/ 1734 w 1753"/>
              <a:gd name="T7" fmla="*/ 1126 h 1641"/>
              <a:gd name="T8" fmla="*/ 1748 w 1753"/>
              <a:gd name="T9" fmla="*/ 1033 h 1641"/>
              <a:gd name="T10" fmla="*/ 1752 w 1753"/>
              <a:gd name="T11" fmla="*/ 940 h 1641"/>
              <a:gd name="T12" fmla="*/ 1748 w 1753"/>
              <a:gd name="T13" fmla="*/ 847 h 1641"/>
              <a:gd name="T14" fmla="*/ 1735 w 1753"/>
              <a:gd name="T15" fmla="*/ 754 h 1641"/>
              <a:gd name="T16" fmla="*/ 1713 w 1753"/>
              <a:gd name="T17" fmla="*/ 663 h 1641"/>
              <a:gd name="T18" fmla="*/ 1684 w 1753"/>
              <a:gd name="T19" fmla="*/ 576 h 1641"/>
              <a:gd name="T20" fmla="*/ 1646 w 1753"/>
              <a:gd name="T21" fmla="*/ 491 h 1641"/>
              <a:gd name="T22" fmla="*/ 1601 w 1753"/>
              <a:gd name="T23" fmla="*/ 411 h 1641"/>
              <a:gd name="T24" fmla="*/ 1548 w 1753"/>
              <a:gd name="T25" fmla="*/ 337 h 1641"/>
              <a:gd name="T26" fmla="*/ 1489 w 1753"/>
              <a:gd name="T27" fmla="*/ 268 h 1641"/>
              <a:gd name="T28" fmla="*/ 1424 w 1753"/>
              <a:gd name="T29" fmla="*/ 206 h 1641"/>
              <a:gd name="T30" fmla="*/ 1353 w 1753"/>
              <a:gd name="T31" fmla="*/ 151 h 1641"/>
              <a:gd name="T32" fmla="*/ 1277 w 1753"/>
              <a:gd name="T33" fmla="*/ 104 h 1641"/>
              <a:gd name="T34" fmla="*/ 1198 w 1753"/>
              <a:gd name="T35" fmla="*/ 66 h 1641"/>
              <a:gd name="T36" fmla="*/ 1115 w 1753"/>
              <a:gd name="T37" fmla="*/ 36 h 1641"/>
              <a:gd name="T38" fmla="*/ 1030 w 1753"/>
              <a:gd name="T39" fmla="*/ 15 h 1641"/>
              <a:gd name="T40" fmla="*/ 944 w 1753"/>
              <a:gd name="T41" fmla="*/ 3 h 1641"/>
              <a:gd name="T42" fmla="*/ 857 w 1753"/>
              <a:gd name="T43" fmla="*/ 0 h 1641"/>
              <a:gd name="T44" fmla="*/ 770 w 1753"/>
              <a:gd name="T45" fmla="*/ 7 h 1641"/>
              <a:gd name="T46" fmla="*/ 684 w 1753"/>
              <a:gd name="T47" fmla="*/ 23 h 1641"/>
              <a:gd name="T48" fmla="*/ 600 w 1753"/>
              <a:gd name="T49" fmla="*/ 48 h 1641"/>
              <a:gd name="T50" fmla="*/ 518 w 1753"/>
              <a:gd name="T51" fmla="*/ 82 h 1641"/>
              <a:gd name="T52" fmla="*/ 440 w 1753"/>
              <a:gd name="T53" fmla="*/ 124 h 1641"/>
              <a:gd name="T54" fmla="*/ 367 w 1753"/>
              <a:gd name="T55" fmla="*/ 175 h 1641"/>
              <a:gd name="T56" fmla="*/ 299 w 1753"/>
              <a:gd name="T57" fmla="*/ 233 h 1641"/>
              <a:gd name="T58" fmla="*/ 236 w 1753"/>
              <a:gd name="T59" fmla="*/ 298 h 1641"/>
              <a:gd name="T60" fmla="*/ 180 w 1753"/>
              <a:gd name="T61" fmla="*/ 369 h 1641"/>
              <a:gd name="T62" fmla="*/ 130 w 1753"/>
              <a:gd name="T63" fmla="*/ 446 h 1641"/>
              <a:gd name="T64" fmla="*/ 88 w 1753"/>
              <a:gd name="T65" fmla="*/ 528 h 1641"/>
              <a:gd name="T66" fmla="*/ 54 w 1753"/>
              <a:gd name="T67" fmla="*/ 614 h 1641"/>
              <a:gd name="T68" fmla="*/ 28 w 1753"/>
              <a:gd name="T69" fmla="*/ 704 h 1641"/>
              <a:gd name="T70" fmla="*/ 10 w 1753"/>
              <a:gd name="T71" fmla="*/ 795 h 1641"/>
              <a:gd name="T72" fmla="*/ 1 w 1753"/>
              <a:gd name="T73" fmla="*/ 888 h 1641"/>
              <a:gd name="T74" fmla="*/ 1 w 1753"/>
              <a:gd name="T75" fmla="*/ 982 h 1641"/>
              <a:gd name="T76" fmla="*/ 9 w 1753"/>
              <a:gd name="T77" fmla="*/ 1075 h 1641"/>
              <a:gd name="T78" fmla="*/ 26 w 1753"/>
              <a:gd name="T79" fmla="*/ 1166 h 1641"/>
              <a:gd name="T80" fmla="*/ 51 w 1753"/>
              <a:gd name="T81" fmla="*/ 1256 h 1641"/>
              <a:gd name="T82" fmla="*/ 85 w 1753"/>
              <a:gd name="T83" fmla="*/ 1342 h 1641"/>
              <a:gd name="T84" fmla="*/ 126 w 1753"/>
              <a:gd name="T85" fmla="*/ 1425 h 1641"/>
              <a:gd name="T86" fmla="*/ 175 w 1753"/>
              <a:gd name="T87" fmla="*/ 1502 h 1641"/>
              <a:gd name="T88" fmla="*/ 231 w 1753"/>
              <a:gd name="T89" fmla="*/ 1574 h 1641"/>
              <a:gd name="T90" fmla="*/ 293 w 1753"/>
              <a:gd name="T91" fmla="*/ 1640 h 164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753"/>
              <a:gd name="T139" fmla="*/ 0 h 1641"/>
              <a:gd name="T140" fmla="*/ 1753 w 1753"/>
              <a:gd name="T141" fmla="*/ 1641 h 164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753" h="1641">
                <a:moveTo>
                  <a:pt x="1623" y="1429"/>
                </a:moveTo>
                <a:lnTo>
                  <a:pt x="1645" y="1389"/>
                </a:lnTo>
                <a:lnTo>
                  <a:pt x="1665" y="1347"/>
                </a:lnTo>
                <a:lnTo>
                  <a:pt x="1683" y="1304"/>
                </a:lnTo>
                <a:lnTo>
                  <a:pt x="1699" y="1261"/>
                </a:lnTo>
                <a:lnTo>
                  <a:pt x="1713" y="1216"/>
                </a:lnTo>
                <a:lnTo>
                  <a:pt x="1725" y="1171"/>
                </a:lnTo>
                <a:lnTo>
                  <a:pt x="1734" y="1126"/>
                </a:lnTo>
                <a:lnTo>
                  <a:pt x="1742" y="1080"/>
                </a:lnTo>
                <a:lnTo>
                  <a:pt x="1748" y="1033"/>
                </a:lnTo>
                <a:lnTo>
                  <a:pt x="1751" y="987"/>
                </a:lnTo>
                <a:lnTo>
                  <a:pt x="1752" y="940"/>
                </a:lnTo>
                <a:lnTo>
                  <a:pt x="1751" y="893"/>
                </a:lnTo>
                <a:lnTo>
                  <a:pt x="1748" y="847"/>
                </a:lnTo>
                <a:lnTo>
                  <a:pt x="1742" y="800"/>
                </a:lnTo>
                <a:lnTo>
                  <a:pt x="1735" y="754"/>
                </a:lnTo>
                <a:lnTo>
                  <a:pt x="1725" y="709"/>
                </a:lnTo>
                <a:lnTo>
                  <a:pt x="1713" y="663"/>
                </a:lnTo>
                <a:lnTo>
                  <a:pt x="1700" y="619"/>
                </a:lnTo>
                <a:lnTo>
                  <a:pt x="1684" y="576"/>
                </a:lnTo>
                <a:lnTo>
                  <a:pt x="1666" y="533"/>
                </a:lnTo>
                <a:lnTo>
                  <a:pt x="1646" y="491"/>
                </a:lnTo>
                <a:lnTo>
                  <a:pt x="1624" y="451"/>
                </a:lnTo>
                <a:lnTo>
                  <a:pt x="1601" y="411"/>
                </a:lnTo>
                <a:lnTo>
                  <a:pt x="1575" y="373"/>
                </a:lnTo>
                <a:lnTo>
                  <a:pt x="1548" y="337"/>
                </a:lnTo>
                <a:lnTo>
                  <a:pt x="1519" y="302"/>
                </a:lnTo>
                <a:lnTo>
                  <a:pt x="1489" y="268"/>
                </a:lnTo>
                <a:lnTo>
                  <a:pt x="1457" y="236"/>
                </a:lnTo>
                <a:lnTo>
                  <a:pt x="1424" y="206"/>
                </a:lnTo>
                <a:lnTo>
                  <a:pt x="1389" y="178"/>
                </a:lnTo>
                <a:lnTo>
                  <a:pt x="1353" y="151"/>
                </a:lnTo>
                <a:lnTo>
                  <a:pt x="1316" y="127"/>
                </a:lnTo>
                <a:lnTo>
                  <a:pt x="1277" y="104"/>
                </a:lnTo>
                <a:lnTo>
                  <a:pt x="1238" y="84"/>
                </a:lnTo>
                <a:lnTo>
                  <a:pt x="1198" y="66"/>
                </a:lnTo>
                <a:lnTo>
                  <a:pt x="1157" y="50"/>
                </a:lnTo>
                <a:lnTo>
                  <a:pt x="1115" y="36"/>
                </a:lnTo>
                <a:lnTo>
                  <a:pt x="1073" y="24"/>
                </a:lnTo>
                <a:lnTo>
                  <a:pt x="1030" y="15"/>
                </a:lnTo>
                <a:lnTo>
                  <a:pt x="987" y="8"/>
                </a:lnTo>
                <a:lnTo>
                  <a:pt x="944" y="3"/>
                </a:lnTo>
                <a:lnTo>
                  <a:pt x="900" y="0"/>
                </a:lnTo>
                <a:lnTo>
                  <a:pt x="857" y="0"/>
                </a:lnTo>
                <a:lnTo>
                  <a:pt x="813" y="2"/>
                </a:lnTo>
                <a:lnTo>
                  <a:pt x="770" y="7"/>
                </a:lnTo>
                <a:lnTo>
                  <a:pt x="726" y="14"/>
                </a:lnTo>
                <a:lnTo>
                  <a:pt x="684" y="23"/>
                </a:lnTo>
                <a:lnTo>
                  <a:pt x="641" y="34"/>
                </a:lnTo>
                <a:lnTo>
                  <a:pt x="600" y="48"/>
                </a:lnTo>
                <a:lnTo>
                  <a:pt x="558" y="64"/>
                </a:lnTo>
                <a:lnTo>
                  <a:pt x="518" y="82"/>
                </a:lnTo>
                <a:lnTo>
                  <a:pt x="479" y="102"/>
                </a:lnTo>
                <a:lnTo>
                  <a:pt x="440" y="124"/>
                </a:lnTo>
                <a:lnTo>
                  <a:pt x="403" y="149"/>
                </a:lnTo>
                <a:lnTo>
                  <a:pt x="367" y="175"/>
                </a:lnTo>
                <a:lnTo>
                  <a:pt x="332" y="203"/>
                </a:lnTo>
                <a:lnTo>
                  <a:pt x="299" y="233"/>
                </a:lnTo>
                <a:lnTo>
                  <a:pt x="267" y="264"/>
                </a:lnTo>
                <a:lnTo>
                  <a:pt x="236" y="298"/>
                </a:lnTo>
                <a:lnTo>
                  <a:pt x="207" y="333"/>
                </a:lnTo>
                <a:lnTo>
                  <a:pt x="180" y="369"/>
                </a:lnTo>
                <a:lnTo>
                  <a:pt x="154" y="407"/>
                </a:lnTo>
                <a:lnTo>
                  <a:pt x="130" y="446"/>
                </a:lnTo>
                <a:lnTo>
                  <a:pt x="108" y="487"/>
                </a:lnTo>
                <a:lnTo>
                  <a:pt x="88" y="528"/>
                </a:lnTo>
                <a:lnTo>
                  <a:pt x="70" y="571"/>
                </a:lnTo>
                <a:lnTo>
                  <a:pt x="54" y="614"/>
                </a:lnTo>
                <a:lnTo>
                  <a:pt x="40" y="659"/>
                </a:lnTo>
                <a:lnTo>
                  <a:pt x="28" y="704"/>
                </a:lnTo>
                <a:lnTo>
                  <a:pt x="18" y="749"/>
                </a:lnTo>
                <a:lnTo>
                  <a:pt x="10" y="795"/>
                </a:lnTo>
                <a:lnTo>
                  <a:pt x="5" y="842"/>
                </a:lnTo>
                <a:lnTo>
                  <a:pt x="1" y="888"/>
                </a:lnTo>
                <a:lnTo>
                  <a:pt x="0" y="935"/>
                </a:lnTo>
                <a:lnTo>
                  <a:pt x="1" y="982"/>
                </a:lnTo>
                <a:lnTo>
                  <a:pt x="4" y="1028"/>
                </a:lnTo>
                <a:lnTo>
                  <a:pt x="9" y="1075"/>
                </a:lnTo>
                <a:lnTo>
                  <a:pt x="17" y="1121"/>
                </a:lnTo>
                <a:lnTo>
                  <a:pt x="26" y="1166"/>
                </a:lnTo>
                <a:lnTo>
                  <a:pt x="38" y="1212"/>
                </a:lnTo>
                <a:lnTo>
                  <a:pt x="51" y="1256"/>
                </a:lnTo>
                <a:lnTo>
                  <a:pt x="67" y="1300"/>
                </a:lnTo>
                <a:lnTo>
                  <a:pt x="85" y="1342"/>
                </a:lnTo>
                <a:lnTo>
                  <a:pt x="105" y="1384"/>
                </a:lnTo>
                <a:lnTo>
                  <a:pt x="126" y="1425"/>
                </a:lnTo>
                <a:lnTo>
                  <a:pt x="150" y="1464"/>
                </a:lnTo>
                <a:lnTo>
                  <a:pt x="175" y="1502"/>
                </a:lnTo>
                <a:lnTo>
                  <a:pt x="202" y="1539"/>
                </a:lnTo>
                <a:lnTo>
                  <a:pt x="231" y="1574"/>
                </a:lnTo>
                <a:lnTo>
                  <a:pt x="261" y="1608"/>
                </a:lnTo>
                <a:lnTo>
                  <a:pt x="293" y="1640"/>
                </a:lnTo>
              </a:path>
            </a:pathLst>
          </a:custGeom>
          <a:noFill/>
          <a:ln w="9525">
            <a:solidFill>
              <a:srgbClr val="000000"/>
            </a:solidFill>
            <a:round/>
            <a:headEnd/>
            <a:tailEnd type="triangle" w="lg" len="lg"/>
          </a:ln>
        </p:spPr>
        <p:txBody>
          <a:bodyPr>
            <a:prstTxWarp prst="textNoShape">
              <a:avLst/>
            </a:prstTxWarp>
          </a:bodyPr>
          <a:lstStyle/>
          <a:p>
            <a:endParaRPr lang="en-US" sz="1800"/>
          </a:p>
        </p:txBody>
      </p:sp>
      <p:sp>
        <p:nvSpPr>
          <p:cNvPr id="100363" name="Line 22"/>
          <p:cNvSpPr>
            <a:spLocks noChangeShapeType="1"/>
          </p:cNvSpPr>
          <p:nvPr/>
        </p:nvSpPr>
        <p:spPr bwMode="auto">
          <a:xfrm>
            <a:off x="6808788" y="3495675"/>
            <a:ext cx="379412" cy="661988"/>
          </a:xfrm>
          <a:prstGeom prst="line">
            <a:avLst/>
          </a:prstGeom>
          <a:noFill/>
          <a:ln w="9525">
            <a:solidFill>
              <a:srgbClr val="000000"/>
            </a:solidFill>
            <a:round/>
            <a:headEnd/>
            <a:tailEnd type="triangle" w="lg" len="lg"/>
          </a:ln>
        </p:spPr>
        <p:txBody>
          <a:bodyPr>
            <a:prstTxWarp prst="textNoShape">
              <a:avLst/>
            </a:prstTxWarp>
          </a:bodyPr>
          <a:lstStyle/>
          <a:p>
            <a:endParaRPr lang="en-US"/>
          </a:p>
        </p:txBody>
      </p:sp>
      <p:sp>
        <p:nvSpPr>
          <p:cNvPr id="100364" name="Text Box 25"/>
          <p:cNvSpPr txBox="1">
            <a:spLocks noChangeArrowheads="1"/>
          </p:cNvSpPr>
          <p:nvPr/>
        </p:nvSpPr>
        <p:spPr bwMode="auto">
          <a:xfrm>
            <a:off x="6586538" y="2508250"/>
            <a:ext cx="815975" cy="258763"/>
          </a:xfrm>
          <a:prstGeom prst="rect">
            <a:avLst/>
          </a:prstGeom>
          <a:noFill/>
          <a:ln w="9525">
            <a:noFill/>
            <a:miter lim="800000"/>
            <a:headEnd/>
            <a:tailEnd/>
          </a:ln>
        </p:spPr>
        <p:txBody>
          <a:bodyPr wrap="none" lIns="0" tIns="0" rIns="0" bIns="0">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700"/>
              <a:t>continue</a:t>
            </a:r>
          </a:p>
        </p:txBody>
      </p:sp>
      <p:grpSp>
        <p:nvGrpSpPr>
          <p:cNvPr id="100365" name="Group 29"/>
          <p:cNvGrpSpPr>
            <a:grpSpLocks/>
          </p:cNvGrpSpPr>
          <p:nvPr/>
        </p:nvGrpSpPr>
        <p:grpSpPr bwMode="auto">
          <a:xfrm>
            <a:off x="5291138" y="3194050"/>
            <a:ext cx="512762" cy="1466850"/>
            <a:chOff x="1939" y="2818"/>
            <a:chExt cx="323" cy="924"/>
          </a:xfrm>
        </p:grpSpPr>
        <p:sp>
          <p:nvSpPr>
            <p:cNvPr id="100379" name="Line 30"/>
            <p:cNvSpPr>
              <a:spLocks noChangeShapeType="1"/>
            </p:cNvSpPr>
            <p:nvPr/>
          </p:nvSpPr>
          <p:spPr bwMode="auto">
            <a:xfrm flipV="1">
              <a:off x="1939" y="3117"/>
              <a:ext cx="323" cy="325"/>
            </a:xfrm>
            <a:prstGeom prst="line">
              <a:avLst/>
            </a:prstGeom>
            <a:noFill/>
            <a:ln w="9525">
              <a:solidFill>
                <a:srgbClr val="000000"/>
              </a:solidFill>
              <a:round/>
              <a:headEnd/>
              <a:tailEnd type="triangle" w="lg" len="lg"/>
            </a:ln>
          </p:spPr>
          <p:txBody>
            <a:bodyPr vert="eaVert">
              <a:prstTxWarp prst="textNoShape">
                <a:avLst/>
              </a:prstTxWarp>
            </a:bodyPr>
            <a:lstStyle/>
            <a:p>
              <a:endParaRPr lang="en-US"/>
            </a:p>
          </p:txBody>
        </p:sp>
        <p:sp>
          <p:nvSpPr>
            <p:cNvPr id="100380" name="Text Box 31"/>
            <p:cNvSpPr txBox="1">
              <a:spLocks noChangeArrowheads="1"/>
            </p:cNvSpPr>
            <p:nvPr/>
          </p:nvSpPr>
          <p:spPr bwMode="auto">
            <a:xfrm rot="-2700000">
              <a:off x="2018" y="2818"/>
              <a:ext cx="163" cy="924"/>
            </a:xfrm>
            <a:prstGeom prst="rect">
              <a:avLst/>
            </a:prstGeom>
            <a:noFill/>
            <a:ln w="9525">
              <a:noFill/>
              <a:miter lim="800000"/>
              <a:headEnd/>
              <a:tailEnd/>
            </a:ln>
          </p:spPr>
          <p:txBody>
            <a:bodyPr vert="eaVert"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700"/>
                <a:t>insert</a:t>
              </a:r>
            </a:p>
          </p:txBody>
        </p:sp>
      </p:grpSp>
      <p:sp>
        <p:nvSpPr>
          <p:cNvPr id="100366" name="Line 20"/>
          <p:cNvSpPr>
            <a:spLocks noChangeShapeType="1"/>
          </p:cNvSpPr>
          <p:nvPr/>
        </p:nvSpPr>
        <p:spPr bwMode="auto">
          <a:xfrm flipV="1">
            <a:off x="8256588" y="4152900"/>
            <a:ext cx="874712" cy="25400"/>
          </a:xfrm>
          <a:prstGeom prst="line">
            <a:avLst/>
          </a:prstGeom>
          <a:noFill/>
          <a:ln w="9525">
            <a:solidFill>
              <a:srgbClr val="000000"/>
            </a:solidFill>
            <a:round/>
            <a:headEnd/>
            <a:tailEnd type="triangle" w="lg" len="lg"/>
          </a:ln>
        </p:spPr>
        <p:txBody>
          <a:bodyPr>
            <a:prstTxWarp prst="textNoShape">
              <a:avLst/>
            </a:prstTxWarp>
          </a:bodyPr>
          <a:lstStyle/>
          <a:p>
            <a:endParaRPr lang="en-US"/>
          </a:p>
        </p:txBody>
      </p:sp>
      <p:grpSp>
        <p:nvGrpSpPr>
          <p:cNvPr id="100367" name="Group 29"/>
          <p:cNvGrpSpPr>
            <a:grpSpLocks/>
          </p:cNvGrpSpPr>
          <p:nvPr/>
        </p:nvGrpSpPr>
        <p:grpSpPr bwMode="auto">
          <a:xfrm>
            <a:off x="8294688" y="3168650"/>
            <a:ext cx="514350" cy="1466850"/>
            <a:chOff x="1939" y="2818"/>
            <a:chExt cx="323" cy="924"/>
          </a:xfrm>
        </p:grpSpPr>
        <p:sp>
          <p:nvSpPr>
            <p:cNvPr id="100377" name="Line 30"/>
            <p:cNvSpPr>
              <a:spLocks noChangeShapeType="1"/>
            </p:cNvSpPr>
            <p:nvPr/>
          </p:nvSpPr>
          <p:spPr bwMode="auto">
            <a:xfrm flipV="1">
              <a:off x="1939" y="3117"/>
              <a:ext cx="323" cy="325"/>
            </a:xfrm>
            <a:prstGeom prst="line">
              <a:avLst/>
            </a:prstGeom>
            <a:noFill/>
            <a:ln w="9525">
              <a:solidFill>
                <a:srgbClr val="000000"/>
              </a:solidFill>
              <a:round/>
              <a:headEnd/>
              <a:tailEnd type="triangle" w="lg" len="lg"/>
            </a:ln>
          </p:spPr>
          <p:txBody>
            <a:bodyPr vert="eaVert">
              <a:prstTxWarp prst="textNoShape">
                <a:avLst/>
              </a:prstTxWarp>
            </a:bodyPr>
            <a:lstStyle/>
            <a:p>
              <a:endParaRPr lang="en-US"/>
            </a:p>
          </p:txBody>
        </p:sp>
        <p:sp>
          <p:nvSpPr>
            <p:cNvPr id="100378" name="Text Box 31"/>
            <p:cNvSpPr txBox="1">
              <a:spLocks noChangeArrowheads="1"/>
            </p:cNvSpPr>
            <p:nvPr/>
          </p:nvSpPr>
          <p:spPr bwMode="auto">
            <a:xfrm rot="-2700000">
              <a:off x="2019" y="2818"/>
              <a:ext cx="162" cy="924"/>
            </a:xfrm>
            <a:prstGeom prst="rect">
              <a:avLst/>
            </a:prstGeom>
            <a:noFill/>
            <a:ln w="9525">
              <a:noFill/>
              <a:miter lim="800000"/>
              <a:headEnd/>
              <a:tailEnd/>
            </a:ln>
          </p:spPr>
          <p:txBody>
            <a:bodyPr vert="eaVert"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700"/>
                <a:t>insert</a:t>
              </a:r>
            </a:p>
          </p:txBody>
        </p:sp>
      </p:grpSp>
      <p:sp>
        <p:nvSpPr>
          <p:cNvPr id="100368" name="Freeform 14"/>
          <p:cNvSpPr>
            <a:spLocks/>
          </p:cNvSpPr>
          <p:nvPr/>
        </p:nvSpPr>
        <p:spPr bwMode="auto">
          <a:xfrm>
            <a:off x="2184400" y="4235450"/>
            <a:ext cx="4981575" cy="3779838"/>
          </a:xfrm>
          <a:custGeom>
            <a:avLst/>
            <a:gdLst>
              <a:gd name="T0" fmla="*/ 0 w 13838"/>
              <a:gd name="T1" fmla="*/ 199 h 10498"/>
              <a:gd name="T2" fmla="*/ 13837 w 13838"/>
              <a:gd name="T3" fmla="*/ 0 h 10498"/>
              <a:gd name="T4" fmla="*/ 0 60000 65536"/>
              <a:gd name="T5" fmla="*/ 0 60000 65536"/>
              <a:gd name="T6" fmla="*/ 0 w 13838"/>
              <a:gd name="T7" fmla="*/ 0 h 10498"/>
              <a:gd name="T8" fmla="*/ 13838 w 13838"/>
              <a:gd name="T9" fmla="*/ 10498 h 10498"/>
            </a:gdLst>
            <a:ahLst/>
            <a:cxnLst>
              <a:cxn ang="T4">
                <a:pos x="T0" y="T1"/>
              </a:cxn>
              <a:cxn ang="T5">
                <a:pos x="T2" y="T3"/>
              </a:cxn>
            </a:cxnLst>
            <a:rect l="T6" t="T7" r="T8" b="T9"/>
            <a:pathLst>
              <a:path w="13838" h="10498">
                <a:moveTo>
                  <a:pt x="0" y="199"/>
                </a:moveTo>
                <a:cubicBezTo>
                  <a:pt x="7160" y="10497"/>
                  <a:pt x="13837" y="0"/>
                  <a:pt x="13837" y="0"/>
                </a:cubicBezTo>
              </a:path>
            </a:pathLst>
          </a:custGeom>
          <a:noFill/>
          <a:ln w="9525">
            <a:solidFill>
              <a:srgbClr val="000000"/>
            </a:solidFill>
            <a:round/>
            <a:headEnd/>
            <a:tailEnd type="triangle" w="lg" len="lg"/>
          </a:ln>
        </p:spPr>
        <p:txBody>
          <a:bodyPr>
            <a:prstTxWarp prst="textNoShape">
              <a:avLst/>
            </a:prstTxWarp>
          </a:bodyPr>
          <a:lstStyle/>
          <a:p>
            <a:endParaRPr lang="en-US" sz="1800"/>
          </a:p>
        </p:txBody>
      </p:sp>
      <p:sp>
        <p:nvSpPr>
          <p:cNvPr id="100369" name="TextBox 29"/>
          <p:cNvSpPr txBox="1">
            <a:spLocks noChangeArrowheads="1"/>
          </p:cNvSpPr>
          <p:nvPr/>
        </p:nvSpPr>
        <p:spPr bwMode="auto">
          <a:xfrm>
            <a:off x="914400" y="5410200"/>
            <a:ext cx="1352550" cy="457200"/>
          </a:xfrm>
          <a:prstGeom prst="rect">
            <a:avLst/>
          </a:prstGeom>
          <a:noFill/>
          <a:ln w="9525">
            <a:noFill/>
            <a:miter lim="800000"/>
            <a:headEnd/>
            <a:tailEnd/>
          </a:ln>
        </p:spPr>
        <p:txBody>
          <a:bodyPr wrap="none">
            <a:prstTxWarp prst="textNoShape">
              <a:avLst/>
            </a:prstTxWarp>
            <a:spAutoFit/>
          </a:bodyPr>
          <a:lstStyle/>
          <a:p>
            <a:r>
              <a:rPr lang="en-US" b="1">
                <a:solidFill>
                  <a:srgbClr val="008000"/>
                </a:solidFill>
              </a:rPr>
              <a:t>State #1</a:t>
            </a:r>
          </a:p>
        </p:txBody>
      </p:sp>
      <p:sp>
        <p:nvSpPr>
          <p:cNvPr id="100370" name="TextBox 30"/>
          <p:cNvSpPr txBox="1">
            <a:spLocks noChangeArrowheads="1"/>
          </p:cNvSpPr>
          <p:nvPr/>
        </p:nvSpPr>
        <p:spPr bwMode="auto">
          <a:xfrm>
            <a:off x="4038600" y="5410200"/>
            <a:ext cx="1352550" cy="457200"/>
          </a:xfrm>
          <a:prstGeom prst="rect">
            <a:avLst/>
          </a:prstGeom>
          <a:noFill/>
          <a:ln w="9525">
            <a:noFill/>
            <a:miter lim="800000"/>
            <a:headEnd/>
            <a:tailEnd/>
          </a:ln>
        </p:spPr>
        <p:txBody>
          <a:bodyPr wrap="none">
            <a:prstTxWarp prst="textNoShape">
              <a:avLst/>
            </a:prstTxWarp>
            <a:spAutoFit/>
          </a:bodyPr>
          <a:lstStyle/>
          <a:p>
            <a:r>
              <a:rPr lang="en-US" b="1">
                <a:solidFill>
                  <a:srgbClr val="008000"/>
                </a:solidFill>
              </a:rPr>
              <a:t>State #2</a:t>
            </a:r>
          </a:p>
        </p:txBody>
      </p:sp>
      <p:sp>
        <p:nvSpPr>
          <p:cNvPr id="100371" name="TextBox 31"/>
          <p:cNvSpPr txBox="1">
            <a:spLocks noChangeArrowheads="1"/>
          </p:cNvSpPr>
          <p:nvPr/>
        </p:nvSpPr>
        <p:spPr bwMode="auto">
          <a:xfrm>
            <a:off x="7086600" y="5410200"/>
            <a:ext cx="1352550" cy="457200"/>
          </a:xfrm>
          <a:prstGeom prst="rect">
            <a:avLst/>
          </a:prstGeom>
          <a:noFill/>
          <a:ln w="9525">
            <a:noFill/>
            <a:miter lim="800000"/>
            <a:headEnd/>
            <a:tailEnd/>
          </a:ln>
        </p:spPr>
        <p:txBody>
          <a:bodyPr wrap="none">
            <a:prstTxWarp prst="textNoShape">
              <a:avLst/>
            </a:prstTxWarp>
            <a:spAutoFit/>
          </a:bodyPr>
          <a:lstStyle/>
          <a:p>
            <a:r>
              <a:rPr lang="en-US" b="1">
                <a:solidFill>
                  <a:srgbClr val="008000"/>
                </a:solidFill>
              </a:rPr>
              <a:t>State #3</a:t>
            </a:r>
          </a:p>
        </p:txBody>
      </p:sp>
      <p:sp>
        <p:nvSpPr>
          <p:cNvPr id="100372" name="TextBox 35"/>
          <p:cNvSpPr txBox="1">
            <a:spLocks noChangeArrowheads="1"/>
          </p:cNvSpPr>
          <p:nvPr/>
        </p:nvSpPr>
        <p:spPr bwMode="auto">
          <a:xfrm>
            <a:off x="228600" y="1143000"/>
            <a:ext cx="3200400" cy="1187450"/>
          </a:xfrm>
          <a:prstGeom prst="rect">
            <a:avLst/>
          </a:prstGeom>
          <a:noFill/>
          <a:ln w="9525">
            <a:noFill/>
            <a:miter lim="800000"/>
            <a:headEnd/>
            <a:tailEnd/>
          </a:ln>
        </p:spPr>
        <p:txBody>
          <a:bodyPr>
            <a:prstTxWarp prst="textNoShape">
              <a:avLst/>
            </a:prstTxWarp>
            <a:spAutoFit/>
          </a:bodyPr>
          <a:lstStyle/>
          <a:p>
            <a:pPr algn="ctr"/>
            <a:r>
              <a:rPr lang="en-US" b="1">
                <a:solidFill>
                  <a:srgbClr val="3366FF"/>
                </a:solidFill>
              </a:rPr>
              <a:t>Sequence Elements</a:t>
            </a:r>
          </a:p>
          <a:p>
            <a:pPr algn="ctr"/>
            <a:r>
              <a:rPr lang="en-US" b="1">
                <a:solidFill>
                  <a:srgbClr val="3366FF"/>
                </a:solidFill>
              </a:rPr>
              <a:t>(possibly emitted by a state)</a:t>
            </a:r>
          </a:p>
        </p:txBody>
      </p:sp>
      <p:cxnSp>
        <p:nvCxnSpPr>
          <p:cNvPr id="40" name="Shape 39"/>
          <p:cNvCxnSpPr>
            <a:stCxn id="100372" idx="1"/>
          </p:cNvCxnSpPr>
          <p:nvPr/>
        </p:nvCxnSpPr>
        <p:spPr>
          <a:xfrm rot="10800000" flipH="1" flipV="1">
            <a:off x="228600" y="1736725"/>
            <a:ext cx="990600" cy="1457325"/>
          </a:xfrm>
          <a:prstGeom prst="curvedConnector4">
            <a:avLst>
              <a:gd name="adj1" fmla="val -23077"/>
              <a:gd name="adj2" fmla="val 70593"/>
            </a:avLst>
          </a:prstGeom>
          <a:ln w="63500">
            <a:solidFill>
              <a:srgbClr val="3366FF"/>
            </a:solidFill>
            <a:tailEnd type="triangle" w="lg" len="med"/>
          </a:ln>
        </p:spPr>
        <p:style>
          <a:lnRef idx="2">
            <a:schemeClr val="accent1"/>
          </a:lnRef>
          <a:fillRef idx="0">
            <a:schemeClr val="accent1"/>
          </a:fillRef>
          <a:effectRef idx="1">
            <a:schemeClr val="accent1"/>
          </a:effectRef>
          <a:fontRef idx="minor">
            <a:schemeClr val="tx1"/>
          </a:fontRef>
        </p:style>
      </p:cxnSp>
      <p:sp>
        <p:nvSpPr>
          <p:cNvPr id="47" name="TextBox 46"/>
          <p:cNvSpPr txBox="1"/>
          <p:nvPr/>
        </p:nvSpPr>
        <p:spPr>
          <a:xfrm>
            <a:off x="3581400" y="1219200"/>
            <a:ext cx="2514600" cy="822325"/>
          </a:xfrm>
          <a:prstGeom prst="rect">
            <a:avLst/>
          </a:prstGeom>
          <a:noFill/>
        </p:spPr>
        <p:txBody>
          <a:bodyPr>
            <a:spAutoFit/>
          </a:bodyPr>
          <a:lstStyle/>
          <a:p>
            <a:pPr algn="ctr">
              <a:defRPr/>
            </a:pPr>
            <a:r>
              <a:rPr lang="en-US" b="1" dirty="0">
                <a:solidFill>
                  <a:schemeClr val="accent1">
                    <a:lumMod val="75000"/>
                  </a:schemeClr>
                </a:solidFill>
                <a:latin typeface="Gill Sans MT" pitchFamily="34" charset="0"/>
                <a:ea typeface="Arial" charset="0"/>
                <a:cs typeface="Arial" charset="0"/>
              </a:rPr>
              <a:t>Emission Probabilities</a:t>
            </a:r>
            <a:endParaRPr lang="en-US" b="1" dirty="0">
              <a:solidFill>
                <a:schemeClr val="accent1">
                  <a:lumMod val="75000"/>
                </a:schemeClr>
              </a:solidFill>
              <a:latin typeface="Gill Sans MT" pitchFamily="34" charset="0"/>
              <a:ea typeface="Arial" charset="0"/>
              <a:cs typeface="Arial" charset="0"/>
            </a:endParaRPr>
          </a:p>
        </p:txBody>
      </p:sp>
      <p:cxnSp>
        <p:nvCxnSpPr>
          <p:cNvPr id="48" name="Shape 47"/>
          <p:cNvCxnSpPr>
            <a:cxnSpLocks noChangeShapeType="1"/>
            <a:stCxn id="47" idx="2"/>
            <a:endCxn id="51" idx="7"/>
          </p:cNvCxnSpPr>
          <p:nvPr/>
        </p:nvCxnSpPr>
        <p:spPr bwMode="auto">
          <a:xfrm rot="5400000">
            <a:off x="2876550" y="1339850"/>
            <a:ext cx="1260475" cy="2663825"/>
          </a:xfrm>
          <a:prstGeom prst="curvedConnector3">
            <a:avLst>
              <a:gd name="adj1" fmla="val 36903"/>
            </a:avLst>
          </a:prstGeom>
          <a:noFill/>
          <a:ln w="63500">
            <a:solidFill>
              <a:srgbClr val="328D90"/>
            </a:solidFill>
            <a:round/>
            <a:headEnd/>
            <a:tailEnd type="triangle" w="lg" len="med"/>
          </a:ln>
          <a:effectLst>
            <a:outerShdw blurRad="40000" dist="20000" dir="5400000" rotWithShape="0">
              <a:srgbClr val="000000">
                <a:alpha val="37999"/>
              </a:srgbClr>
            </a:outerShdw>
          </a:effectLst>
        </p:spPr>
      </p:cxnSp>
      <p:sp>
        <p:nvSpPr>
          <p:cNvPr id="51" name="Oval 50"/>
          <p:cNvSpPr/>
          <p:nvPr/>
        </p:nvSpPr>
        <p:spPr>
          <a:xfrm>
            <a:off x="1524000" y="2971800"/>
            <a:ext cx="762000" cy="2514600"/>
          </a:xfrm>
          <a:prstGeom prst="ellipse">
            <a:avLst/>
          </a:prstGeom>
          <a:noFill/>
          <a:ln w="76200">
            <a:solidFill>
              <a:schemeClr val="accent1">
                <a:lumMod val="75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1377" name="Title 1"/>
          <p:cNvSpPr>
            <a:spLocks noGrp="1"/>
          </p:cNvSpPr>
          <p:nvPr>
            <p:ph type="title"/>
          </p:nvPr>
        </p:nvSpPr>
        <p:spPr/>
        <p:txBody>
          <a:bodyPr/>
          <a:lstStyle/>
          <a:p>
            <a:r>
              <a:rPr lang="en-US" smtClean="0"/>
              <a:t>Profiles, an Example: Arcs</a:t>
            </a:r>
          </a:p>
        </p:txBody>
      </p:sp>
      <p:grpSp>
        <p:nvGrpSpPr>
          <p:cNvPr id="101378" name="Group 4"/>
          <p:cNvGrpSpPr>
            <a:grpSpLocks/>
          </p:cNvGrpSpPr>
          <p:nvPr/>
        </p:nvGrpSpPr>
        <p:grpSpPr bwMode="auto">
          <a:xfrm>
            <a:off x="1123950" y="3209925"/>
            <a:ext cx="7135813" cy="1903413"/>
            <a:chOff x="1263" y="2794"/>
            <a:chExt cx="4495" cy="1199"/>
          </a:xfrm>
        </p:grpSpPr>
        <p:sp>
          <p:nvSpPr>
            <p:cNvPr id="101403" name="AutoShape 5"/>
            <p:cNvSpPr>
              <a:spLocks noChangeArrowheads="1"/>
            </p:cNvSpPr>
            <p:nvPr/>
          </p:nvSpPr>
          <p:spPr bwMode="auto">
            <a:xfrm>
              <a:off x="1263" y="2835"/>
              <a:ext cx="671" cy="1158"/>
            </a:xfrm>
            <a:prstGeom prst="roundRect">
              <a:avLst>
                <a:gd name="adj" fmla="val 148"/>
              </a:avLst>
            </a:prstGeom>
            <a:solidFill>
              <a:srgbClr val="E6E6E6"/>
            </a:solidFill>
            <a:ln w="9525">
              <a:solidFill>
                <a:srgbClr val="000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	.1</a:t>
              </a:r>
              <a:br>
                <a:rPr lang="en-GB"/>
              </a:br>
              <a:r>
                <a:rPr lang="en-GB"/>
                <a:t>C	.05</a:t>
              </a:r>
              <a:br>
                <a:rPr lang="en-GB"/>
              </a:br>
              <a:r>
                <a:rPr lang="en-GB"/>
                <a:t>D	.2</a:t>
              </a:r>
              <a:br>
                <a:rPr lang="en-GB"/>
              </a:br>
              <a:r>
                <a:rPr lang="en-GB"/>
                <a:t>E	.08</a:t>
              </a:r>
              <a:br>
                <a:rPr lang="en-GB"/>
              </a:br>
              <a:r>
                <a:rPr lang="en-GB"/>
                <a:t>F	.01</a:t>
              </a:r>
            </a:p>
          </p:txBody>
        </p:sp>
        <p:sp>
          <p:nvSpPr>
            <p:cNvPr id="101404" name="Oval 6"/>
            <p:cNvSpPr>
              <a:spLocks noChangeArrowheads="1"/>
            </p:cNvSpPr>
            <p:nvPr/>
          </p:nvSpPr>
          <p:spPr bwMode="auto">
            <a:xfrm>
              <a:off x="2184" y="2794"/>
              <a:ext cx="741" cy="332"/>
            </a:xfrm>
            <a:prstGeom prst="ellipse">
              <a:avLst/>
            </a:prstGeom>
            <a:solidFill>
              <a:srgbClr val="E6E6E6"/>
            </a:solidFill>
            <a:ln w="9525">
              <a:solidFill>
                <a:srgbClr val="000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Gap</a:t>
              </a:r>
            </a:p>
          </p:txBody>
        </p:sp>
        <p:sp>
          <p:nvSpPr>
            <p:cNvPr id="101405" name="AutoShape 7"/>
            <p:cNvSpPr>
              <a:spLocks noChangeArrowheads="1"/>
            </p:cNvSpPr>
            <p:nvPr/>
          </p:nvSpPr>
          <p:spPr bwMode="auto">
            <a:xfrm>
              <a:off x="3175" y="2835"/>
              <a:ext cx="671" cy="1158"/>
            </a:xfrm>
            <a:prstGeom prst="roundRect">
              <a:avLst>
                <a:gd name="adj" fmla="val 148"/>
              </a:avLst>
            </a:prstGeom>
            <a:solidFill>
              <a:srgbClr val="E6E6E6"/>
            </a:solidFill>
            <a:ln w="9525">
              <a:solidFill>
                <a:srgbClr val="000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	.04</a:t>
              </a:r>
              <a:br>
                <a:rPr lang="en-GB"/>
              </a:br>
              <a:r>
                <a:rPr lang="en-GB"/>
                <a:t>C	.1</a:t>
              </a:r>
              <a:br>
                <a:rPr lang="en-GB"/>
              </a:br>
              <a:r>
                <a:rPr lang="en-GB"/>
                <a:t>D	.01</a:t>
              </a:r>
              <a:br>
                <a:rPr lang="en-GB"/>
              </a:br>
              <a:r>
                <a:rPr lang="en-GB"/>
                <a:t>E	.2</a:t>
              </a:r>
              <a:br>
                <a:rPr lang="en-GB"/>
              </a:br>
              <a:r>
                <a:rPr lang="en-GB"/>
                <a:t>F	.02</a:t>
              </a:r>
            </a:p>
          </p:txBody>
        </p:sp>
        <p:sp>
          <p:nvSpPr>
            <p:cNvPr id="101406" name="Oval 8"/>
            <p:cNvSpPr>
              <a:spLocks noChangeArrowheads="1"/>
            </p:cNvSpPr>
            <p:nvPr/>
          </p:nvSpPr>
          <p:spPr bwMode="auto">
            <a:xfrm>
              <a:off x="4097" y="2794"/>
              <a:ext cx="741" cy="332"/>
            </a:xfrm>
            <a:prstGeom prst="ellipse">
              <a:avLst/>
            </a:prstGeom>
            <a:solidFill>
              <a:srgbClr val="E6E6E6"/>
            </a:solidFill>
            <a:ln w="9525">
              <a:solidFill>
                <a:srgbClr val="000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Gap</a:t>
              </a:r>
            </a:p>
          </p:txBody>
        </p:sp>
        <p:sp>
          <p:nvSpPr>
            <p:cNvPr id="101407" name="AutoShape 9"/>
            <p:cNvSpPr>
              <a:spLocks noChangeArrowheads="1"/>
            </p:cNvSpPr>
            <p:nvPr/>
          </p:nvSpPr>
          <p:spPr bwMode="auto">
            <a:xfrm>
              <a:off x="5087" y="2835"/>
              <a:ext cx="671" cy="1158"/>
            </a:xfrm>
            <a:prstGeom prst="roundRect">
              <a:avLst>
                <a:gd name="adj" fmla="val 148"/>
              </a:avLst>
            </a:prstGeom>
            <a:solidFill>
              <a:srgbClr val="E6E6E6"/>
            </a:solidFill>
            <a:ln w="9525">
              <a:solidFill>
                <a:srgbClr val="000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	.2</a:t>
              </a:r>
              <a:br>
                <a:rPr lang="en-GB"/>
              </a:br>
              <a:r>
                <a:rPr lang="en-GB"/>
                <a:t>C	.01</a:t>
              </a:r>
              <a:br>
                <a:rPr lang="en-GB"/>
              </a:br>
              <a:r>
                <a:rPr lang="en-GB"/>
                <a:t>D	.05</a:t>
              </a:r>
              <a:br>
                <a:rPr lang="en-GB"/>
              </a:br>
              <a:r>
                <a:rPr lang="en-GB"/>
                <a:t>E	.1</a:t>
              </a:r>
              <a:br>
                <a:rPr lang="en-GB"/>
              </a:br>
              <a:r>
                <a:rPr lang="en-GB"/>
                <a:t>F	.06</a:t>
              </a:r>
            </a:p>
          </p:txBody>
        </p:sp>
      </p:grpSp>
      <p:sp>
        <p:nvSpPr>
          <p:cNvPr id="101379" name="Line 11"/>
          <p:cNvSpPr>
            <a:spLocks noChangeShapeType="1"/>
          </p:cNvSpPr>
          <p:nvPr/>
        </p:nvSpPr>
        <p:spPr bwMode="auto">
          <a:xfrm flipV="1">
            <a:off x="2197100" y="3722688"/>
            <a:ext cx="512763" cy="515937"/>
          </a:xfrm>
          <a:prstGeom prst="line">
            <a:avLst/>
          </a:prstGeom>
          <a:noFill/>
          <a:ln w="9525">
            <a:solidFill>
              <a:srgbClr val="000000"/>
            </a:solidFill>
            <a:round/>
            <a:headEnd/>
            <a:tailEnd type="triangle" w="lg" len="lg"/>
          </a:ln>
        </p:spPr>
        <p:txBody>
          <a:bodyPr vert="eaVert">
            <a:prstTxWarp prst="textNoShape">
              <a:avLst/>
            </a:prstTxWarp>
          </a:bodyPr>
          <a:lstStyle/>
          <a:p>
            <a:endParaRPr lang="en-US"/>
          </a:p>
        </p:txBody>
      </p:sp>
      <p:sp>
        <p:nvSpPr>
          <p:cNvPr id="101380" name="Line 13"/>
          <p:cNvSpPr>
            <a:spLocks noChangeShapeType="1"/>
          </p:cNvSpPr>
          <p:nvPr/>
        </p:nvSpPr>
        <p:spPr bwMode="auto">
          <a:xfrm>
            <a:off x="2197100" y="4252913"/>
            <a:ext cx="1949450" cy="1587"/>
          </a:xfrm>
          <a:prstGeom prst="line">
            <a:avLst/>
          </a:prstGeom>
          <a:noFill/>
          <a:ln w="76200">
            <a:solidFill>
              <a:srgbClr val="000000"/>
            </a:solidFill>
            <a:round/>
            <a:headEnd/>
            <a:tailEnd type="triangle" w="lg" len="lg"/>
          </a:ln>
        </p:spPr>
        <p:txBody>
          <a:bodyPr>
            <a:prstTxWarp prst="textNoShape">
              <a:avLst/>
            </a:prstTxWarp>
          </a:bodyPr>
          <a:lstStyle/>
          <a:p>
            <a:endParaRPr lang="en-US"/>
          </a:p>
        </p:txBody>
      </p:sp>
      <p:sp>
        <p:nvSpPr>
          <p:cNvPr id="101381" name="Freeform 15"/>
          <p:cNvSpPr>
            <a:spLocks/>
          </p:cNvSpPr>
          <p:nvPr/>
        </p:nvSpPr>
        <p:spPr bwMode="auto">
          <a:xfrm>
            <a:off x="2814638" y="2530475"/>
            <a:ext cx="631825" cy="590550"/>
          </a:xfrm>
          <a:custGeom>
            <a:avLst/>
            <a:gdLst>
              <a:gd name="T0" fmla="*/ 1645 w 1753"/>
              <a:gd name="T1" fmla="*/ 1389 h 1641"/>
              <a:gd name="T2" fmla="*/ 1683 w 1753"/>
              <a:gd name="T3" fmla="*/ 1304 h 1641"/>
              <a:gd name="T4" fmla="*/ 1713 w 1753"/>
              <a:gd name="T5" fmla="*/ 1216 h 1641"/>
              <a:gd name="T6" fmla="*/ 1734 w 1753"/>
              <a:gd name="T7" fmla="*/ 1126 h 1641"/>
              <a:gd name="T8" fmla="*/ 1748 w 1753"/>
              <a:gd name="T9" fmla="*/ 1033 h 1641"/>
              <a:gd name="T10" fmla="*/ 1752 w 1753"/>
              <a:gd name="T11" fmla="*/ 940 h 1641"/>
              <a:gd name="T12" fmla="*/ 1748 w 1753"/>
              <a:gd name="T13" fmla="*/ 847 h 1641"/>
              <a:gd name="T14" fmla="*/ 1735 w 1753"/>
              <a:gd name="T15" fmla="*/ 754 h 1641"/>
              <a:gd name="T16" fmla="*/ 1713 w 1753"/>
              <a:gd name="T17" fmla="*/ 663 h 1641"/>
              <a:gd name="T18" fmla="*/ 1684 w 1753"/>
              <a:gd name="T19" fmla="*/ 576 h 1641"/>
              <a:gd name="T20" fmla="*/ 1646 w 1753"/>
              <a:gd name="T21" fmla="*/ 491 h 1641"/>
              <a:gd name="T22" fmla="*/ 1601 w 1753"/>
              <a:gd name="T23" fmla="*/ 411 h 1641"/>
              <a:gd name="T24" fmla="*/ 1548 w 1753"/>
              <a:gd name="T25" fmla="*/ 337 h 1641"/>
              <a:gd name="T26" fmla="*/ 1489 w 1753"/>
              <a:gd name="T27" fmla="*/ 268 h 1641"/>
              <a:gd name="T28" fmla="*/ 1424 w 1753"/>
              <a:gd name="T29" fmla="*/ 206 h 1641"/>
              <a:gd name="T30" fmla="*/ 1353 w 1753"/>
              <a:gd name="T31" fmla="*/ 151 h 1641"/>
              <a:gd name="T32" fmla="*/ 1277 w 1753"/>
              <a:gd name="T33" fmla="*/ 104 h 1641"/>
              <a:gd name="T34" fmla="*/ 1198 w 1753"/>
              <a:gd name="T35" fmla="*/ 66 h 1641"/>
              <a:gd name="T36" fmla="*/ 1115 w 1753"/>
              <a:gd name="T37" fmla="*/ 36 h 1641"/>
              <a:gd name="T38" fmla="*/ 1030 w 1753"/>
              <a:gd name="T39" fmla="*/ 15 h 1641"/>
              <a:gd name="T40" fmla="*/ 944 w 1753"/>
              <a:gd name="T41" fmla="*/ 3 h 1641"/>
              <a:gd name="T42" fmla="*/ 857 w 1753"/>
              <a:gd name="T43" fmla="*/ 0 h 1641"/>
              <a:gd name="T44" fmla="*/ 770 w 1753"/>
              <a:gd name="T45" fmla="*/ 7 h 1641"/>
              <a:gd name="T46" fmla="*/ 684 w 1753"/>
              <a:gd name="T47" fmla="*/ 23 h 1641"/>
              <a:gd name="T48" fmla="*/ 600 w 1753"/>
              <a:gd name="T49" fmla="*/ 48 h 1641"/>
              <a:gd name="T50" fmla="*/ 518 w 1753"/>
              <a:gd name="T51" fmla="*/ 82 h 1641"/>
              <a:gd name="T52" fmla="*/ 440 w 1753"/>
              <a:gd name="T53" fmla="*/ 124 h 1641"/>
              <a:gd name="T54" fmla="*/ 367 w 1753"/>
              <a:gd name="T55" fmla="*/ 175 h 1641"/>
              <a:gd name="T56" fmla="*/ 299 w 1753"/>
              <a:gd name="T57" fmla="*/ 233 h 1641"/>
              <a:gd name="T58" fmla="*/ 236 w 1753"/>
              <a:gd name="T59" fmla="*/ 298 h 1641"/>
              <a:gd name="T60" fmla="*/ 180 w 1753"/>
              <a:gd name="T61" fmla="*/ 369 h 1641"/>
              <a:gd name="T62" fmla="*/ 130 w 1753"/>
              <a:gd name="T63" fmla="*/ 446 h 1641"/>
              <a:gd name="T64" fmla="*/ 88 w 1753"/>
              <a:gd name="T65" fmla="*/ 528 h 1641"/>
              <a:gd name="T66" fmla="*/ 54 w 1753"/>
              <a:gd name="T67" fmla="*/ 614 h 1641"/>
              <a:gd name="T68" fmla="*/ 28 w 1753"/>
              <a:gd name="T69" fmla="*/ 704 h 1641"/>
              <a:gd name="T70" fmla="*/ 10 w 1753"/>
              <a:gd name="T71" fmla="*/ 795 h 1641"/>
              <a:gd name="T72" fmla="*/ 1 w 1753"/>
              <a:gd name="T73" fmla="*/ 888 h 1641"/>
              <a:gd name="T74" fmla="*/ 1 w 1753"/>
              <a:gd name="T75" fmla="*/ 982 h 1641"/>
              <a:gd name="T76" fmla="*/ 9 w 1753"/>
              <a:gd name="T77" fmla="*/ 1075 h 1641"/>
              <a:gd name="T78" fmla="*/ 26 w 1753"/>
              <a:gd name="T79" fmla="*/ 1166 h 1641"/>
              <a:gd name="T80" fmla="*/ 51 w 1753"/>
              <a:gd name="T81" fmla="*/ 1256 h 1641"/>
              <a:gd name="T82" fmla="*/ 85 w 1753"/>
              <a:gd name="T83" fmla="*/ 1342 h 1641"/>
              <a:gd name="T84" fmla="*/ 126 w 1753"/>
              <a:gd name="T85" fmla="*/ 1425 h 1641"/>
              <a:gd name="T86" fmla="*/ 175 w 1753"/>
              <a:gd name="T87" fmla="*/ 1502 h 1641"/>
              <a:gd name="T88" fmla="*/ 231 w 1753"/>
              <a:gd name="T89" fmla="*/ 1574 h 1641"/>
              <a:gd name="T90" fmla="*/ 293 w 1753"/>
              <a:gd name="T91" fmla="*/ 1640 h 164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753"/>
              <a:gd name="T139" fmla="*/ 0 h 1641"/>
              <a:gd name="T140" fmla="*/ 1753 w 1753"/>
              <a:gd name="T141" fmla="*/ 1641 h 164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753" h="1641">
                <a:moveTo>
                  <a:pt x="1623" y="1429"/>
                </a:moveTo>
                <a:lnTo>
                  <a:pt x="1645" y="1389"/>
                </a:lnTo>
                <a:lnTo>
                  <a:pt x="1665" y="1347"/>
                </a:lnTo>
                <a:lnTo>
                  <a:pt x="1683" y="1304"/>
                </a:lnTo>
                <a:lnTo>
                  <a:pt x="1699" y="1261"/>
                </a:lnTo>
                <a:lnTo>
                  <a:pt x="1713" y="1216"/>
                </a:lnTo>
                <a:lnTo>
                  <a:pt x="1725" y="1171"/>
                </a:lnTo>
                <a:lnTo>
                  <a:pt x="1734" y="1126"/>
                </a:lnTo>
                <a:lnTo>
                  <a:pt x="1742" y="1080"/>
                </a:lnTo>
                <a:lnTo>
                  <a:pt x="1748" y="1033"/>
                </a:lnTo>
                <a:lnTo>
                  <a:pt x="1751" y="987"/>
                </a:lnTo>
                <a:lnTo>
                  <a:pt x="1752" y="940"/>
                </a:lnTo>
                <a:lnTo>
                  <a:pt x="1751" y="893"/>
                </a:lnTo>
                <a:lnTo>
                  <a:pt x="1748" y="847"/>
                </a:lnTo>
                <a:lnTo>
                  <a:pt x="1742" y="800"/>
                </a:lnTo>
                <a:lnTo>
                  <a:pt x="1735" y="754"/>
                </a:lnTo>
                <a:lnTo>
                  <a:pt x="1725" y="709"/>
                </a:lnTo>
                <a:lnTo>
                  <a:pt x="1713" y="663"/>
                </a:lnTo>
                <a:lnTo>
                  <a:pt x="1700" y="619"/>
                </a:lnTo>
                <a:lnTo>
                  <a:pt x="1684" y="576"/>
                </a:lnTo>
                <a:lnTo>
                  <a:pt x="1666" y="533"/>
                </a:lnTo>
                <a:lnTo>
                  <a:pt x="1646" y="491"/>
                </a:lnTo>
                <a:lnTo>
                  <a:pt x="1624" y="451"/>
                </a:lnTo>
                <a:lnTo>
                  <a:pt x="1601" y="411"/>
                </a:lnTo>
                <a:lnTo>
                  <a:pt x="1575" y="373"/>
                </a:lnTo>
                <a:lnTo>
                  <a:pt x="1548" y="337"/>
                </a:lnTo>
                <a:lnTo>
                  <a:pt x="1519" y="302"/>
                </a:lnTo>
                <a:lnTo>
                  <a:pt x="1489" y="268"/>
                </a:lnTo>
                <a:lnTo>
                  <a:pt x="1457" y="236"/>
                </a:lnTo>
                <a:lnTo>
                  <a:pt x="1424" y="206"/>
                </a:lnTo>
                <a:lnTo>
                  <a:pt x="1389" y="178"/>
                </a:lnTo>
                <a:lnTo>
                  <a:pt x="1353" y="151"/>
                </a:lnTo>
                <a:lnTo>
                  <a:pt x="1316" y="127"/>
                </a:lnTo>
                <a:lnTo>
                  <a:pt x="1277" y="104"/>
                </a:lnTo>
                <a:lnTo>
                  <a:pt x="1238" y="84"/>
                </a:lnTo>
                <a:lnTo>
                  <a:pt x="1198" y="66"/>
                </a:lnTo>
                <a:lnTo>
                  <a:pt x="1157" y="50"/>
                </a:lnTo>
                <a:lnTo>
                  <a:pt x="1115" y="36"/>
                </a:lnTo>
                <a:lnTo>
                  <a:pt x="1073" y="24"/>
                </a:lnTo>
                <a:lnTo>
                  <a:pt x="1030" y="15"/>
                </a:lnTo>
                <a:lnTo>
                  <a:pt x="987" y="8"/>
                </a:lnTo>
                <a:lnTo>
                  <a:pt x="944" y="3"/>
                </a:lnTo>
                <a:lnTo>
                  <a:pt x="900" y="0"/>
                </a:lnTo>
                <a:lnTo>
                  <a:pt x="857" y="0"/>
                </a:lnTo>
                <a:lnTo>
                  <a:pt x="813" y="2"/>
                </a:lnTo>
                <a:lnTo>
                  <a:pt x="770" y="7"/>
                </a:lnTo>
                <a:lnTo>
                  <a:pt x="726" y="14"/>
                </a:lnTo>
                <a:lnTo>
                  <a:pt x="684" y="23"/>
                </a:lnTo>
                <a:lnTo>
                  <a:pt x="641" y="34"/>
                </a:lnTo>
                <a:lnTo>
                  <a:pt x="600" y="48"/>
                </a:lnTo>
                <a:lnTo>
                  <a:pt x="558" y="64"/>
                </a:lnTo>
                <a:lnTo>
                  <a:pt x="518" y="82"/>
                </a:lnTo>
                <a:lnTo>
                  <a:pt x="479" y="102"/>
                </a:lnTo>
                <a:lnTo>
                  <a:pt x="440" y="124"/>
                </a:lnTo>
                <a:lnTo>
                  <a:pt x="403" y="149"/>
                </a:lnTo>
                <a:lnTo>
                  <a:pt x="367" y="175"/>
                </a:lnTo>
                <a:lnTo>
                  <a:pt x="332" y="203"/>
                </a:lnTo>
                <a:lnTo>
                  <a:pt x="299" y="233"/>
                </a:lnTo>
                <a:lnTo>
                  <a:pt x="267" y="264"/>
                </a:lnTo>
                <a:lnTo>
                  <a:pt x="236" y="298"/>
                </a:lnTo>
                <a:lnTo>
                  <a:pt x="207" y="333"/>
                </a:lnTo>
                <a:lnTo>
                  <a:pt x="180" y="369"/>
                </a:lnTo>
                <a:lnTo>
                  <a:pt x="154" y="407"/>
                </a:lnTo>
                <a:lnTo>
                  <a:pt x="130" y="446"/>
                </a:lnTo>
                <a:lnTo>
                  <a:pt x="108" y="487"/>
                </a:lnTo>
                <a:lnTo>
                  <a:pt x="88" y="528"/>
                </a:lnTo>
                <a:lnTo>
                  <a:pt x="70" y="571"/>
                </a:lnTo>
                <a:lnTo>
                  <a:pt x="54" y="614"/>
                </a:lnTo>
                <a:lnTo>
                  <a:pt x="40" y="659"/>
                </a:lnTo>
                <a:lnTo>
                  <a:pt x="28" y="704"/>
                </a:lnTo>
                <a:lnTo>
                  <a:pt x="18" y="749"/>
                </a:lnTo>
                <a:lnTo>
                  <a:pt x="10" y="795"/>
                </a:lnTo>
                <a:lnTo>
                  <a:pt x="5" y="842"/>
                </a:lnTo>
                <a:lnTo>
                  <a:pt x="1" y="888"/>
                </a:lnTo>
                <a:lnTo>
                  <a:pt x="0" y="935"/>
                </a:lnTo>
                <a:lnTo>
                  <a:pt x="1" y="982"/>
                </a:lnTo>
                <a:lnTo>
                  <a:pt x="4" y="1028"/>
                </a:lnTo>
                <a:lnTo>
                  <a:pt x="9" y="1075"/>
                </a:lnTo>
                <a:lnTo>
                  <a:pt x="17" y="1121"/>
                </a:lnTo>
                <a:lnTo>
                  <a:pt x="26" y="1166"/>
                </a:lnTo>
                <a:lnTo>
                  <a:pt x="38" y="1212"/>
                </a:lnTo>
                <a:lnTo>
                  <a:pt x="51" y="1256"/>
                </a:lnTo>
                <a:lnTo>
                  <a:pt x="67" y="1300"/>
                </a:lnTo>
                <a:lnTo>
                  <a:pt x="85" y="1342"/>
                </a:lnTo>
                <a:lnTo>
                  <a:pt x="105" y="1384"/>
                </a:lnTo>
                <a:lnTo>
                  <a:pt x="126" y="1425"/>
                </a:lnTo>
                <a:lnTo>
                  <a:pt x="150" y="1464"/>
                </a:lnTo>
                <a:lnTo>
                  <a:pt x="175" y="1502"/>
                </a:lnTo>
                <a:lnTo>
                  <a:pt x="202" y="1539"/>
                </a:lnTo>
                <a:lnTo>
                  <a:pt x="231" y="1574"/>
                </a:lnTo>
                <a:lnTo>
                  <a:pt x="261" y="1608"/>
                </a:lnTo>
                <a:lnTo>
                  <a:pt x="293" y="1640"/>
                </a:lnTo>
              </a:path>
            </a:pathLst>
          </a:custGeom>
          <a:noFill/>
          <a:ln w="9525">
            <a:solidFill>
              <a:srgbClr val="000000"/>
            </a:solidFill>
            <a:round/>
            <a:headEnd/>
            <a:tailEnd type="triangle" w="lg" len="lg"/>
          </a:ln>
        </p:spPr>
        <p:txBody>
          <a:bodyPr>
            <a:prstTxWarp prst="textNoShape">
              <a:avLst/>
            </a:prstTxWarp>
          </a:bodyPr>
          <a:lstStyle/>
          <a:p>
            <a:endParaRPr lang="en-US" sz="1800"/>
          </a:p>
        </p:txBody>
      </p:sp>
      <p:sp>
        <p:nvSpPr>
          <p:cNvPr id="101382" name="Text Box 16"/>
          <p:cNvSpPr txBox="1">
            <a:spLocks noChangeArrowheads="1"/>
          </p:cNvSpPr>
          <p:nvPr/>
        </p:nvSpPr>
        <p:spPr bwMode="auto">
          <a:xfrm>
            <a:off x="2819400" y="5791200"/>
            <a:ext cx="1027113" cy="427038"/>
          </a:xfrm>
          <a:prstGeom prst="rect">
            <a:avLst/>
          </a:prstGeom>
          <a:noFill/>
          <a:ln w="9525">
            <a:noFill/>
            <a:miter lim="800000"/>
            <a:headEnd/>
            <a:tailEnd/>
          </a:ln>
        </p:spPr>
        <p:txBody>
          <a:bodyPr wrap="none" lIns="0" tIns="0" rIns="0" bIns="0">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2800" b="1"/>
              <a:t>delete</a:t>
            </a:r>
          </a:p>
        </p:txBody>
      </p:sp>
      <p:sp>
        <p:nvSpPr>
          <p:cNvPr id="101383" name="Text Box 17"/>
          <p:cNvSpPr txBox="1">
            <a:spLocks noChangeArrowheads="1"/>
          </p:cNvSpPr>
          <p:nvPr/>
        </p:nvSpPr>
        <p:spPr bwMode="auto">
          <a:xfrm>
            <a:off x="3429000" y="2514600"/>
            <a:ext cx="815975" cy="258763"/>
          </a:xfrm>
          <a:prstGeom prst="rect">
            <a:avLst/>
          </a:prstGeom>
          <a:noFill/>
          <a:ln w="9525">
            <a:noFill/>
            <a:miter lim="800000"/>
            <a:headEnd/>
            <a:tailEnd/>
          </a:ln>
        </p:spPr>
        <p:txBody>
          <a:bodyPr wrap="none" lIns="0" tIns="0" rIns="0" bIns="0">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700"/>
              <a:t>continue</a:t>
            </a:r>
          </a:p>
        </p:txBody>
      </p:sp>
      <p:sp>
        <p:nvSpPr>
          <p:cNvPr id="101384" name="Line 18"/>
          <p:cNvSpPr>
            <a:spLocks noChangeShapeType="1"/>
          </p:cNvSpPr>
          <p:nvPr/>
        </p:nvSpPr>
        <p:spPr bwMode="auto">
          <a:xfrm>
            <a:off x="3760788" y="3502025"/>
            <a:ext cx="387350" cy="727075"/>
          </a:xfrm>
          <a:prstGeom prst="line">
            <a:avLst/>
          </a:prstGeom>
          <a:noFill/>
          <a:ln w="9525">
            <a:solidFill>
              <a:srgbClr val="000000"/>
            </a:solidFill>
            <a:round/>
            <a:headEnd/>
            <a:tailEnd type="triangle" w="lg" len="lg"/>
          </a:ln>
        </p:spPr>
        <p:txBody>
          <a:bodyPr>
            <a:prstTxWarp prst="textNoShape">
              <a:avLst/>
            </a:prstTxWarp>
          </a:bodyPr>
          <a:lstStyle/>
          <a:p>
            <a:endParaRPr lang="en-US"/>
          </a:p>
        </p:txBody>
      </p:sp>
      <p:sp>
        <p:nvSpPr>
          <p:cNvPr id="101385" name="Line 20"/>
          <p:cNvSpPr>
            <a:spLocks noChangeShapeType="1"/>
          </p:cNvSpPr>
          <p:nvPr/>
        </p:nvSpPr>
        <p:spPr bwMode="auto">
          <a:xfrm>
            <a:off x="5253038" y="4203700"/>
            <a:ext cx="1925637" cy="3175"/>
          </a:xfrm>
          <a:prstGeom prst="line">
            <a:avLst/>
          </a:prstGeom>
          <a:noFill/>
          <a:ln w="9525">
            <a:solidFill>
              <a:srgbClr val="000000"/>
            </a:solidFill>
            <a:round/>
            <a:headEnd/>
            <a:tailEnd type="triangle" w="lg" len="lg"/>
          </a:ln>
        </p:spPr>
        <p:txBody>
          <a:bodyPr>
            <a:prstTxWarp prst="textNoShape">
              <a:avLst/>
            </a:prstTxWarp>
          </a:bodyPr>
          <a:lstStyle/>
          <a:p>
            <a:endParaRPr lang="en-US"/>
          </a:p>
        </p:txBody>
      </p:sp>
      <p:sp>
        <p:nvSpPr>
          <p:cNvPr id="101386" name="Freeform 21"/>
          <p:cNvSpPr>
            <a:spLocks/>
          </p:cNvSpPr>
          <p:nvPr/>
        </p:nvSpPr>
        <p:spPr bwMode="auto">
          <a:xfrm>
            <a:off x="5926138" y="2492375"/>
            <a:ext cx="631825" cy="590550"/>
          </a:xfrm>
          <a:custGeom>
            <a:avLst/>
            <a:gdLst>
              <a:gd name="T0" fmla="*/ 1645 w 1753"/>
              <a:gd name="T1" fmla="*/ 1389 h 1641"/>
              <a:gd name="T2" fmla="*/ 1683 w 1753"/>
              <a:gd name="T3" fmla="*/ 1304 h 1641"/>
              <a:gd name="T4" fmla="*/ 1713 w 1753"/>
              <a:gd name="T5" fmla="*/ 1216 h 1641"/>
              <a:gd name="T6" fmla="*/ 1734 w 1753"/>
              <a:gd name="T7" fmla="*/ 1126 h 1641"/>
              <a:gd name="T8" fmla="*/ 1748 w 1753"/>
              <a:gd name="T9" fmla="*/ 1033 h 1641"/>
              <a:gd name="T10" fmla="*/ 1752 w 1753"/>
              <a:gd name="T11" fmla="*/ 940 h 1641"/>
              <a:gd name="T12" fmla="*/ 1748 w 1753"/>
              <a:gd name="T13" fmla="*/ 847 h 1641"/>
              <a:gd name="T14" fmla="*/ 1735 w 1753"/>
              <a:gd name="T15" fmla="*/ 754 h 1641"/>
              <a:gd name="T16" fmla="*/ 1713 w 1753"/>
              <a:gd name="T17" fmla="*/ 663 h 1641"/>
              <a:gd name="T18" fmla="*/ 1684 w 1753"/>
              <a:gd name="T19" fmla="*/ 576 h 1641"/>
              <a:gd name="T20" fmla="*/ 1646 w 1753"/>
              <a:gd name="T21" fmla="*/ 491 h 1641"/>
              <a:gd name="T22" fmla="*/ 1601 w 1753"/>
              <a:gd name="T23" fmla="*/ 411 h 1641"/>
              <a:gd name="T24" fmla="*/ 1548 w 1753"/>
              <a:gd name="T25" fmla="*/ 337 h 1641"/>
              <a:gd name="T26" fmla="*/ 1489 w 1753"/>
              <a:gd name="T27" fmla="*/ 268 h 1641"/>
              <a:gd name="T28" fmla="*/ 1424 w 1753"/>
              <a:gd name="T29" fmla="*/ 206 h 1641"/>
              <a:gd name="T30" fmla="*/ 1353 w 1753"/>
              <a:gd name="T31" fmla="*/ 151 h 1641"/>
              <a:gd name="T32" fmla="*/ 1277 w 1753"/>
              <a:gd name="T33" fmla="*/ 104 h 1641"/>
              <a:gd name="T34" fmla="*/ 1198 w 1753"/>
              <a:gd name="T35" fmla="*/ 66 h 1641"/>
              <a:gd name="T36" fmla="*/ 1115 w 1753"/>
              <a:gd name="T37" fmla="*/ 36 h 1641"/>
              <a:gd name="T38" fmla="*/ 1030 w 1753"/>
              <a:gd name="T39" fmla="*/ 15 h 1641"/>
              <a:gd name="T40" fmla="*/ 944 w 1753"/>
              <a:gd name="T41" fmla="*/ 3 h 1641"/>
              <a:gd name="T42" fmla="*/ 857 w 1753"/>
              <a:gd name="T43" fmla="*/ 0 h 1641"/>
              <a:gd name="T44" fmla="*/ 770 w 1753"/>
              <a:gd name="T45" fmla="*/ 7 h 1641"/>
              <a:gd name="T46" fmla="*/ 684 w 1753"/>
              <a:gd name="T47" fmla="*/ 23 h 1641"/>
              <a:gd name="T48" fmla="*/ 600 w 1753"/>
              <a:gd name="T49" fmla="*/ 48 h 1641"/>
              <a:gd name="T50" fmla="*/ 518 w 1753"/>
              <a:gd name="T51" fmla="*/ 82 h 1641"/>
              <a:gd name="T52" fmla="*/ 440 w 1753"/>
              <a:gd name="T53" fmla="*/ 124 h 1641"/>
              <a:gd name="T54" fmla="*/ 367 w 1753"/>
              <a:gd name="T55" fmla="*/ 175 h 1641"/>
              <a:gd name="T56" fmla="*/ 299 w 1753"/>
              <a:gd name="T57" fmla="*/ 233 h 1641"/>
              <a:gd name="T58" fmla="*/ 236 w 1753"/>
              <a:gd name="T59" fmla="*/ 298 h 1641"/>
              <a:gd name="T60" fmla="*/ 180 w 1753"/>
              <a:gd name="T61" fmla="*/ 369 h 1641"/>
              <a:gd name="T62" fmla="*/ 130 w 1753"/>
              <a:gd name="T63" fmla="*/ 446 h 1641"/>
              <a:gd name="T64" fmla="*/ 88 w 1753"/>
              <a:gd name="T65" fmla="*/ 528 h 1641"/>
              <a:gd name="T66" fmla="*/ 54 w 1753"/>
              <a:gd name="T67" fmla="*/ 614 h 1641"/>
              <a:gd name="T68" fmla="*/ 28 w 1753"/>
              <a:gd name="T69" fmla="*/ 704 h 1641"/>
              <a:gd name="T70" fmla="*/ 10 w 1753"/>
              <a:gd name="T71" fmla="*/ 795 h 1641"/>
              <a:gd name="T72" fmla="*/ 1 w 1753"/>
              <a:gd name="T73" fmla="*/ 888 h 1641"/>
              <a:gd name="T74" fmla="*/ 1 w 1753"/>
              <a:gd name="T75" fmla="*/ 982 h 1641"/>
              <a:gd name="T76" fmla="*/ 9 w 1753"/>
              <a:gd name="T77" fmla="*/ 1075 h 1641"/>
              <a:gd name="T78" fmla="*/ 26 w 1753"/>
              <a:gd name="T79" fmla="*/ 1166 h 1641"/>
              <a:gd name="T80" fmla="*/ 51 w 1753"/>
              <a:gd name="T81" fmla="*/ 1256 h 1641"/>
              <a:gd name="T82" fmla="*/ 85 w 1753"/>
              <a:gd name="T83" fmla="*/ 1342 h 1641"/>
              <a:gd name="T84" fmla="*/ 126 w 1753"/>
              <a:gd name="T85" fmla="*/ 1425 h 1641"/>
              <a:gd name="T86" fmla="*/ 175 w 1753"/>
              <a:gd name="T87" fmla="*/ 1502 h 1641"/>
              <a:gd name="T88" fmla="*/ 231 w 1753"/>
              <a:gd name="T89" fmla="*/ 1574 h 1641"/>
              <a:gd name="T90" fmla="*/ 293 w 1753"/>
              <a:gd name="T91" fmla="*/ 1640 h 164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753"/>
              <a:gd name="T139" fmla="*/ 0 h 1641"/>
              <a:gd name="T140" fmla="*/ 1753 w 1753"/>
              <a:gd name="T141" fmla="*/ 1641 h 164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753" h="1641">
                <a:moveTo>
                  <a:pt x="1623" y="1429"/>
                </a:moveTo>
                <a:lnTo>
                  <a:pt x="1645" y="1389"/>
                </a:lnTo>
                <a:lnTo>
                  <a:pt x="1665" y="1347"/>
                </a:lnTo>
                <a:lnTo>
                  <a:pt x="1683" y="1304"/>
                </a:lnTo>
                <a:lnTo>
                  <a:pt x="1699" y="1261"/>
                </a:lnTo>
                <a:lnTo>
                  <a:pt x="1713" y="1216"/>
                </a:lnTo>
                <a:lnTo>
                  <a:pt x="1725" y="1171"/>
                </a:lnTo>
                <a:lnTo>
                  <a:pt x="1734" y="1126"/>
                </a:lnTo>
                <a:lnTo>
                  <a:pt x="1742" y="1080"/>
                </a:lnTo>
                <a:lnTo>
                  <a:pt x="1748" y="1033"/>
                </a:lnTo>
                <a:lnTo>
                  <a:pt x="1751" y="987"/>
                </a:lnTo>
                <a:lnTo>
                  <a:pt x="1752" y="940"/>
                </a:lnTo>
                <a:lnTo>
                  <a:pt x="1751" y="893"/>
                </a:lnTo>
                <a:lnTo>
                  <a:pt x="1748" y="847"/>
                </a:lnTo>
                <a:lnTo>
                  <a:pt x="1742" y="800"/>
                </a:lnTo>
                <a:lnTo>
                  <a:pt x="1735" y="754"/>
                </a:lnTo>
                <a:lnTo>
                  <a:pt x="1725" y="709"/>
                </a:lnTo>
                <a:lnTo>
                  <a:pt x="1713" y="663"/>
                </a:lnTo>
                <a:lnTo>
                  <a:pt x="1700" y="619"/>
                </a:lnTo>
                <a:lnTo>
                  <a:pt x="1684" y="576"/>
                </a:lnTo>
                <a:lnTo>
                  <a:pt x="1666" y="533"/>
                </a:lnTo>
                <a:lnTo>
                  <a:pt x="1646" y="491"/>
                </a:lnTo>
                <a:lnTo>
                  <a:pt x="1624" y="451"/>
                </a:lnTo>
                <a:lnTo>
                  <a:pt x="1601" y="411"/>
                </a:lnTo>
                <a:lnTo>
                  <a:pt x="1575" y="373"/>
                </a:lnTo>
                <a:lnTo>
                  <a:pt x="1548" y="337"/>
                </a:lnTo>
                <a:lnTo>
                  <a:pt x="1519" y="302"/>
                </a:lnTo>
                <a:lnTo>
                  <a:pt x="1489" y="268"/>
                </a:lnTo>
                <a:lnTo>
                  <a:pt x="1457" y="236"/>
                </a:lnTo>
                <a:lnTo>
                  <a:pt x="1424" y="206"/>
                </a:lnTo>
                <a:lnTo>
                  <a:pt x="1389" y="178"/>
                </a:lnTo>
                <a:lnTo>
                  <a:pt x="1353" y="151"/>
                </a:lnTo>
                <a:lnTo>
                  <a:pt x="1316" y="127"/>
                </a:lnTo>
                <a:lnTo>
                  <a:pt x="1277" y="104"/>
                </a:lnTo>
                <a:lnTo>
                  <a:pt x="1238" y="84"/>
                </a:lnTo>
                <a:lnTo>
                  <a:pt x="1198" y="66"/>
                </a:lnTo>
                <a:lnTo>
                  <a:pt x="1157" y="50"/>
                </a:lnTo>
                <a:lnTo>
                  <a:pt x="1115" y="36"/>
                </a:lnTo>
                <a:lnTo>
                  <a:pt x="1073" y="24"/>
                </a:lnTo>
                <a:lnTo>
                  <a:pt x="1030" y="15"/>
                </a:lnTo>
                <a:lnTo>
                  <a:pt x="987" y="8"/>
                </a:lnTo>
                <a:lnTo>
                  <a:pt x="944" y="3"/>
                </a:lnTo>
                <a:lnTo>
                  <a:pt x="900" y="0"/>
                </a:lnTo>
                <a:lnTo>
                  <a:pt x="857" y="0"/>
                </a:lnTo>
                <a:lnTo>
                  <a:pt x="813" y="2"/>
                </a:lnTo>
                <a:lnTo>
                  <a:pt x="770" y="7"/>
                </a:lnTo>
                <a:lnTo>
                  <a:pt x="726" y="14"/>
                </a:lnTo>
                <a:lnTo>
                  <a:pt x="684" y="23"/>
                </a:lnTo>
                <a:lnTo>
                  <a:pt x="641" y="34"/>
                </a:lnTo>
                <a:lnTo>
                  <a:pt x="600" y="48"/>
                </a:lnTo>
                <a:lnTo>
                  <a:pt x="558" y="64"/>
                </a:lnTo>
                <a:lnTo>
                  <a:pt x="518" y="82"/>
                </a:lnTo>
                <a:lnTo>
                  <a:pt x="479" y="102"/>
                </a:lnTo>
                <a:lnTo>
                  <a:pt x="440" y="124"/>
                </a:lnTo>
                <a:lnTo>
                  <a:pt x="403" y="149"/>
                </a:lnTo>
                <a:lnTo>
                  <a:pt x="367" y="175"/>
                </a:lnTo>
                <a:lnTo>
                  <a:pt x="332" y="203"/>
                </a:lnTo>
                <a:lnTo>
                  <a:pt x="299" y="233"/>
                </a:lnTo>
                <a:lnTo>
                  <a:pt x="267" y="264"/>
                </a:lnTo>
                <a:lnTo>
                  <a:pt x="236" y="298"/>
                </a:lnTo>
                <a:lnTo>
                  <a:pt x="207" y="333"/>
                </a:lnTo>
                <a:lnTo>
                  <a:pt x="180" y="369"/>
                </a:lnTo>
                <a:lnTo>
                  <a:pt x="154" y="407"/>
                </a:lnTo>
                <a:lnTo>
                  <a:pt x="130" y="446"/>
                </a:lnTo>
                <a:lnTo>
                  <a:pt x="108" y="487"/>
                </a:lnTo>
                <a:lnTo>
                  <a:pt x="88" y="528"/>
                </a:lnTo>
                <a:lnTo>
                  <a:pt x="70" y="571"/>
                </a:lnTo>
                <a:lnTo>
                  <a:pt x="54" y="614"/>
                </a:lnTo>
                <a:lnTo>
                  <a:pt x="40" y="659"/>
                </a:lnTo>
                <a:lnTo>
                  <a:pt x="28" y="704"/>
                </a:lnTo>
                <a:lnTo>
                  <a:pt x="18" y="749"/>
                </a:lnTo>
                <a:lnTo>
                  <a:pt x="10" y="795"/>
                </a:lnTo>
                <a:lnTo>
                  <a:pt x="5" y="842"/>
                </a:lnTo>
                <a:lnTo>
                  <a:pt x="1" y="888"/>
                </a:lnTo>
                <a:lnTo>
                  <a:pt x="0" y="935"/>
                </a:lnTo>
                <a:lnTo>
                  <a:pt x="1" y="982"/>
                </a:lnTo>
                <a:lnTo>
                  <a:pt x="4" y="1028"/>
                </a:lnTo>
                <a:lnTo>
                  <a:pt x="9" y="1075"/>
                </a:lnTo>
                <a:lnTo>
                  <a:pt x="17" y="1121"/>
                </a:lnTo>
                <a:lnTo>
                  <a:pt x="26" y="1166"/>
                </a:lnTo>
                <a:lnTo>
                  <a:pt x="38" y="1212"/>
                </a:lnTo>
                <a:lnTo>
                  <a:pt x="51" y="1256"/>
                </a:lnTo>
                <a:lnTo>
                  <a:pt x="67" y="1300"/>
                </a:lnTo>
                <a:lnTo>
                  <a:pt x="85" y="1342"/>
                </a:lnTo>
                <a:lnTo>
                  <a:pt x="105" y="1384"/>
                </a:lnTo>
                <a:lnTo>
                  <a:pt x="126" y="1425"/>
                </a:lnTo>
                <a:lnTo>
                  <a:pt x="150" y="1464"/>
                </a:lnTo>
                <a:lnTo>
                  <a:pt x="175" y="1502"/>
                </a:lnTo>
                <a:lnTo>
                  <a:pt x="202" y="1539"/>
                </a:lnTo>
                <a:lnTo>
                  <a:pt x="231" y="1574"/>
                </a:lnTo>
                <a:lnTo>
                  <a:pt x="261" y="1608"/>
                </a:lnTo>
                <a:lnTo>
                  <a:pt x="293" y="1640"/>
                </a:lnTo>
              </a:path>
            </a:pathLst>
          </a:custGeom>
          <a:noFill/>
          <a:ln w="9525">
            <a:solidFill>
              <a:srgbClr val="000000"/>
            </a:solidFill>
            <a:round/>
            <a:headEnd/>
            <a:tailEnd type="triangle" w="lg" len="lg"/>
          </a:ln>
        </p:spPr>
        <p:txBody>
          <a:bodyPr>
            <a:prstTxWarp prst="textNoShape">
              <a:avLst/>
            </a:prstTxWarp>
          </a:bodyPr>
          <a:lstStyle/>
          <a:p>
            <a:endParaRPr lang="en-US" sz="1800"/>
          </a:p>
        </p:txBody>
      </p:sp>
      <p:sp>
        <p:nvSpPr>
          <p:cNvPr id="101387" name="Line 22"/>
          <p:cNvSpPr>
            <a:spLocks noChangeShapeType="1"/>
          </p:cNvSpPr>
          <p:nvPr/>
        </p:nvSpPr>
        <p:spPr bwMode="auto">
          <a:xfrm>
            <a:off x="6808788" y="3495675"/>
            <a:ext cx="379412" cy="661988"/>
          </a:xfrm>
          <a:prstGeom prst="line">
            <a:avLst/>
          </a:prstGeom>
          <a:noFill/>
          <a:ln w="9525">
            <a:solidFill>
              <a:srgbClr val="000000"/>
            </a:solidFill>
            <a:round/>
            <a:headEnd/>
            <a:tailEnd type="triangle" w="lg" len="lg"/>
          </a:ln>
        </p:spPr>
        <p:txBody>
          <a:bodyPr>
            <a:prstTxWarp prst="textNoShape">
              <a:avLst/>
            </a:prstTxWarp>
          </a:bodyPr>
          <a:lstStyle/>
          <a:p>
            <a:endParaRPr lang="en-US"/>
          </a:p>
        </p:txBody>
      </p:sp>
      <p:sp>
        <p:nvSpPr>
          <p:cNvPr id="101388" name="Text Box 25"/>
          <p:cNvSpPr txBox="1">
            <a:spLocks noChangeArrowheads="1"/>
          </p:cNvSpPr>
          <p:nvPr/>
        </p:nvSpPr>
        <p:spPr bwMode="auto">
          <a:xfrm>
            <a:off x="6586538" y="2508250"/>
            <a:ext cx="815975" cy="258763"/>
          </a:xfrm>
          <a:prstGeom prst="rect">
            <a:avLst/>
          </a:prstGeom>
          <a:noFill/>
          <a:ln w="9525">
            <a:noFill/>
            <a:miter lim="800000"/>
            <a:headEnd/>
            <a:tailEnd/>
          </a:ln>
        </p:spPr>
        <p:txBody>
          <a:bodyPr wrap="none" lIns="0" tIns="0" rIns="0" bIns="0">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700"/>
              <a:t>continue</a:t>
            </a:r>
          </a:p>
        </p:txBody>
      </p:sp>
      <p:grpSp>
        <p:nvGrpSpPr>
          <p:cNvPr id="101389" name="Group 29"/>
          <p:cNvGrpSpPr>
            <a:grpSpLocks/>
          </p:cNvGrpSpPr>
          <p:nvPr/>
        </p:nvGrpSpPr>
        <p:grpSpPr bwMode="auto">
          <a:xfrm>
            <a:off x="5291138" y="3194050"/>
            <a:ext cx="512762" cy="1466850"/>
            <a:chOff x="1939" y="2818"/>
            <a:chExt cx="323" cy="924"/>
          </a:xfrm>
        </p:grpSpPr>
        <p:sp>
          <p:nvSpPr>
            <p:cNvPr id="101401" name="Line 30"/>
            <p:cNvSpPr>
              <a:spLocks noChangeShapeType="1"/>
            </p:cNvSpPr>
            <p:nvPr/>
          </p:nvSpPr>
          <p:spPr bwMode="auto">
            <a:xfrm flipV="1">
              <a:off x="1939" y="3117"/>
              <a:ext cx="323" cy="325"/>
            </a:xfrm>
            <a:prstGeom prst="line">
              <a:avLst/>
            </a:prstGeom>
            <a:noFill/>
            <a:ln w="9525">
              <a:solidFill>
                <a:srgbClr val="000000"/>
              </a:solidFill>
              <a:round/>
              <a:headEnd/>
              <a:tailEnd type="triangle" w="lg" len="lg"/>
            </a:ln>
          </p:spPr>
          <p:txBody>
            <a:bodyPr vert="eaVert">
              <a:prstTxWarp prst="textNoShape">
                <a:avLst/>
              </a:prstTxWarp>
            </a:bodyPr>
            <a:lstStyle/>
            <a:p>
              <a:endParaRPr lang="en-US"/>
            </a:p>
          </p:txBody>
        </p:sp>
        <p:sp>
          <p:nvSpPr>
            <p:cNvPr id="101402" name="Text Box 31"/>
            <p:cNvSpPr txBox="1">
              <a:spLocks noChangeArrowheads="1"/>
            </p:cNvSpPr>
            <p:nvPr/>
          </p:nvSpPr>
          <p:spPr bwMode="auto">
            <a:xfrm rot="-2700000">
              <a:off x="2018" y="2818"/>
              <a:ext cx="163" cy="924"/>
            </a:xfrm>
            <a:prstGeom prst="rect">
              <a:avLst/>
            </a:prstGeom>
            <a:noFill/>
            <a:ln w="9525">
              <a:noFill/>
              <a:miter lim="800000"/>
              <a:headEnd/>
              <a:tailEnd/>
            </a:ln>
          </p:spPr>
          <p:txBody>
            <a:bodyPr vert="eaVert"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700"/>
                <a:t>insert</a:t>
              </a:r>
            </a:p>
          </p:txBody>
        </p:sp>
      </p:grpSp>
      <p:sp>
        <p:nvSpPr>
          <p:cNvPr id="101390" name="Line 20"/>
          <p:cNvSpPr>
            <a:spLocks noChangeShapeType="1"/>
          </p:cNvSpPr>
          <p:nvPr/>
        </p:nvSpPr>
        <p:spPr bwMode="auto">
          <a:xfrm flipV="1">
            <a:off x="8256588" y="4152900"/>
            <a:ext cx="874712" cy="25400"/>
          </a:xfrm>
          <a:prstGeom prst="line">
            <a:avLst/>
          </a:prstGeom>
          <a:noFill/>
          <a:ln w="9525">
            <a:solidFill>
              <a:srgbClr val="000000"/>
            </a:solidFill>
            <a:round/>
            <a:headEnd/>
            <a:tailEnd type="triangle" w="lg" len="lg"/>
          </a:ln>
        </p:spPr>
        <p:txBody>
          <a:bodyPr>
            <a:prstTxWarp prst="textNoShape">
              <a:avLst/>
            </a:prstTxWarp>
          </a:bodyPr>
          <a:lstStyle/>
          <a:p>
            <a:endParaRPr lang="en-US"/>
          </a:p>
        </p:txBody>
      </p:sp>
      <p:grpSp>
        <p:nvGrpSpPr>
          <p:cNvPr id="101391" name="Group 29"/>
          <p:cNvGrpSpPr>
            <a:grpSpLocks/>
          </p:cNvGrpSpPr>
          <p:nvPr/>
        </p:nvGrpSpPr>
        <p:grpSpPr bwMode="auto">
          <a:xfrm>
            <a:off x="8294688" y="3168650"/>
            <a:ext cx="514350" cy="1466850"/>
            <a:chOff x="1939" y="2818"/>
            <a:chExt cx="323" cy="924"/>
          </a:xfrm>
        </p:grpSpPr>
        <p:sp>
          <p:nvSpPr>
            <p:cNvPr id="101399" name="Line 30"/>
            <p:cNvSpPr>
              <a:spLocks noChangeShapeType="1"/>
            </p:cNvSpPr>
            <p:nvPr/>
          </p:nvSpPr>
          <p:spPr bwMode="auto">
            <a:xfrm flipV="1">
              <a:off x="1939" y="3117"/>
              <a:ext cx="323" cy="325"/>
            </a:xfrm>
            <a:prstGeom prst="line">
              <a:avLst/>
            </a:prstGeom>
            <a:noFill/>
            <a:ln w="9525">
              <a:solidFill>
                <a:srgbClr val="000000"/>
              </a:solidFill>
              <a:round/>
              <a:headEnd/>
              <a:tailEnd type="triangle" w="lg" len="lg"/>
            </a:ln>
          </p:spPr>
          <p:txBody>
            <a:bodyPr vert="eaVert">
              <a:prstTxWarp prst="textNoShape">
                <a:avLst/>
              </a:prstTxWarp>
            </a:bodyPr>
            <a:lstStyle/>
            <a:p>
              <a:endParaRPr lang="en-US"/>
            </a:p>
          </p:txBody>
        </p:sp>
        <p:sp>
          <p:nvSpPr>
            <p:cNvPr id="101400" name="Text Box 31"/>
            <p:cNvSpPr txBox="1">
              <a:spLocks noChangeArrowheads="1"/>
            </p:cNvSpPr>
            <p:nvPr/>
          </p:nvSpPr>
          <p:spPr bwMode="auto">
            <a:xfrm rot="-2700000">
              <a:off x="2019" y="2818"/>
              <a:ext cx="162" cy="924"/>
            </a:xfrm>
            <a:prstGeom prst="rect">
              <a:avLst/>
            </a:prstGeom>
            <a:noFill/>
            <a:ln w="9525">
              <a:noFill/>
              <a:miter lim="800000"/>
              <a:headEnd/>
              <a:tailEnd/>
            </a:ln>
          </p:spPr>
          <p:txBody>
            <a:bodyPr vert="eaVert"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700"/>
                <a:t>insert</a:t>
              </a:r>
            </a:p>
          </p:txBody>
        </p:sp>
      </p:grpSp>
      <p:sp>
        <p:nvSpPr>
          <p:cNvPr id="101392" name="Freeform 14"/>
          <p:cNvSpPr>
            <a:spLocks/>
          </p:cNvSpPr>
          <p:nvPr/>
        </p:nvSpPr>
        <p:spPr bwMode="auto">
          <a:xfrm>
            <a:off x="2184400" y="4235450"/>
            <a:ext cx="4981575" cy="3779838"/>
          </a:xfrm>
          <a:custGeom>
            <a:avLst/>
            <a:gdLst>
              <a:gd name="T0" fmla="*/ 0 w 13838"/>
              <a:gd name="T1" fmla="*/ 199 h 10498"/>
              <a:gd name="T2" fmla="*/ 13837 w 13838"/>
              <a:gd name="T3" fmla="*/ 0 h 10498"/>
              <a:gd name="T4" fmla="*/ 0 60000 65536"/>
              <a:gd name="T5" fmla="*/ 0 60000 65536"/>
              <a:gd name="T6" fmla="*/ 0 w 13838"/>
              <a:gd name="T7" fmla="*/ 0 h 10498"/>
              <a:gd name="T8" fmla="*/ 13838 w 13838"/>
              <a:gd name="T9" fmla="*/ 10498 h 10498"/>
            </a:gdLst>
            <a:ahLst/>
            <a:cxnLst>
              <a:cxn ang="T4">
                <a:pos x="T0" y="T1"/>
              </a:cxn>
              <a:cxn ang="T5">
                <a:pos x="T2" y="T3"/>
              </a:cxn>
            </a:cxnLst>
            <a:rect l="T6" t="T7" r="T8" b="T9"/>
            <a:pathLst>
              <a:path w="13838" h="10498">
                <a:moveTo>
                  <a:pt x="0" y="199"/>
                </a:moveTo>
                <a:cubicBezTo>
                  <a:pt x="7160" y="10497"/>
                  <a:pt x="13837" y="0"/>
                  <a:pt x="13837" y="0"/>
                </a:cubicBezTo>
              </a:path>
            </a:pathLst>
          </a:custGeom>
          <a:noFill/>
          <a:ln w="76200">
            <a:solidFill>
              <a:srgbClr val="000000"/>
            </a:solidFill>
            <a:round/>
            <a:headEnd/>
            <a:tailEnd type="triangle" w="lg" len="lg"/>
          </a:ln>
        </p:spPr>
        <p:txBody>
          <a:bodyPr>
            <a:prstTxWarp prst="textNoShape">
              <a:avLst/>
            </a:prstTxWarp>
          </a:bodyPr>
          <a:lstStyle/>
          <a:p>
            <a:endParaRPr lang="en-US" sz="1800"/>
          </a:p>
        </p:txBody>
      </p:sp>
      <p:sp>
        <p:nvSpPr>
          <p:cNvPr id="101393" name="TextBox 29"/>
          <p:cNvSpPr txBox="1">
            <a:spLocks noChangeArrowheads="1"/>
          </p:cNvSpPr>
          <p:nvPr/>
        </p:nvSpPr>
        <p:spPr bwMode="auto">
          <a:xfrm>
            <a:off x="914400" y="5410200"/>
            <a:ext cx="1352550" cy="457200"/>
          </a:xfrm>
          <a:prstGeom prst="rect">
            <a:avLst/>
          </a:prstGeom>
          <a:noFill/>
          <a:ln w="9525">
            <a:noFill/>
            <a:miter lim="800000"/>
            <a:headEnd/>
            <a:tailEnd/>
          </a:ln>
        </p:spPr>
        <p:txBody>
          <a:bodyPr wrap="none">
            <a:prstTxWarp prst="textNoShape">
              <a:avLst/>
            </a:prstTxWarp>
            <a:spAutoFit/>
          </a:bodyPr>
          <a:lstStyle/>
          <a:p>
            <a:r>
              <a:rPr lang="en-US" b="1">
                <a:solidFill>
                  <a:srgbClr val="008000"/>
                </a:solidFill>
              </a:rPr>
              <a:t>State #1</a:t>
            </a:r>
          </a:p>
        </p:txBody>
      </p:sp>
      <p:sp>
        <p:nvSpPr>
          <p:cNvPr id="101394" name="TextBox 30"/>
          <p:cNvSpPr txBox="1">
            <a:spLocks noChangeArrowheads="1"/>
          </p:cNvSpPr>
          <p:nvPr/>
        </p:nvSpPr>
        <p:spPr bwMode="auto">
          <a:xfrm>
            <a:off x="4038600" y="5410200"/>
            <a:ext cx="1352550" cy="457200"/>
          </a:xfrm>
          <a:prstGeom prst="rect">
            <a:avLst/>
          </a:prstGeom>
          <a:noFill/>
          <a:ln w="9525">
            <a:noFill/>
            <a:miter lim="800000"/>
            <a:headEnd/>
            <a:tailEnd/>
          </a:ln>
        </p:spPr>
        <p:txBody>
          <a:bodyPr wrap="none">
            <a:prstTxWarp prst="textNoShape">
              <a:avLst/>
            </a:prstTxWarp>
            <a:spAutoFit/>
          </a:bodyPr>
          <a:lstStyle/>
          <a:p>
            <a:r>
              <a:rPr lang="en-US" b="1">
                <a:solidFill>
                  <a:srgbClr val="008000"/>
                </a:solidFill>
              </a:rPr>
              <a:t>State #2</a:t>
            </a:r>
          </a:p>
        </p:txBody>
      </p:sp>
      <p:sp>
        <p:nvSpPr>
          <p:cNvPr id="101395" name="TextBox 31"/>
          <p:cNvSpPr txBox="1">
            <a:spLocks noChangeArrowheads="1"/>
          </p:cNvSpPr>
          <p:nvPr/>
        </p:nvSpPr>
        <p:spPr bwMode="auto">
          <a:xfrm>
            <a:off x="7086600" y="5410200"/>
            <a:ext cx="1352550" cy="457200"/>
          </a:xfrm>
          <a:prstGeom prst="rect">
            <a:avLst/>
          </a:prstGeom>
          <a:noFill/>
          <a:ln w="9525">
            <a:noFill/>
            <a:miter lim="800000"/>
            <a:headEnd/>
            <a:tailEnd/>
          </a:ln>
        </p:spPr>
        <p:txBody>
          <a:bodyPr wrap="none">
            <a:prstTxWarp prst="textNoShape">
              <a:avLst/>
            </a:prstTxWarp>
            <a:spAutoFit/>
          </a:bodyPr>
          <a:lstStyle/>
          <a:p>
            <a:r>
              <a:rPr lang="en-US" b="1">
                <a:solidFill>
                  <a:srgbClr val="008000"/>
                </a:solidFill>
              </a:rPr>
              <a:t>State #3</a:t>
            </a:r>
          </a:p>
        </p:txBody>
      </p:sp>
      <p:sp>
        <p:nvSpPr>
          <p:cNvPr id="101396" name="Line 13"/>
          <p:cNvSpPr>
            <a:spLocks noChangeShapeType="1"/>
          </p:cNvSpPr>
          <p:nvPr/>
        </p:nvSpPr>
        <p:spPr bwMode="auto">
          <a:xfrm flipV="1">
            <a:off x="2209800" y="3657600"/>
            <a:ext cx="533400" cy="609600"/>
          </a:xfrm>
          <a:prstGeom prst="line">
            <a:avLst/>
          </a:prstGeom>
          <a:noFill/>
          <a:ln w="76200">
            <a:solidFill>
              <a:srgbClr val="000000"/>
            </a:solidFill>
            <a:round/>
            <a:headEnd/>
            <a:tailEnd type="triangle" w="lg" len="lg"/>
          </a:ln>
        </p:spPr>
        <p:txBody>
          <a:bodyPr>
            <a:prstTxWarp prst="textNoShape">
              <a:avLst/>
            </a:prstTxWarp>
          </a:bodyPr>
          <a:lstStyle/>
          <a:p>
            <a:endParaRPr lang="en-US"/>
          </a:p>
        </p:txBody>
      </p:sp>
      <p:sp>
        <p:nvSpPr>
          <p:cNvPr id="101397" name="Text Box 16"/>
          <p:cNvSpPr txBox="1">
            <a:spLocks noChangeArrowheads="1"/>
          </p:cNvSpPr>
          <p:nvPr/>
        </p:nvSpPr>
        <p:spPr bwMode="auto">
          <a:xfrm>
            <a:off x="2451100" y="4318000"/>
            <a:ext cx="1619250" cy="427038"/>
          </a:xfrm>
          <a:prstGeom prst="rect">
            <a:avLst/>
          </a:prstGeom>
          <a:noFill/>
          <a:ln w="9525">
            <a:noFill/>
            <a:miter lim="800000"/>
            <a:headEnd/>
            <a:tailEnd/>
          </a:ln>
        </p:spPr>
        <p:txBody>
          <a:bodyPr wrap="none" lIns="0" tIns="0" rIns="0" bIns="0">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2800" b="1"/>
              <a:t>transition</a:t>
            </a:r>
          </a:p>
        </p:txBody>
      </p:sp>
      <p:sp>
        <p:nvSpPr>
          <p:cNvPr id="101398" name="Text Box 16"/>
          <p:cNvSpPr txBox="1">
            <a:spLocks noChangeArrowheads="1"/>
          </p:cNvSpPr>
          <p:nvPr/>
        </p:nvSpPr>
        <p:spPr bwMode="auto">
          <a:xfrm>
            <a:off x="2717800" y="3657600"/>
            <a:ext cx="968375" cy="427038"/>
          </a:xfrm>
          <a:prstGeom prst="rect">
            <a:avLst/>
          </a:prstGeom>
          <a:noFill/>
          <a:ln w="9525">
            <a:noFill/>
            <a:miter lim="800000"/>
            <a:headEnd/>
            <a:tailEnd/>
          </a:ln>
        </p:spPr>
        <p:txBody>
          <a:bodyPr wrap="none" lIns="0" tIns="0" rIns="0" bIns="0">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2800" b="1"/>
              <a:t>insert</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3425" name="Title 1"/>
          <p:cNvSpPr>
            <a:spLocks noGrp="1"/>
          </p:cNvSpPr>
          <p:nvPr>
            <p:ph type="title"/>
          </p:nvPr>
        </p:nvSpPr>
        <p:spPr>
          <a:xfrm>
            <a:off x="1143000" y="228600"/>
            <a:ext cx="6934200" cy="1143000"/>
          </a:xfrm>
        </p:spPr>
        <p:txBody>
          <a:bodyPr/>
          <a:lstStyle/>
          <a:p>
            <a:r>
              <a:rPr lang="en-US" smtClean="0"/>
              <a:t>Profiles, an Example: Special States</a:t>
            </a:r>
          </a:p>
        </p:txBody>
      </p:sp>
      <p:grpSp>
        <p:nvGrpSpPr>
          <p:cNvPr id="103426" name="Group 4"/>
          <p:cNvGrpSpPr>
            <a:grpSpLocks/>
          </p:cNvGrpSpPr>
          <p:nvPr/>
        </p:nvGrpSpPr>
        <p:grpSpPr bwMode="auto">
          <a:xfrm>
            <a:off x="1123950" y="3155950"/>
            <a:ext cx="7135813" cy="1957388"/>
            <a:chOff x="1263" y="2760"/>
            <a:chExt cx="4495" cy="1233"/>
          </a:xfrm>
        </p:grpSpPr>
        <p:sp>
          <p:nvSpPr>
            <p:cNvPr id="103453" name="AutoShape 5"/>
            <p:cNvSpPr>
              <a:spLocks noChangeArrowheads="1"/>
            </p:cNvSpPr>
            <p:nvPr/>
          </p:nvSpPr>
          <p:spPr bwMode="auto">
            <a:xfrm>
              <a:off x="1263" y="2835"/>
              <a:ext cx="671" cy="1158"/>
            </a:xfrm>
            <a:prstGeom prst="roundRect">
              <a:avLst>
                <a:gd name="adj" fmla="val 148"/>
              </a:avLst>
            </a:prstGeom>
            <a:solidFill>
              <a:srgbClr val="E6E6E6"/>
            </a:solidFill>
            <a:ln w="9525">
              <a:solidFill>
                <a:srgbClr val="000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	.1</a:t>
              </a:r>
              <a:br>
                <a:rPr lang="en-GB"/>
              </a:br>
              <a:r>
                <a:rPr lang="en-GB"/>
                <a:t>C	.05</a:t>
              </a:r>
              <a:br>
                <a:rPr lang="en-GB"/>
              </a:br>
              <a:r>
                <a:rPr lang="en-GB"/>
                <a:t>D	.2</a:t>
              </a:r>
              <a:br>
                <a:rPr lang="en-GB"/>
              </a:br>
              <a:r>
                <a:rPr lang="en-GB"/>
                <a:t>E	.08</a:t>
              </a:r>
              <a:br>
                <a:rPr lang="en-GB"/>
              </a:br>
              <a:r>
                <a:rPr lang="en-GB"/>
                <a:t>F	.01</a:t>
              </a:r>
            </a:p>
          </p:txBody>
        </p:sp>
        <p:sp>
          <p:nvSpPr>
            <p:cNvPr id="103454" name="Oval 6"/>
            <p:cNvSpPr>
              <a:spLocks noChangeArrowheads="1"/>
            </p:cNvSpPr>
            <p:nvPr/>
          </p:nvSpPr>
          <p:spPr bwMode="auto">
            <a:xfrm>
              <a:off x="2152" y="2760"/>
              <a:ext cx="741" cy="441"/>
            </a:xfrm>
            <a:prstGeom prst="ellipse">
              <a:avLst/>
            </a:prstGeom>
            <a:solidFill>
              <a:srgbClr val="E6E6E6"/>
            </a:solidFill>
            <a:ln w="9525">
              <a:solidFill>
                <a:srgbClr val="000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3200" b="1">
                  <a:solidFill>
                    <a:srgbClr val="008000"/>
                  </a:solidFill>
                </a:rPr>
                <a:t>Gap</a:t>
              </a:r>
            </a:p>
          </p:txBody>
        </p:sp>
        <p:sp>
          <p:nvSpPr>
            <p:cNvPr id="103455" name="AutoShape 7"/>
            <p:cNvSpPr>
              <a:spLocks noChangeArrowheads="1"/>
            </p:cNvSpPr>
            <p:nvPr/>
          </p:nvSpPr>
          <p:spPr bwMode="auto">
            <a:xfrm>
              <a:off x="3175" y="2835"/>
              <a:ext cx="671" cy="1158"/>
            </a:xfrm>
            <a:prstGeom prst="roundRect">
              <a:avLst>
                <a:gd name="adj" fmla="val 148"/>
              </a:avLst>
            </a:prstGeom>
            <a:solidFill>
              <a:srgbClr val="E6E6E6"/>
            </a:solidFill>
            <a:ln w="9525">
              <a:solidFill>
                <a:srgbClr val="000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	.04</a:t>
              </a:r>
              <a:br>
                <a:rPr lang="en-GB"/>
              </a:br>
              <a:r>
                <a:rPr lang="en-GB"/>
                <a:t>C	.1</a:t>
              </a:r>
              <a:br>
                <a:rPr lang="en-GB"/>
              </a:br>
              <a:r>
                <a:rPr lang="en-GB"/>
                <a:t>D	.01</a:t>
              </a:r>
              <a:br>
                <a:rPr lang="en-GB"/>
              </a:br>
              <a:r>
                <a:rPr lang="en-GB"/>
                <a:t>E	.2</a:t>
              </a:r>
              <a:br>
                <a:rPr lang="en-GB"/>
              </a:br>
              <a:r>
                <a:rPr lang="en-GB"/>
                <a:t>F	.02</a:t>
              </a:r>
            </a:p>
          </p:txBody>
        </p:sp>
        <p:sp>
          <p:nvSpPr>
            <p:cNvPr id="103456" name="Oval 8"/>
            <p:cNvSpPr>
              <a:spLocks noChangeArrowheads="1"/>
            </p:cNvSpPr>
            <p:nvPr/>
          </p:nvSpPr>
          <p:spPr bwMode="auto">
            <a:xfrm>
              <a:off x="4097" y="2794"/>
              <a:ext cx="741" cy="332"/>
            </a:xfrm>
            <a:prstGeom prst="ellipse">
              <a:avLst/>
            </a:prstGeom>
            <a:solidFill>
              <a:srgbClr val="E6E6E6"/>
            </a:solidFill>
            <a:ln w="9525">
              <a:solidFill>
                <a:srgbClr val="000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Gap</a:t>
              </a:r>
            </a:p>
          </p:txBody>
        </p:sp>
        <p:sp>
          <p:nvSpPr>
            <p:cNvPr id="103457" name="AutoShape 9"/>
            <p:cNvSpPr>
              <a:spLocks noChangeArrowheads="1"/>
            </p:cNvSpPr>
            <p:nvPr/>
          </p:nvSpPr>
          <p:spPr bwMode="auto">
            <a:xfrm>
              <a:off x="5087" y="2835"/>
              <a:ext cx="671" cy="1158"/>
            </a:xfrm>
            <a:prstGeom prst="roundRect">
              <a:avLst>
                <a:gd name="adj" fmla="val 148"/>
              </a:avLst>
            </a:prstGeom>
            <a:solidFill>
              <a:srgbClr val="E6E6E6"/>
            </a:solidFill>
            <a:ln w="9525">
              <a:solidFill>
                <a:srgbClr val="000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	.2</a:t>
              </a:r>
              <a:br>
                <a:rPr lang="en-GB"/>
              </a:br>
              <a:r>
                <a:rPr lang="en-GB"/>
                <a:t>C	.01</a:t>
              </a:r>
              <a:br>
                <a:rPr lang="en-GB"/>
              </a:br>
              <a:r>
                <a:rPr lang="en-GB"/>
                <a:t>D	.05</a:t>
              </a:r>
              <a:br>
                <a:rPr lang="en-GB"/>
              </a:br>
              <a:r>
                <a:rPr lang="en-GB"/>
                <a:t>E	.1</a:t>
              </a:r>
              <a:br>
                <a:rPr lang="en-GB"/>
              </a:br>
              <a:r>
                <a:rPr lang="en-GB"/>
                <a:t>F	.06</a:t>
              </a:r>
            </a:p>
          </p:txBody>
        </p:sp>
      </p:grpSp>
      <p:sp>
        <p:nvSpPr>
          <p:cNvPr id="103427" name="Line 11"/>
          <p:cNvSpPr>
            <a:spLocks noChangeShapeType="1"/>
          </p:cNvSpPr>
          <p:nvPr/>
        </p:nvSpPr>
        <p:spPr bwMode="auto">
          <a:xfrm flipV="1">
            <a:off x="2197100" y="3722688"/>
            <a:ext cx="512763" cy="515937"/>
          </a:xfrm>
          <a:prstGeom prst="line">
            <a:avLst/>
          </a:prstGeom>
          <a:noFill/>
          <a:ln w="9525">
            <a:solidFill>
              <a:srgbClr val="000000"/>
            </a:solidFill>
            <a:round/>
            <a:headEnd/>
            <a:tailEnd type="triangle" w="lg" len="lg"/>
          </a:ln>
        </p:spPr>
        <p:txBody>
          <a:bodyPr vert="eaVert">
            <a:prstTxWarp prst="textNoShape">
              <a:avLst/>
            </a:prstTxWarp>
          </a:bodyPr>
          <a:lstStyle/>
          <a:p>
            <a:endParaRPr lang="en-US"/>
          </a:p>
        </p:txBody>
      </p:sp>
      <p:sp>
        <p:nvSpPr>
          <p:cNvPr id="103428" name="Line 13"/>
          <p:cNvSpPr>
            <a:spLocks noChangeShapeType="1"/>
          </p:cNvSpPr>
          <p:nvPr/>
        </p:nvSpPr>
        <p:spPr bwMode="auto">
          <a:xfrm>
            <a:off x="2197100" y="4252913"/>
            <a:ext cx="1949450" cy="1587"/>
          </a:xfrm>
          <a:prstGeom prst="line">
            <a:avLst/>
          </a:prstGeom>
          <a:noFill/>
          <a:ln w="25400">
            <a:solidFill>
              <a:srgbClr val="000000"/>
            </a:solidFill>
            <a:round/>
            <a:headEnd/>
            <a:tailEnd type="triangle" w="lg" len="lg"/>
          </a:ln>
        </p:spPr>
        <p:txBody>
          <a:bodyPr>
            <a:prstTxWarp prst="textNoShape">
              <a:avLst/>
            </a:prstTxWarp>
          </a:bodyPr>
          <a:lstStyle/>
          <a:p>
            <a:endParaRPr lang="en-US"/>
          </a:p>
        </p:txBody>
      </p:sp>
      <p:sp>
        <p:nvSpPr>
          <p:cNvPr id="103429" name="Freeform 15"/>
          <p:cNvSpPr>
            <a:spLocks/>
          </p:cNvSpPr>
          <p:nvPr/>
        </p:nvSpPr>
        <p:spPr bwMode="auto">
          <a:xfrm>
            <a:off x="2814638" y="2530475"/>
            <a:ext cx="631825" cy="590550"/>
          </a:xfrm>
          <a:custGeom>
            <a:avLst/>
            <a:gdLst>
              <a:gd name="T0" fmla="*/ 1645 w 1753"/>
              <a:gd name="T1" fmla="*/ 1389 h 1641"/>
              <a:gd name="T2" fmla="*/ 1683 w 1753"/>
              <a:gd name="T3" fmla="*/ 1304 h 1641"/>
              <a:gd name="T4" fmla="*/ 1713 w 1753"/>
              <a:gd name="T5" fmla="*/ 1216 h 1641"/>
              <a:gd name="T6" fmla="*/ 1734 w 1753"/>
              <a:gd name="T7" fmla="*/ 1126 h 1641"/>
              <a:gd name="T8" fmla="*/ 1748 w 1753"/>
              <a:gd name="T9" fmla="*/ 1033 h 1641"/>
              <a:gd name="T10" fmla="*/ 1752 w 1753"/>
              <a:gd name="T11" fmla="*/ 940 h 1641"/>
              <a:gd name="T12" fmla="*/ 1748 w 1753"/>
              <a:gd name="T13" fmla="*/ 847 h 1641"/>
              <a:gd name="T14" fmla="*/ 1735 w 1753"/>
              <a:gd name="T15" fmla="*/ 754 h 1641"/>
              <a:gd name="T16" fmla="*/ 1713 w 1753"/>
              <a:gd name="T17" fmla="*/ 663 h 1641"/>
              <a:gd name="T18" fmla="*/ 1684 w 1753"/>
              <a:gd name="T19" fmla="*/ 576 h 1641"/>
              <a:gd name="T20" fmla="*/ 1646 w 1753"/>
              <a:gd name="T21" fmla="*/ 491 h 1641"/>
              <a:gd name="T22" fmla="*/ 1601 w 1753"/>
              <a:gd name="T23" fmla="*/ 411 h 1641"/>
              <a:gd name="T24" fmla="*/ 1548 w 1753"/>
              <a:gd name="T25" fmla="*/ 337 h 1641"/>
              <a:gd name="T26" fmla="*/ 1489 w 1753"/>
              <a:gd name="T27" fmla="*/ 268 h 1641"/>
              <a:gd name="T28" fmla="*/ 1424 w 1753"/>
              <a:gd name="T29" fmla="*/ 206 h 1641"/>
              <a:gd name="T30" fmla="*/ 1353 w 1753"/>
              <a:gd name="T31" fmla="*/ 151 h 1641"/>
              <a:gd name="T32" fmla="*/ 1277 w 1753"/>
              <a:gd name="T33" fmla="*/ 104 h 1641"/>
              <a:gd name="T34" fmla="*/ 1198 w 1753"/>
              <a:gd name="T35" fmla="*/ 66 h 1641"/>
              <a:gd name="T36" fmla="*/ 1115 w 1753"/>
              <a:gd name="T37" fmla="*/ 36 h 1641"/>
              <a:gd name="T38" fmla="*/ 1030 w 1753"/>
              <a:gd name="T39" fmla="*/ 15 h 1641"/>
              <a:gd name="T40" fmla="*/ 944 w 1753"/>
              <a:gd name="T41" fmla="*/ 3 h 1641"/>
              <a:gd name="T42" fmla="*/ 857 w 1753"/>
              <a:gd name="T43" fmla="*/ 0 h 1641"/>
              <a:gd name="T44" fmla="*/ 770 w 1753"/>
              <a:gd name="T45" fmla="*/ 7 h 1641"/>
              <a:gd name="T46" fmla="*/ 684 w 1753"/>
              <a:gd name="T47" fmla="*/ 23 h 1641"/>
              <a:gd name="T48" fmla="*/ 600 w 1753"/>
              <a:gd name="T49" fmla="*/ 48 h 1641"/>
              <a:gd name="T50" fmla="*/ 518 w 1753"/>
              <a:gd name="T51" fmla="*/ 82 h 1641"/>
              <a:gd name="T52" fmla="*/ 440 w 1753"/>
              <a:gd name="T53" fmla="*/ 124 h 1641"/>
              <a:gd name="T54" fmla="*/ 367 w 1753"/>
              <a:gd name="T55" fmla="*/ 175 h 1641"/>
              <a:gd name="T56" fmla="*/ 299 w 1753"/>
              <a:gd name="T57" fmla="*/ 233 h 1641"/>
              <a:gd name="T58" fmla="*/ 236 w 1753"/>
              <a:gd name="T59" fmla="*/ 298 h 1641"/>
              <a:gd name="T60" fmla="*/ 180 w 1753"/>
              <a:gd name="T61" fmla="*/ 369 h 1641"/>
              <a:gd name="T62" fmla="*/ 130 w 1753"/>
              <a:gd name="T63" fmla="*/ 446 h 1641"/>
              <a:gd name="T64" fmla="*/ 88 w 1753"/>
              <a:gd name="T65" fmla="*/ 528 h 1641"/>
              <a:gd name="T66" fmla="*/ 54 w 1753"/>
              <a:gd name="T67" fmla="*/ 614 h 1641"/>
              <a:gd name="T68" fmla="*/ 28 w 1753"/>
              <a:gd name="T69" fmla="*/ 704 h 1641"/>
              <a:gd name="T70" fmla="*/ 10 w 1753"/>
              <a:gd name="T71" fmla="*/ 795 h 1641"/>
              <a:gd name="T72" fmla="*/ 1 w 1753"/>
              <a:gd name="T73" fmla="*/ 888 h 1641"/>
              <a:gd name="T74" fmla="*/ 1 w 1753"/>
              <a:gd name="T75" fmla="*/ 982 h 1641"/>
              <a:gd name="T76" fmla="*/ 9 w 1753"/>
              <a:gd name="T77" fmla="*/ 1075 h 1641"/>
              <a:gd name="T78" fmla="*/ 26 w 1753"/>
              <a:gd name="T79" fmla="*/ 1166 h 1641"/>
              <a:gd name="T80" fmla="*/ 51 w 1753"/>
              <a:gd name="T81" fmla="*/ 1256 h 1641"/>
              <a:gd name="T82" fmla="*/ 85 w 1753"/>
              <a:gd name="T83" fmla="*/ 1342 h 1641"/>
              <a:gd name="T84" fmla="*/ 126 w 1753"/>
              <a:gd name="T85" fmla="*/ 1425 h 1641"/>
              <a:gd name="T86" fmla="*/ 175 w 1753"/>
              <a:gd name="T87" fmla="*/ 1502 h 1641"/>
              <a:gd name="T88" fmla="*/ 231 w 1753"/>
              <a:gd name="T89" fmla="*/ 1574 h 1641"/>
              <a:gd name="T90" fmla="*/ 293 w 1753"/>
              <a:gd name="T91" fmla="*/ 1640 h 164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753"/>
              <a:gd name="T139" fmla="*/ 0 h 1641"/>
              <a:gd name="T140" fmla="*/ 1753 w 1753"/>
              <a:gd name="T141" fmla="*/ 1641 h 164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753" h="1641">
                <a:moveTo>
                  <a:pt x="1623" y="1429"/>
                </a:moveTo>
                <a:lnTo>
                  <a:pt x="1645" y="1389"/>
                </a:lnTo>
                <a:lnTo>
                  <a:pt x="1665" y="1347"/>
                </a:lnTo>
                <a:lnTo>
                  <a:pt x="1683" y="1304"/>
                </a:lnTo>
                <a:lnTo>
                  <a:pt x="1699" y="1261"/>
                </a:lnTo>
                <a:lnTo>
                  <a:pt x="1713" y="1216"/>
                </a:lnTo>
                <a:lnTo>
                  <a:pt x="1725" y="1171"/>
                </a:lnTo>
                <a:lnTo>
                  <a:pt x="1734" y="1126"/>
                </a:lnTo>
                <a:lnTo>
                  <a:pt x="1742" y="1080"/>
                </a:lnTo>
                <a:lnTo>
                  <a:pt x="1748" y="1033"/>
                </a:lnTo>
                <a:lnTo>
                  <a:pt x="1751" y="987"/>
                </a:lnTo>
                <a:lnTo>
                  <a:pt x="1752" y="940"/>
                </a:lnTo>
                <a:lnTo>
                  <a:pt x="1751" y="893"/>
                </a:lnTo>
                <a:lnTo>
                  <a:pt x="1748" y="847"/>
                </a:lnTo>
                <a:lnTo>
                  <a:pt x="1742" y="800"/>
                </a:lnTo>
                <a:lnTo>
                  <a:pt x="1735" y="754"/>
                </a:lnTo>
                <a:lnTo>
                  <a:pt x="1725" y="709"/>
                </a:lnTo>
                <a:lnTo>
                  <a:pt x="1713" y="663"/>
                </a:lnTo>
                <a:lnTo>
                  <a:pt x="1700" y="619"/>
                </a:lnTo>
                <a:lnTo>
                  <a:pt x="1684" y="576"/>
                </a:lnTo>
                <a:lnTo>
                  <a:pt x="1666" y="533"/>
                </a:lnTo>
                <a:lnTo>
                  <a:pt x="1646" y="491"/>
                </a:lnTo>
                <a:lnTo>
                  <a:pt x="1624" y="451"/>
                </a:lnTo>
                <a:lnTo>
                  <a:pt x="1601" y="411"/>
                </a:lnTo>
                <a:lnTo>
                  <a:pt x="1575" y="373"/>
                </a:lnTo>
                <a:lnTo>
                  <a:pt x="1548" y="337"/>
                </a:lnTo>
                <a:lnTo>
                  <a:pt x="1519" y="302"/>
                </a:lnTo>
                <a:lnTo>
                  <a:pt x="1489" y="268"/>
                </a:lnTo>
                <a:lnTo>
                  <a:pt x="1457" y="236"/>
                </a:lnTo>
                <a:lnTo>
                  <a:pt x="1424" y="206"/>
                </a:lnTo>
                <a:lnTo>
                  <a:pt x="1389" y="178"/>
                </a:lnTo>
                <a:lnTo>
                  <a:pt x="1353" y="151"/>
                </a:lnTo>
                <a:lnTo>
                  <a:pt x="1316" y="127"/>
                </a:lnTo>
                <a:lnTo>
                  <a:pt x="1277" y="104"/>
                </a:lnTo>
                <a:lnTo>
                  <a:pt x="1238" y="84"/>
                </a:lnTo>
                <a:lnTo>
                  <a:pt x="1198" y="66"/>
                </a:lnTo>
                <a:lnTo>
                  <a:pt x="1157" y="50"/>
                </a:lnTo>
                <a:lnTo>
                  <a:pt x="1115" y="36"/>
                </a:lnTo>
                <a:lnTo>
                  <a:pt x="1073" y="24"/>
                </a:lnTo>
                <a:lnTo>
                  <a:pt x="1030" y="15"/>
                </a:lnTo>
                <a:lnTo>
                  <a:pt x="987" y="8"/>
                </a:lnTo>
                <a:lnTo>
                  <a:pt x="944" y="3"/>
                </a:lnTo>
                <a:lnTo>
                  <a:pt x="900" y="0"/>
                </a:lnTo>
                <a:lnTo>
                  <a:pt x="857" y="0"/>
                </a:lnTo>
                <a:lnTo>
                  <a:pt x="813" y="2"/>
                </a:lnTo>
                <a:lnTo>
                  <a:pt x="770" y="7"/>
                </a:lnTo>
                <a:lnTo>
                  <a:pt x="726" y="14"/>
                </a:lnTo>
                <a:lnTo>
                  <a:pt x="684" y="23"/>
                </a:lnTo>
                <a:lnTo>
                  <a:pt x="641" y="34"/>
                </a:lnTo>
                <a:lnTo>
                  <a:pt x="600" y="48"/>
                </a:lnTo>
                <a:lnTo>
                  <a:pt x="558" y="64"/>
                </a:lnTo>
                <a:lnTo>
                  <a:pt x="518" y="82"/>
                </a:lnTo>
                <a:lnTo>
                  <a:pt x="479" y="102"/>
                </a:lnTo>
                <a:lnTo>
                  <a:pt x="440" y="124"/>
                </a:lnTo>
                <a:lnTo>
                  <a:pt x="403" y="149"/>
                </a:lnTo>
                <a:lnTo>
                  <a:pt x="367" y="175"/>
                </a:lnTo>
                <a:lnTo>
                  <a:pt x="332" y="203"/>
                </a:lnTo>
                <a:lnTo>
                  <a:pt x="299" y="233"/>
                </a:lnTo>
                <a:lnTo>
                  <a:pt x="267" y="264"/>
                </a:lnTo>
                <a:lnTo>
                  <a:pt x="236" y="298"/>
                </a:lnTo>
                <a:lnTo>
                  <a:pt x="207" y="333"/>
                </a:lnTo>
                <a:lnTo>
                  <a:pt x="180" y="369"/>
                </a:lnTo>
                <a:lnTo>
                  <a:pt x="154" y="407"/>
                </a:lnTo>
                <a:lnTo>
                  <a:pt x="130" y="446"/>
                </a:lnTo>
                <a:lnTo>
                  <a:pt x="108" y="487"/>
                </a:lnTo>
                <a:lnTo>
                  <a:pt x="88" y="528"/>
                </a:lnTo>
                <a:lnTo>
                  <a:pt x="70" y="571"/>
                </a:lnTo>
                <a:lnTo>
                  <a:pt x="54" y="614"/>
                </a:lnTo>
                <a:lnTo>
                  <a:pt x="40" y="659"/>
                </a:lnTo>
                <a:lnTo>
                  <a:pt x="28" y="704"/>
                </a:lnTo>
                <a:lnTo>
                  <a:pt x="18" y="749"/>
                </a:lnTo>
                <a:lnTo>
                  <a:pt x="10" y="795"/>
                </a:lnTo>
                <a:lnTo>
                  <a:pt x="5" y="842"/>
                </a:lnTo>
                <a:lnTo>
                  <a:pt x="1" y="888"/>
                </a:lnTo>
                <a:lnTo>
                  <a:pt x="0" y="935"/>
                </a:lnTo>
                <a:lnTo>
                  <a:pt x="1" y="982"/>
                </a:lnTo>
                <a:lnTo>
                  <a:pt x="4" y="1028"/>
                </a:lnTo>
                <a:lnTo>
                  <a:pt x="9" y="1075"/>
                </a:lnTo>
                <a:lnTo>
                  <a:pt x="17" y="1121"/>
                </a:lnTo>
                <a:lnTo>
                  <a:pt x="26" y="1166"/>
                </a:lnTo>
                <a:lnTo>
                  <a:pt x="38" y="1212"/>
                </a:lnTo>
                <a:lnTo>
                  <a:pt x="51" y="1256"/>
                </a:lnTo>
                <a:lnTo>
                  <a:pt x="67" y="1300"/>
                </a:lnTo>
                <a:lnTo>
                  <a:pt x="85" y="1342"/>
                </a:lnTo>
                <a:lnTo>
                  <a:pt x="105" y="1384"/>
                </a:lnTo>
                <a:lnTo>
                  <a:pt x="126" y="1425"/>
                </a:lnTo>
                <a:lnTo>
                  <a:pt x="150" y="1464"/>
                </a:lnTo>
                <a:lnTo>
                  <a:pt x="175" y="1502"/>
                </a:lnTo>
                <a:lnTo>
                  <a:pt x="202" y="1539"/>
                </a:lnTo>
                <a:lnTo>
                  <a:pt x="231" y="1574"/>
                </a:lnTo>
                <a:lnTo>
                  <a:pt x="261" y="1608"/>
                </a:lnTo>
                <a:lnTo>
                  <a:pt x="293" y="1640"/>
                </a:lnTo>
              </a:path>
            </a:pathLst>
          </a:custGeom>
          <a:noFill/>
          <a:ln w="76200">
            <a:solidFill>
              <a:srgbClr val="000000"/>
            </a:solidFill>
            <a:round/>
            <a:headEnd/>
            <a:tailEnd type="triangle" w="lg" len="lg"/>
          </a:ln>
        </p:spPr>
        <p:txBody>
          <a:bodyPr>
            <a:prstTxWarp prst="textNoShape">
              <a:avLst/>
            </a:prstTxWarp>
          </a:bodyPr>
          <a:lstStyle/>
          <a:p>
            <a:endParaRPr lang="en-US" sz="1800"/>
          </a:p>
        </p:txBody>
      </p:sp>
      <p:sp>
        <p:nvSpPr>
          <p:cNvPr id="103430" name="Text Box 16"/>
          <p:cNvSpPr txBox="1">
            <a:spLocks noChangeArrowheads="1"/>
          </p:cNvSpPr>
          <p:nvPr/>
        </p:nvSpPr>
        <p:spPr bwMode="auto">
          <a:xfrm>
            <a:off x="2819400" y="5791200"/>
            <a:ext cx="622300" cy="274638"/>
          </a:xfrm>
          <a:prstGeom prst="rect">
            <a:avLst/>
          </a:prstGeom>
          <a:noFill/>
          <a:ln w="9525">
            <a:noFill/>
            <a:miter lim="800000"/>
            <a:headEnd/>
            <a:tailEnd/>
          </a:ln>
        </p:spPr>
        <p:txBody>
          <a:bodyPr wrap="none" lIns="0" tIns="0" rIns="0" bIns="0">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800"/>
              <a:t>delete</a:t>
            </a:r>
          </a:p>
        </p:txBody>
      </p:sp>
      <p:sp>
        <p:nvSpPr>
          <p:cNvPr id="103431" name="Text Box 17"/>
          <p:cNvSpPr txBox="1">
            <a:spLocks noChangeArrowheads="1"/>
          </p:cNvSpPr>
          <p:nvPr/>
        </p:nvSpPr>
        <p:spPr bwMode="auto">
          <a:xfrm>
            <a:off x="3429000" y="2514600"/>
            <a:ext cx="815975" cy="258763"/>
          </a:xfrm>
          <a:prstGeom prst="rect">
            <a:avLst/>
          </a:prstGeom>
          <a:noFill/>
          <a:ln w="9525">
            <a:noFill/>
            <a:miter lim="800000"/>
            <a:headEnd/>
            <a:tailEnd/>
          </a:ln>
        </p:spPr>
        <p:txBody>
          <a:bodyPr wrap="none" lIns="0" tIns="0" rIns="0" bIns="0">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700"/>
              <a:t>continue</a:t>
            </a:r>
          </a:p>
        </p:txBody>
      </p:sp>
      <p:sp>
        <p:nvSpPr>
          <p:cNvPr id="103432" name="Line 18"/>
          <p:cNvSpPr>
            <a:spLocks noChangeShapeType="1"/>
          </p:cNvSpPr>
          <p:nvPr/>
        </p:nvSpPr>
        <p:spPr bwMode="auto">
          <a:xfrm>
            <a:off x="3760788" y="3502025"/>
            <a:ext cx="387350" cy="727075"/>
          </a:xfrm>
          <a:prstGeom prst="line">
            <a:avLst/>
          </a:prstGeom>
          <a:noFill/>
          <a:ln w="9525">
            <a:solidFill>
              <a:srgbClr val="000000"/>
            </a:solidFill>
            <a:round/>
            <a:headEnd/>
            <a:tailEnd type="triangle" w="lg" len="lg"/>
          </a:ln>
        </p:spPr>
        <p:txBody>
          <a:bodyPr>
            <a:prstTxWarp prst="textNoShape">
              <a:avLst/>
            </a:prstTxWarp>
          </a:bodyPr>
          <a:lstStyle/>
          <a:p>
            <a:endParaRPr lang="en-US"/>
          </a:p>
        </p:txBody>
      </p:sp>
      <p:sp>
        <p:nvSpPr>
          <p:cNvPr id="103433" name="Line 20"/>
          <p:cNvSpPr>
            <a:spLocks noChangeShapeType="1"/>
          </p:cNvSpPr>
          <p:nvPr/>
        </p:nvSpPr>
        <p:spPr bwMode="auto">
          <a:xfrm>
            <a:off x="5253038" y="4203700"/>
            <a:ext cx="1925637" cy="3175"/>
          </a:xfrm>
          <a:prstGeom prst="line">
            <a:avLst/>
          </a:prstGeom>
          <a:noFill/>
          <a:ln w="9525">
            <a:solidFill>
              <a:srgbClr val="000000"/>
            </a:solidFill>
            <a:round/>
            <a:headEnd/>
            <a:tailEnd type="triangle" w="lg" len="lg"/>
          </a:ln>
        </p:spPr>
        <p:txBody>
          <a:bodyPr>
            <a:prstTxWarp prst="textNoShape">
              <a:avLst/>
            </a:prstTxWarp>
          </a:bodyPr>
          <a:lstStyle/>
          <a:p>
            <a:endParaRPr lang="en-US"/>
          </a:p>
        </p:txBody>
      </p:sp>
      <p:sp>
        <p:nvSpPr>
          <p:cNvPr id="103434" name="Freeform 21"/>
          <p:cNvSpPr>
            <a:spLocks/>
          </p:cNvSpPr>
          <p:nvPr/>
        </p:nvSpPr>
        <p:spPr bwMode="auto">
          <a:xfrm>
            <a:off x="5926138" y="2492375"/>
            <a:ext cx="631825" cy="590550"/>
          </a:xfrm>
          <a:custGeom>
            <a:avLst/>
            <a:gdLst>
              <a:gd name="T0" fmla="*/ 1645 w 1753"/>
              <a:gd name="T1" fmla="*/ 1389 h 1641"/>
              <a:gd name="T2" fmla="*/ 1683 w 1753"/>
              <a:gd name="T3" fmla="*/ 1304 h 1641"/>
              <a:gd name="T4" fmla="*/ 1713 w 1753"/>
              <a:gd name="T5" fmla="*/ 1216 h 1641"/>
              <a:gd name="T6" fmla="*/ 1734 w 1753"/>
              <a:gd name="T7" fmla="*/ 1126 h 1641"/>
              <a:gd name="T8" fmla="*/ 1748 w 1753"/>
              <a:gd name="T9" fmla="*/ 1033 h 1641"/>
              <a:gd name="T10" fmla="*/ 1752 w 1753"/>
              <a:gd name="T11" fmla="*/ 940 h 1641"/>
              <a:gd name="T12" fmla="*/ 1748 w 1753"/>
              <a:gd name="T13" fmla="*/ 847 h 1641"/>
              <a:gd name="T14" fmla="*/ 1735 w 1753"/>
              <a:gd name="T15" fmla="*/ 754 h 1641"/>
              <a:gd name="T16" fmla="*/ 1713 w 1753"/>
              <a:gd name="T17" fmla="*/ 663 h 1641"/>
              <a:gd name="T18" fmla="*/ 1684 w 1753"/>
              <a:gd name="T19" fmla="*/ 576 h 1641"/>
              <a:gd name="T20" fmla="*/ 1646 w 1753"/>
              <a:gd name="T21" fmla="*/ 491 h 1641"/>
              <a:gd name="T22" fmla="*/ 1601 w 1753"/>
              <a:gd name="T23" fmla="*/ 411 h 1641"/>
              <a:gd name="T24" fmla="*/ 1548 w 1753"/>
              <a:gd name="T25" fmla="*/ 337 h 1641"/>
              <a:gd name="T26" fmla="*/ 1489 w 1753"/>
              <a:gd name="T27" fmla="*/ 268 h 1641"/>
              <a:gd name="T28" fmla="*/ 1424 w 1753"/>
              <a:gd name="T29" fmla="*/ 206 h 1641"/>
              <a:gd name="T30" fmla="*/ 1353 w 1753"/>
              <a:gd name="T31" fmla="*/ 151 h 1641"/>
              <a:gd name="T32" fmla="*/ 1277 w 1753"/>
              <a:gd name="T33" fmla="*/ 104 h 1641"/>
              <a:gd name="T34" fmla="*/ 1198 w 1753"/>
              <a:gd name="T35" fmla="*/ 66 h 1641"/>
              <a:gd name="T36" fmla="*/ 1115 w 1753"/>
              <a:gd name="T37" fmla="*/ 36 h 1641"/>
              <a:gd name="T38" fmla="*/ 1030 w 1753"/>
              <a:gd name="T39" fmla="*/ 15 h 1641"/>
              <a:gd name="T40" fmla="*/ 944 w 1753"/>
              <a:gd name="T41" fmla="*/ 3 h 1641"/>
              <a:gd name="T42" fmla="*/ 857 w 1753"/>
              <a:gd name="T43" fmla="*/ 0 h 1641"/>
              <a:gd name="T44" fmla="*/ 770 w 1753"/>
              <a:gd name="T45" fmla="*/ 7 h 1641"/>
              <a:gd name="T46" fmla="*/ 684 w 1753"/>
              <a:gd name="T47" fmla="*/ 23 h 1641"/>
              <a:gd name="T48" fmla="*/ 600 w 1753"/>
              <a:gd name="T49" fmla="*/ 48 h 1641"/>
              <a:gd name="T50" fmla="*/ 518 w 1753"/>
              <a:gd name="T51" fmla="*/ 82 h 1641"/>
              <a:gd name="T52" fmla="*/ 440 w 1753"/>
              <a:gd name="T53" fmla="*/ 124 h 1641"/>
              <a:gd name="T54" fmla="*/ 367 w 1753"/>
              <a:gd name="T55" fmla="*/ 175 h 1641"/>
              <a:gd name="T56" fmla="*/ 299 w 1753"/>
              <a:gd name="T57" fmla="*/ 233 h 1641"/>
              <a:gd name="T58" fmla="*/ 236 w 1753"/>
              <a:gd name="T59" fmla="*/ 298 h 1641"/>
              <a:gd name="T60" fmla="*/ 180 w 1753"/>
              <a:gd name="T61" fmla="*/ 369 h 1641"/>
              <a:gd name="T62" fmla="*/ 130 w 1753"/>
              <a:gd name="T63" fmla="*/ 446 h 1641"/>
              <a:gd name="T64" fmla="*/ 88 w 1753"/>
              <a:gd name="T65" fmla="*/ 528 h 1641"/>
              <a:gd name="T66" fmla="*/ 54 w 1753"/>
              <a:gd name="T67" fmla="*/ 614 h 1641"/>
              <a:gd name="T68" fmla="*/ 28 w 1753"/>
              <a:gd name="T69" fmla="*/ 704 h 1641"/>
              <a:gd name="T70" fmla="*/ 10 w 1753"/>
              <a:gd name="T71" fmla="*/ 795 h 1641"/>
              <a:gd name="T72" fmla="*/ 1 w 1753"/>
              <a:gd name="T73" fmla="*/ 888 h 1641"/>
              <a:gd name="T74" fmla="*/ 1 w 1753"/>
              <a:gd name="T75" fmla="*/ 982 h 1641"/>
              <a:gd name="T76" fmla="*/ 9 w 1753"/>
              <a:gd name="T77" fmla="*/ 1075 h 1641"/>
              <a:gd name="T78" fmla="*/ 26 w 1753"/>
              <a:gd name="T79" fmla="*/ 1166 h 1641"/>
              <a:gd name="T80" fmla="*/ 51 w 1753"/>
              <a:gd name="T81" fmla="*/ 1256 h 1641"/>
              <a:gd name="T82" fmla="*/ 85 w 1753"/>
              <a:gd name="T83" fmla="*/ 1342 h 1641"/>
              <a:gd name="T84" fmla="*/ 126 w 1753"/>
              <a:gd name="T85" fmla="*/ 1425 h 1641"/>
              <a:gd name="T86" fmla="*/ 175 w 1753"/>
              <a:gd name="T87" fmla="*/ 1502 h 1641"/>
              <a:gd name="T88" fmla="*/ 231 w 1753"/>
              <a:gd name="T89" fmla="*/ 1574 h 1641"/>
              <a:gd name="T90" fmla="*/ 293 w 1753"/>
              <a:gd name="T91" fmla="*/ 1640 h 164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753"/>
              <a:gd name="T139" fmla="*/ 0 h 1641"/>
              <a:gd name="T140" fmla="*/ 1753 w 1753"/>
              <a:gd name="T141" fmla="*/ 1641 h 164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753" h="1641">
                <a:moveTo>
                  <a:pt x="1623" y="1429"/>
                </a:moveTo>
                <a:lnTo>
                  <a:pt x="1645" y="1389"/>
                </a:lnTo>
                <a:lnTo>
                  <a:pt x="1665" y="1347"/>
                </a:lnTo>
                <a:lnTo>
                  <a:pt x="1683" y="1304"/>
                </a:lnTo>
                <a:lnTo>
                  <a:pt x="1699" y="1261"/>
                </a:lnTo>
                <a:lnTo>
                  <a:pt x="1713" y="1216"/>
                </a:lnTo>
                <a:lnTo>
                  <a:pt x="1725" y="1171"/>
                </a:lnTo>
                <a:lnTo>
                  <a:pt x="1734" y="1126"/>
                </a:lnTo>
                <a:lnTo>
                  <a:pt x="1742" y="1080"/>
                </a:lnTo>
                <a:lnTo>
                  <a:pt x="1748" y="1033"/>
                </a:lnTo>
                <a:lnTo>
                  <a:pt x="1751" y="987"/>
                </a:lnTo>
                <a:lnTo>
                  <a:pt x="1752" y="940"/>
                </a:lnTo>
                <a:lnTo>
                  <a:pt x="1751" y="893"/>
                </a:lnTo>
                <a:lnTo>
                  <a:pt x="1748" y="847"/>
                </a:lnTo>
                <a:lnTo>
                  <a:pt x="1742" y="800"/>
                </a:lnTo>
                <a:lnTo>
                  <a:pt x="1735" y="754"/>
                </a:lnTo>
                <a:lnTo>
                  <a:pt x="1725" y="709"/>
                </a:lnTo>
                <a:lnTo>
                  <a:pt x="1713" y="663"/>
                </a:lnTo>
                <a:lnTo>
                  <a:pt x="1700" y="619"/>
                </a:lnTo>
                <a:lnTo>
                  <a:pt x="1684" y="576"/>
                </a:lnTo>
                <a:lnTo>
                  <a:pt x="1666" y="533"/>
                </a:lnTo>
                <a:lnTo>
                  <a:pt x="1646" y="491"/>
                </a:lnTo>
                <a:lnTo>
                  <a:pt x="1624" y="451"/>
                </a:lnTo>
                <a:lnTo>
                  <a:pt x="1601" y="411"/>
                </a:lnTo>
                <a:lnTo>
                  <a:pt x="1575" y="373"/>
                </a:lnTo>
                <a:lnTo>
                  <a:pt x="1548" y="337"/>
                </a:lnTo>
                <a:lnTo>
                  <a:pt x="1519" y="302"/>
                </a:lnTo>
                <a:lnTo>
                  <a:pt x="1489" y="268"/>
                </a:lnTo>
                <a:lnTo>
                  <a:pt x="1457" y="236"/>
                </a:lnTo>
                <a:lnTo>
                  <a:pt x="1424" y="206"/>
                </a:lnTo>
                <a:lnTo>
                  <a:pt x="1389" y="178"/>
                </a:lnTo>
                <a:lnTo>
                  <a:pt x="1353" y="151"/>
                </a:lnTo>
                <a:lnTo>
                  <a:pt x="1316" y="127"/>
                </a:lnTo>
                <a:lnTo>
                  <a:pt x="1277" y="104"/>
                </a:lnTo>
                <a:lnTo>
                  <a:pt x="1238" y="84"/>
                </a:lnTo>
                <a:lnTo>
                  <a:pt x="1198" y="66"/>
                </a:lnTo>
                <a:lnTo>
                  <a:pt x="1157" y="50"/>
                </a:lnTo>
                <a:lnTo>
                  <a:pt x="1115" y="36"/>
                </a:lnTo>
                <a:lnTo>
                  <a:pt x="1073" y="24"/>
                </a:lnTo>
                <a:lnTo>
                  <a:pt x="1030" y="15"/>
                </a:lnTo>
                <a:lnTo>
                  <a:pt x="987" y="8"/>
                </a:lnTo>
                <a:lnTo>
                  <a:pt x="944" y="3"/>
                </a:lnTo>
                <a:lnTo>
                  <a:pt x="900" y="0"/>
                </a:lnTo>
                <a:lnTo>
                  <a:pt x="857" y="0"/>
                </a:lnTo>
                <a:lnTo>
                  <a:pt x="813" y="2"/>
                </a:lnTo>
                <a:lnTo>
                  <a:pt x="770" y="7"/>
                </a:lnTo>
                <a:lnTo>
                  <a:pt x="726" y="14"/>
                </a:lnTo>
                <a:lnTo>
                  <a:pt x="684" y="23"/>
                </a:lnTo>
                <a:lnTo>
                  <a:pt x="641" y="34"/>
                </a:lnTo>
                <a:lnTo>
                  <a:pt x="600" y="48"/>
                </a:lnTo>
                <a:lnTo>
                  <a:pt x="558" y="64"/>
                </a:lnTo>
                <a:lnTo>
                  <a:pt x="518" y="82"/>
                </a:lnTo>
                <a:lnTo>
                  <a:pt x="479" y="102"/>
                </a:lnTo>
                <a:lnTo>
                  <a:pt x="440" y="124"/>
                </a:lnTo>
                <a:lnTo>
                  <a:pt x="403" y="149"/>
                </a:lnTo>
                <a:lnTo>
                  <a:pt x="367" y="175"/>
                </a:lnTo>
                <a:lnTo>
                  <a:pt x="332" y="203"/>
                </a:lnTo>
                <a:lnTo>
                  <a:pt x="299" y="233"/>
                </a:lnTo>
                <a:lnTo>
                  <a:pt x="267" y="264"/>
                </a:lnTo>
                <a:lnTo>
                  <a:pt x="236" y="298"/>
                </a:lnTo>
                <a:lnTo>
                  <a:pt x="207" y="333"/>
                </a:lnTo>
                <a:lnTo>
                  <a:pt x="180" y="369"/>
                </a:lnTo>
                <a:lnTo>
                  <a:pt x="154" y="407"/>
                </a:lnTo>
                <a:lnTo>
                  <a:pt x="130" y="446"/>
                </a:lnTo>
                <a:lnTo>
                  <a:pt x="108" y="487"/>
                </a:lnTo>
                <a:lnTo>
                  <a:pt x="88" y="528"/>
                </a:lnTo>
                <a:lnTo>
                  <a:pt x="70" y="571"/>
                </a:lnTo>
                <a:lnTo>
                  <a:pt x="54" y="614"/>
                </a:lnTo>
                <a:lnTo>
                  <a:pt x="40" y="659"/>
                </a:lnTo>
                <a:lnTo>
                  <a:pt x="28" y="704"/>
                </a:lnTo>
                <a:lnTo>
                  <a:pt x="18" y="749"/>
                </a:lnTo>
                <a:lnTo>
                  <a:pt x="10" y="795"/>
                </a:lnTo>
                <a:lnTo>
                  <a:pt x="5" y="842"/>
                </a:lnTo>
                <a:lnTo>
                  <a:pt x="1" y="888"/>
                </a:lnTo>
                <a:lnTo>
                  <a:pt x="0" y="935"/>
                </a:lnTo>
                <a:lnTo>
                  <a:pt x="1" y="982"/>
                </a:lnTo>
                <a:lnTo>
                  <a:pt x="4" y="1028"/>
                </a:lnTo>
                <a:lnTo>
                  <a:pt x="9" y="1075"/>
                </a:lnTo>
                <a:lnTo>
                  <a:pt x="17" y="1121"/>
                </a:lnTo>
                <a:lnTo>
                  <a:pt x="26" y="1166"/>
                </a:lnTo>
                <a:lnTo>
                  <a:pt x="38" y="1212"/>
                </a:lnTo>
                <a:lnTo>
                  <a:pt x="51" y="1256"/>
                </a:lnTo>
                <a:lnTo>
                  <a:pt x="67" y="1300"/>
                </a:lnTo>
                <a:lnTo>
                  <a:pt x="85" y="1342"/>
                </a:lnTo>
                <a:lnTo>
                  <a:pt x="105" y="1384"/>
                </a:lnTo>
                <a:lnTo>
                  <a:pt x="126" y="1425"/>
                </a:lnTo>
                <a:lnTo>
                  <a:pt x="150" y="1464"/>
                </a:lnTo>
                <a:lnTo>
                  <a:pt x="175" y="1502"/>
                </a:lnTo>
                <a:lnTo>
                  <a:pt x="202" y="1539"/>
                </a:lnTo>
                <a:lnTo>
                  <a:pt x="231" y="1574"/>
                </a:lnTo>
                <a:lnTo>
                  <a:pt x="261" y="1608"/>
                </a:lnTo>
                <a:lnTo>
                  <a:pt x="293" y="1640"/>
                </a:lnTo>
              </a:path>
            </a:pathLst>
          </a:custGeom>
          <a:noFill/>
          <a:ln w="9525">
            <a:solidFill>
              <a:srgbClr val="000000"/>
            </a:solidFill>
            <a:round/>
            <a:headEnd/>
            <a:tailEnd type="triangle" w="lg" len="lg"/>
          </a:ln>
        </p:spPr>
        <p:txBody>
          <a:bodyPr>
            <a:prstTxWarp prst="textNoShape">
              <a:avLst/>
            </a:prstTxWarp>
          </a:bodyPr>
          <a:lstStyle/>
          <a:p>
            <a:endParaRPr lang="en-US" sz="1800"/>
          </a:p>
        </p:txBody>
      </p:sp>
      <p:sp>
        <p:nvSpPr>
          <p:cNvPr id="103435" name="Line 22"/>
          <p:cNvSpPr>
            <a:spLocks noChangeShapeType="1"/>
          </p:cNvSpPr>
          <p:nvPr/>
        </p:nvSpPr>
        <p:spPr bwMode="auto">
          <a:xfrm>
            <a:off x="6808788" y="3495675"/>
            <a:ext cx="379412" cy="661988"/>
          </a:xfrm>
          <a:prstGeom prst="line">
            <a:avLst/>
          </a:prstGeom>
          <a:noFill/>
          <a:ln w="9525">
            <a:solidFill>
              <a:srgbClr val="000000"/>
            </a:solidFill>
            <a:round/>
            <a:headEnd/>
            <a:tailEnd type="triangle" w="lg" len="lg"/>
          </a:ln>
        </p:spPr>
        <p:txBody>
          <a:bodyPr>
            <a:prstTxWarp prst="textNoShape">
              <a:avLst/>
            </a:prstTxWarp>
          </a:bodyPr>
          <a:lstStyle/>
          <a:p>
            <a:endParaRPr lang="en-US"/>
          </a:p>
        </p:txBody>
      </p:sp>
      <p:sp>
        <p:nvSpPr>
          <p:cNvPr id="103436" name="Text Box 25"/>
          <p:cNvSpPr txBox="1">
            <a:spLocks noChangeArrowheads="1"/>
          </p:cNvSpPr>
          <p:nvPr/>
        </p:nvSpPr>
        <p:spPr bwMode="auto">
          <a:xfrm>
            <a:off x="6586538" y="2508250"/>
            <a:ext cx="815975" cy="258763"/>
          </a:xfrm>
          <a:prstGeom prst="rect">
            <a:avLst/>
          </a:prstGeom>
          <a:noFill/>
          <a:ln w="9525">
            <a:noFill/>
            <a:miter lim="800000"/>
            <a:headEnd/>
            <a:tailEnd/>
          </a:ln>
        </p:spPr>
        <p:txBody>
          <a:bodyPr wrap="none" lIns="0" tIns="0" rIns="0" bIns="0">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700"/>
              <a:t>continue</a:t>
            </a:r>
          </a:p>
        </p:txBody>
      </p:sp>
      <p:grpSp>
        <p:nvGrpSpPr>
          <p:cNvPr id="103437" name="Group 29"/>
          <p:cNvGrpSpPr>
            <a:grpSpLocks/>
          </p:cNvGrpSpPr>
          <p:nvPr/>
        </p:nvGrpSpPr>
        <p:grpSpPr bwMode="auto">
          <a:xfrm>
            <a:off x="5291138" y="3194050"/>
            <a:ext cx="512762" cy="1466850"/>
            <a:chOff x="1939" y="2818"/>
            <a:chExt cx="323" cy="924"/>
          </a:xfrm>
        </p:grpSpPr>
        <p:sp>
          <p:nvSpPr>
            <p:cNvPr id="103451" name="Line 30"/>
            <p:cNvSpPr>
              <a:spLocks noChangeShapeType="1"/>
            </p:cNvSpPr>
            <p:nvPr/>
          </p:nvSpPr>
          <p:spPr bwMode="auto">
            <a:xfrm flipV="1">
              <a:off x="1939" y="3117"/>
              <a:ext cx="323" cy="325"/>
            </a:xfrm>
            <a:prstGeom prst="line">
              <a:avLst/>
            </a:prstGeom>
            <a:noFill/>
            <a:ln w="9525">
              <a:solidFill>
                <a:srgbClr val="000000"/>
              </a:solidFill>
              <a:round/>
              <a:headEnd/>
              <a:tailEnd type="triangle" w="lg" len="lg"/>
            </a:ln>
          </p:spPr>
          <p:txBody>
            <a:bodyPr vert="eaVert">
              <a:prstTxWarp prst="textNoShape">
                <a:avLst/>
              </a:prstTxWarp>
            </a:bodyPr>
            <a:lstStyle/>
            <a:p>
              <a:endParaRPr lang="en-US"/>
            </a:p>
          </p:txBody>
        </p:sp>
        <p:sp>
          <p:nvSpPr>
            <p:cNvPr id="103452" name="Text Box 31"/>
            <p:cNvSpPr txBox="1">
              <a:spLocks noChangeArrowheads="1"/>
            </p:cNvSpPr>
            <p:nvPr/>
          </p:nvSpPr>
          <p:spPr bwMode="auto">
            <a:xfrm rot="-2700000">
              <a:off x="2018" y="2818"/>
              <a:ext cx="163" cy="924"/>
            </a:xfrm>
            <a:prstGeom prst="rect">
              <a:avLst/>
            </a:prstGeom>
            <a:noFill/>
            <a:ln w="9525">
              <a:noFill/>
              <a:miter lim="800000"/>
              <a:headEnd/>
              <a:tailEnd/>
            </a:ln>
          </p:spPr>
          <p:txBody>
            <a:bodyPr vert="eaVert"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700"/>
                <a:t>insert</a:t>
              </a:r>
            </a:p>
          </p:txBody>
        </p:sp>
      </p:grpSp>
      <p:sp>
        <p:nvSpPr>
          <p:cNvPr id="103438" name="Line 20"/>
          <p:cNvSpPr>
            <a:spLocks noChangeShapeType="1"/>
          </p:cNvSpPr>
          <p:nvPr/>
        </p:nvSpPr>
        <p:spPr bwMode="auto">
          <a:xfrm flipV="1">
            <a:off x="8256588" y="4152900"/>
            <a:ext cx="874712" cy="25400"/>
          </a:xfrm>
          <a:prstGeom prst="line">
            <a:avLst/>
          </a:prstGeom>
          <a:noFill/>
          <a:ln w="9525">
            <a:solidFill>
              <a:srgbClr val="000000"/>
            </a:solidFill>
            <a:round/>
            <a:headEnd/>
            <a:tailEnd type="triangle" w="lg" len="lg"/>
          </a:ln>
        </p:spPr>
        <p:txBody>
          <a:bodyPr>
            <a:prstTxWarp prst="textNoShape">
              <a:avLst/>
            </a:prstTxWarp>
          </a:bodyPr>
          <a:lstStyle/>
          <a:p>
            <a:endParaRPr lang="en-US"/>
          </a:p>
        </p:txBody>
      </p:sp>
      <p:grpSp>
        <p:nvGrpSpPr>
          <p:cNvPr id="103439" name="Group 29"/>
          <p:cNvGrpSpPr>
            <a:grpSpLocks/>
          </p:cNvGrpSpPr>
          <p:nvPr/>
        </p:nvGrpSpPr>
        <p:grpSpPr bwMode="auto">
          <a:xfrm>
            <a:off x="8294688" y="3168650"/>
            <a:ext cx="514350" cy="1466850"/>
            <a:chOff x="1939" y="2818"/>
            <a:chExt cx="323" cy="924"/>
          </a:xfrm>
        </p:grpSpPr>
        <p:sp>
          <p:nvSpPr>
            <p:cNvPr id="103449" name="Line 30"/>
            <p:cNvSpPr>
              <a:spLocks noChangeShapeType="1"/>
            </p:cNvSpPr>
            <p:nvPr/>
          </p:nvSpPr>
          <p:spPr bwMode="auto">
            <a:xfrm flipV="1">
              <a:off x="1939" y="3117"/>
              <a:ext cx="323" cy="325"/>
            </a:xfrm>
            <a:prstGeom prst="line">
              <a:avLst/>
            </a:prstGeom>
            <a:noFill/>
            <a:ln w="9525">
              <a:solidFill>
                <a:srgbClr val="000000"/>
              </a:solidFill>
              <a:round/>
              <a:headEnd/>
              <a:tailEnd type="triangle" w="lg" len="lg"/>
            </a:ln>
          </p:spPr>
          <p:txBody>
            <a:bodyPr vert="eaVert">
              <a:prstTxWarp prst="textNoShape">
                <a:avLst/>
              </a:prstTxWarp>
            </a:bodyPr>
            <a:lstStyle/>
            <a:p>
              <a:endParaRPr lang="en-US"/>
            </a:p>
          </p:txBody>
        </p:sp>
        <p:sp>
          <p:nvSpPr>
            <p:cNvPr id="103450" name="Text Box 31"/>
            <p:cNvSpPr txBox="1">
              <a:spLocks noChangeArrowheads="1"/>
            </p:cNvSpPr>
            <p:nvPr/>
          </p:nvSpPr>
          <p:spPr bwMode="auto">
            <a:xfrm rot="-2700000">
              <a:off x="2019" y="2818"/>
              <a:ext cx="162" cy="924"/>
            </a:xfrm>
            <a:prstGeom prst="rect">
              <a:avLst/>
            </a:prstGeom>
            <a:noFill/>
            <a:ln w="9525">
              <a:noFill/>
              <a:miter lim="800000"/>
              <a:headEnd/>
              <a:tailEnd/>
            </a:ln>
          </p:spPr>
          <p:txBody>
            <a:bodyPr vert="eaVert"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700"/>
                <a:t>insert</a:t>
              </a:r>
            </a:p>
          </p:txBody>
        </p:sp>
      </p:grpSp>
      <p:sp>
        <p:nvSpPr>
          <p:cNvPr id="103440" name="Freeform 14"/>
          <p:cNvSpPr>
            <a:spLocks/>
          </p:cNvSpPr>
          <p:nvPr/>
        </p:nvSpPr>
        <p:spPr bwMode="auto">
          <a:xfrm>
            <a:off x="2184400" y="4235450"/>
            <a:ext cx="4981575" cy="3779838"/>
          </a:xfrm>
          <a:custGeom>
            <a:avLst/>
            <a:gdLst>
              <a:gd name="T0" fmla="*/ 0 w 13838"/>
              <a:gd name="T1" fmla="*/ 199 h 10498"/>
              <a:gd name="T2" fmla="*/ 13837 w 13838"/>
              <a:gd name="T3" fmla="*/ 0 h 10498"/>
              <a:gd name="T4" fmla="*/ 0 60000 65536"/>
              <a:gd name="T5" fmla="*/ 0 60000 65536"/>
              <a:gd name="T6" fmla="*/ 0 w 13838"/>
              <a:gd name="T7" fmla="*/ 0 h 10498"/>
              <a:gd name="T8" fmla="*/ 13838 w 13838"/>
              <a:gd name="T9" fmla="*/ 10498 h 10498"/>
            </a:gdLst>
            <a:ahLst/>
            <a:cxnLst>
              <a:cxn ang="T4">
                <a:pos x="T0" y="T1"/>
              </a:cxn>
              <a:cxn ang="T5">
                <a:pos x="T2" y="T3"/>
              </a:cxn>
            </a:cxnLst>
            <a:rect l="T6" t="T7" r="T8" b="T9"/>
            <a:pathLst>
              <a:path w="13838" h="10498">
                <a:moveTo>
                  <a:pt x="0" y="199"/>
                </a:moveTo>
                <a:cubicBezTo>
                  <a:pt x="7160" y="10497"/>
                  <a:pt x="13837" y="0"/>
                  <a:pt x="13837" y="0"/>
                </a:cubicBezTo>
              </a:path>
            </a:pathLst>
          </a:custGeom>
          <a:noFill/>
          <a:ln w="25400">
            <a:solidFill>
              <a:srgbClr val="000000"/>
            </a:solidFill>
            <a:round/>
            <a:headEnd/>
            <a:tailEnd type="triangle" w="lg" len="lg"/>
          </a:ln>
        </p:spPr>
        <p:txBody>
          <a:bodyPr>
            <a:prstTxWarp prst="textNoShape">
              <a:avLst/>
            </a:prstTxWarp>
          </a:bodyPr>
          <a:lstStyle/>
          <a:p>
            <a:endParaRPr lang="en-US" sz="1800"/>
          </a:p>
        </p:txBody>
      </p:sp>
      <p:sp>
        <p:nvSpPr>
          <p:cNvPr id="103441" name="TextBox 29"/>
          <p:cNvSpPr txBox="1">
            <a:spLocks noChangeArrowheads="1"/>
          </p:cNvSpPr>
          <p:nvPr/>
        </p:nvSpPr>
        <p:spPr bwMode="auto">
          <a:xfrm>
            <a:off x="914400" y="5410200"/>
            <a:ext cx="1352550" cy="457200"/>
          </a:xfrm>
          <a:prstGeom prst="rect">
            <a:avLst/>
          </a:prstGeom>
          <a:noFill/>
          <a:ln w="9525">
            <a:noFill/>
            <a:miter lim="800000"/>
            <a:headEnd/>
            <a:tailEnd/>
          </a:ln>
        </p:spPr>
        <p:txBody>
          <a:bodyPr wrap="none">
            <a:prstTxWarp prst="textNoShape">
              <a:avLst/>
            </a:prstTxWarp>
            <a:spAutoFit/>
          </a:bodyPr>
          <a:lstStyle/>
          <a:p>
            <a:r>
              <a:rPr lang="en-US" b="1">
                <a:solidFill>
                  <a:srgbClr val="008000"/>
                </a:solidFill>
              </a:rPr>
              <a:t>State #1</a:t>
            </a:r>
          </a:p>
        </p:txBody>
      </p:sp>
      <p:sp>
        <p:nvSpPr>
          <p:cNvPr id="103442" name="TextBox 30"/>
          <p:cNvSpPr txBox="1">
            <a:spLocks noChangeArrowheads="1"/>
          </p:cNvSpPr>
          <p:nvPr/>
        </p:nvSpPr>
        <p:spPr bwMode="auto">
          <a:xfrm>
            <a:off x="4038600" y="5410200"/>
            <a:ext cx="1352550" cy="457200"/>
          </a:xfrm>
          <a:prstGeom prst="rect">
            <a:avLst/>
          </a:prstGeom>
          <a:noFill/>
          <a:ln w="9525">
            <a:noFill/>
            <a:miter lim="800000"/>
            <a:headEnd/>
            <a:tailEnd/>
          </a:ln>
        </p:spPr>
        <p:txBody>
          <a:bodyPr wrap="none">
            <a:prstTxWarp prst="textNoShape">
              <a:avLst/>
            </a:prstTxWarp>
            <a:spAutoFit/>
          </a:bodyPr>
          <a:lstStyle/>
          <a:p>
            <a:r>
              <a:rPr lang="en-US" b="1">
                <a:solidFill>
                  <a:srgbClr val="008000"/>
                </a:solidFill>
              </a:rPr>
              <a:t>State #2</a:t>
            </a:r>
          </a:p>
        </p:txBody>
      </p:sp>
      <p:sp>
        <p:nvSpPr>
          <p:cNvPr id="103443" name="TextBox 31"/>
          <p:cNvSpPr txBox="1">
            <a:spLocks noChangeArrowheads="1"/>
          </p:cNvSpPr>
          <p:nvPr/>
        </p:nvSpPr>
        <p:spPr bwMode="auto">
          <a:xfrm>
            <a:off x="7086600" y="5410200"/>
            <a:ext cx="1352550" cy="457200"/>
          </a:xfrm>
          <a:prstGeom prst="rect">
            <a:avLst/>
          </a:prstGeom>
          <a:noFill/>
          <a:ln w="9525">
            <a:noFill/>
            <a:miter lim="800000"/>
            <a:headEnd/>
            <a:tailEnd/>
          </a:ln>
        </p:spPr>
        <p:txBody>
          <a:bodyPr wrap="none">
            <a:prstTxWarp prst="textNoShape">
              <a:avLst/>
            </a:prstTxWarp>
            <a:spAutoFit/>
          </a:bodyPr>
          <a:lstStyle/>
          <a:p>
            <a:r>
              <a:rPr lang="en-US" b="1">
                <a:solidFill>
                  <a:srgbClr val="008000"/>
                </a:solidFill>
              </a:rPr>
              <a:t>State #3</a:t>
            </a:r>
          </a:p>
        </p:txBody>
      </p:sp>
      <p:sp>
        <p:nvSpPr>
          <p:cNvPr id="103444" name="Line 13"/>
          <p:cNvSpPr>
            <a:spLocks noChangeShapeType="1"/>
          </p:cNvSpPr>
          <p:nvPr/>
        </p:nvSpPr>
        <p:spPr bwMode="auto">
          <a:xfrm flipV="1">
            <a:off x="2209800" y="3657600"/>
            <a:ext cx="533400" cy="609600"/>
          </a:xfrm>
          <a:prstGeom prst="line">
            <a:avLst/>
          </a:prstGeom>
          <a:noFill/>
          <a:ln w="25400">
            <a:solidFill>
              <a:srgbClr val="000000"/>
            </a:solidFill>
            <a:round/>
            <a:headEnd/>
            <a:tailEnd type="triangle" w="lg" len="lg"/>
          </a:ln>
        </p:spPr>
        <p:txBody>
          <a:bodyPr>
            <a:prstTxWarp prst="textNoShape">
              <a:avLst/>
            </a:prstTxWarp>
          </a:bodyPr>
          <a:lstStyle/>
          <a:p>
            <a:endParaRPr lang="en-US"/>
          </a:p>
        </p:txBody>
      </p:sp>
      <p:sp>
        <p:nvSpPr>
          <p:cNvPr id="103445" name="Text Box 16"/>
          <p:cNvSpPr txBox="1">
            <a:spLocks noChangeArrowheads="1"/>
          </p:cNvSpPr>
          <p:nvPr/>
        </p:nvSpPr>
        <p:spPr bwMode="auto">
          <a:xfrm>
            <a:off x="2451100" y="4318000"/>
            <a:ext cx="927100" cy="274638"/>
          </a:xfrm>
          <a:prstGeom prst="rect">
            <a:avLst/>
          </a:prstGeom>
          <a:noFill/>
          <a:ln w="9525">
            <a:noFill/>
            <a:miter lim="800000"/>
            <a:headEnd/>
            <a:tailEnd/>
          </a:ln>
        </p:spPr>
        <p:txBody>
          <a:bodyPr wrap="none" lIns="0" tIns="0" rIns="0" bIns="0">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800"/>
              <a:t>transition</a:t>
            </a:r>
          </a:p>
        </p:txBody>
      </p:sp>
      <p:sp>
        <p:nvSpPr>
          <p:cNvPr id="103446" name="Text Box 16"/>
          <p:cNvSpPr txBox="1">
            <a:spLocks noChangeArrowheads="1"/>
          </p:cNvSpPr>
          <p:nvPr/>
        </p:nvSpPr>
        <p:spPr bwMode="auto">
          <a:xfrm>
            <a:off x="2717800" y="3657600"/>
            <a:ext cx="558800" cy="274638"/>
          </a:xfrm>
          <a:prstGeom prst="rect">
            <a:avLst/>
          </a:prstGeom>
          <a:noFill/>
          <a:ln w="9525">
            <a:noFill/>
            <a:miter lim="800000"/>
            <a:headEnd/>
            <a:tailEnd/>
          </a:ln>
        </p:spPr>
        <p:txBody>
          <a:bodyPr wrap="none" lIns="0" tIns="0" rIns="0" bIns="0">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800"/>
              <a:t>insert</a:t>
            </a:r>
          </a:p>
        </p:txBody>
      </p:sp>
      <p:sp>
        <p:nvSpPr>
          <p:cNvPr id="103447" name="Text Box 16"/>
          <p:cNvSpPr txBox="1">
            <a:spLocks noChangeArrowheads="1"/>
          </p:cNvSpPr>
          <p:nvPr/>
        </p:nvSpPr>
        <p:spPr bwMode="auto">
          <a:xfrm>
            <a:off x="2225675" y="1600200"/>
            <a:ext cx="1917700" cy="854075"/>
          </a:xfrm>
          <a:prstGeom prst="rect">
            <a:avLst/>
          </a:prstGeom>
          <a:noFill/>
          <a:ln w="9525">
            <a:noFill/>
            <a:miter lim="800000"/>
            <a:headEnd/>
            <a:tailEnd/>
          </a:ln>
        </p:spPr>
        <p:txBody>
          <a:bodyPr wrap="none" lIns="0" tIns="0" rIns="0" bIns="0">
            <a:prstTxWarp prst="textNoShape">
              <a:avLst/>
            </a:prstTxWarp>
            <a:spAutoFit/>
          </a:bodyPr>
          <a:lstStyle/>
          <a:p>
            <a:pPr algn="ct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US" sz="2800" b="1"/>
              <a:t>S</a:t>
            </a:r>
            <a:r>
              <a:rPr lang="en-GB" sz="2800" b="1"/>
              <a:t>elf =&gt; Self</a:t>
            </a:r>
          </a:p>
          <a:p>
            <a:pPr algn="ct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2800" b="1"/>
              <a:t>Loop</a:t>
            </a:r>
          </a:p>
        </p:txBody>
      </p:sp>
      <p:sp>
        <p:nvSpPr>
          <p:cNvPr id="103448" name="Text Box 16"/>
          <p:cNvSpPr txBox="1">
            <a:spLocks noChangeArrowheads="1"/>
          </p:cNvSpPr>
          <p:nvPr/>
        </p:nvSpPr>
        <p:spPr bwMode="auto">
          <a:xfrm>
            <a:off x="3886200" y="5995988"/>
            <a:ext cx="1752600" cy="854075"/>
          </a:xfrm>
          <a:prstGeom prst="rect">
            <a:avLst/>
          </a:prstGeom>
          <a:noFill/>
          <a:ln w="9525">
            <a:noFill/>
            <a:miter lim="800000"/>
            <a:headEnd/>
            <a:tailEnd/>
          </a:ln>
        </p:spPr>
        <p:txBody>
          <a:bodyPr lIns="0" tIns="0" rIns="0" bIns="0">
            <a:prstTxWarp prst="textNoShape">
              <a:avLst/>
            </a:prstTxWarp>
            <a:spAutoFit/>
          </a:bodyPr>
          <a:lstStyle/>
          <a:p>
            <a:pPr algn="ct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US" sz="2800" b="1">
                <a:solidFill>
                  <a:srgbClr val="008000"/>
                </a:solidFill>
              </a:rPr>
              <a:t>No Delete “State”</a:t>
            </a:r>
            <a:endParaRPr lang="en-GB" sz="2800" b="1">
              <a:solidFill>
                <a:srgbClr val="008000"/>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104449" name="Group 2"/>
          <p:cNvGrpSpPr>
            <a:grpSpLocks/>
          </p:cNvGrpSpPr>
          <p:nvPr/>
        </p:nvGrpSpPr>
        <p:grpSpPr bwMode="auto">
          <a:xfrm>
            <a:off x="-685800" y="0"/>
            <a:ext cx="11647488" cy="7367588"/>
            <a:chOff x="-1744" y="-710"/>
            <a:chExt cx="8649" cy="5471"/>
          </a:xfrm>
        </p:grpSpPr>
        <p:pic>
          <p:nvPicPr>
            <p:cNvPr id="104450" name="Picture 3"/>
            <p:cNvPicPr>
              <a:picLocks noChangeAspect="1" noChangeArrowheads="1"/>
            </p:cNvPicPr>
            <p:nvPr/>
          </p:nvPicPr>
          <p:blipFill>
            <a:blip r:embed="rId3"/>
            <a:srcRect/>
            <a:stretch>
              <a:fillRect/>
            </a:stretch>
          </p:blipFill>
          <p:spPr bwMode="auto">
            <a:xfrm>
              <a:off x="-1744" y="-710"/>
              <a:ext cx="8649" cy="5471"/>
            </a:xfrm>
            <a:prstGeom prst="rect">
              <a:avLst/>
            </a:prstGeom>
            <a:noFill/>
            <a:ln w="9525">
              <a:noFill/>
              <a:miter lim="800000"/>
              <a:headEnd/>
              <a:tailEnd/>
            </a:ln>
          </p:spPr>
        </p:pic>
        <p:pic>
          <p:nvPicPr>
            <p:cNvPr id="104451" name="Picture 4"/>
            <p:cNvPicPr>
              <a:picLocks noChangeAspect="1" noChangeArrowheads="1"/>
            </p:cNvPicPr>
            <p:nvPr/>
          </p:nvPicPr>
          <p:blipFill>
            <a:blip r:embed="rId4"/>
            <a:srcRect/>
            <a:stretch>
              <a:fillRect/>
            </a:stretch>
          </p:blipFill>
          <p:spPr bwMode="auto">
            <a:xfrm>
              <a:off x="2843" y="3226"/>
              <a:ext cx="768" cy="1073"/>
            </a:xfrm>
            <a:prstGeom prst="rect">
              <a:avLst/>
            </a:prstGeom>
            <a:noFill/>
            <a:ln w="9525">
              <a:noFill/>
              <a:miter lim="800000"/>
              <a:headEnd/>
              <a:tailEnd/>
            </a:ln>
          </p:spPr>
        </p:pic>
        <p:pic>
          <p:nvPicPr>
            <p:cNvPr id="104452" name="Picture 5"/>
            <p:cNvPicPr>
              <a:picLocks noChangeAspect="1" noChangeArrowheads="1"/>
            </p:cNvPicPr>
            <p:nvPr/>
          </p:nvPicPr>
          <p:blipFill>
            <a:blip r:embed="rId5"/>
            <a:srcRect l="10046" t="13091" r="10046" b="13091"/>
            <a:stretch>
              <a:fillRect/>
            </a:stretch>
          </p:blipFill>
          <p:spPr bwMode="auto">
            <a:xfrm>
              <a:off x="3203" y="-198"/>
              <a:ext cx="668" cy="473"/>
            </a:xfrm>
            <a:prstGeom prst="rect">
              <a:avLst/>
            </a:prstGeom>
            <a:noFill/>
            <a:ln w="9525">
              <a:noFill/>
              <a:miter lim="800000"/>
              <a:headEnd/>
              <a:tailEnd/>
            </a:ln>
          </p:spPr>
        </p:pic>
        <p:pic>
          <p:nvPicPr>
            <p:cNvPr id="104453" name="Picture 6"/>
            <p:cNvPicPr>
              <a:picLocks noChangeAspect="1" noChangeArrowheads="1"/>
            </p:cNvPicPr>
            <p:nvPr/>
          </p:nvPicPr>
          <p:blipFill>
            <a:blip r:embed="rId6"/>
            <a:srcRect/>
            <a:stretch>
              <a:fillRect/>
            </a:stretch>
          </p:blipFill>
          <p:spPr bwMode="auto">
            <a:xfrm>
              <a:off x="1835" y="3226"/>
              <a:ext cx="862" cy="748"/>
            </a:xfrm>
            <a:prstGeom prst="rect">
              <a:avLst/>
            </a:prstGeom>
            <a:noFill/>
            <a:ln w="9525">
              <a:noFill/>
              <a:miter lim="800000"/>
              <a:headEnd/>
              <a:tailEnd/>
            </a:ln>
          </p:spPr>
        </p:pic>
        <p:pic>
          <p:nvPicPr>
            <p:cNvPr id="104454" name="Picture 7"/>
            <p:cNvPicPr>
              <a:picLocks noChangeAspect="1" noChangeArrowheads="1"/>
            </p:cNvPicPr>
            <p:nvPr/>
          </p:nvPicPr>
          <p:blipFill>
            <a:blip r:embed="rId7"/>
            <a:srcRect/>
            <a:stretch>
              <a:fillRect/>
            </a:stretch>
          </p:blipFill>
          <p:spPr bwMode="auto">
            <a:xfrm>
              <a:off x="5098" y="730"/>
              <a:ext cx="529" cy="720"/>
            </a:xfrm>
            <a:prstGeom prst="rect">
              <a:avLst/>
            </a:prstGeom>
            <a:noFill/>
            <a:ln w="9525">
              <a:noFill/>
              <a:miter lim="800000"/>
              <a:headEnd/>
              <a:tailEnd/>
            </a:ln>
          </p:spPr>
        </p:pic>
        <p:pic>
          <p:nvPicPr>
            <p:cNvPr id="104455" name="Picture 8"/>
            <p:cNvPicPr>
              <a:picLocks noChangeAspect="1" noChangeArrowheads="1"/>
            </p:cNvPicPr>
            <p:nvPr/>
          </p:nvPicPr>
          <p:blipFill>
            <a:blip r:embed="rId8"/>
            <a:srcRect/>
            <a:stretch>
              <a:fillRect/>
            </a:stretch>
          </p:blipFill>
          <p:spPr bwMode="auto">
            <a:xfrm>
              <a:off x="4427" y="1642"/>
              <a:ext cx="720" cy="484"/>
            </a:xfrm>
            <a:prstGeom prst="rect">
              <a:avLst/>
            </a:prstGeom>
            <a:noFill/>
            <a:ln w="9525">
              <a:noFill/>
              <a:miter lim="800000"/>
              <a:headEnd/>
              <a:tailEnd/>
            </a:ln>
          </p:spPr>
        </p:pic>
        <p:pic>
          <p:nvPicPr>
            <p:cNvPr id="104456" name="Picture 9"/>
            <p:cNvPicPr>
              <a:picLocks noChangeAspect="1" noChangeArrowheads="1"/>
            </p:cNvPicPr>
            <p:nvPr/>
          </p:nvPicPr>
          <p:blipFill>
            <a:blip r:embed="rId9"/>
            <a:srcRect l="7248" t="10965" r="7248" b="10965"/>
            <a:stretch>
              <a:fillRect/>
            </a:stretch>
          </p:blipFill>
          <p:spPr bwMode="auto">
            <a:xfrm>
              <a:off x="3371" y="1834"/>
              <a:ext cx="816" cy="493"/>
            </a:xfrm>
            <a:prstGeom prst="rect">
              <a:avLst/>
            </a:prstGeom>
            <a:noFill/>
            <a:ln w="9525">
              <a:noFill/>
              <a:miter lim="800000"/>
              <a:headEnd/>
              <a:tailEnd/>
            </a:ln>
          </p:spPr>
        </p:pic>
        <p:pic>
          <p:nvPicPr>
            <p:cNvPr id="104457" name="Picture 10"/>
            <p:cNvPicPr>
              <a:picLocks noChangeAspect="1" noChangeArrowheads="1"/>
            </p:cNvPicPr>
            <p:nvPr/>
          </p:nvPicPr>
          <p:blipFill>
            <a:blip r:embed="rId10"/>
            <a:srcRect/>
            <a:stretch>
              <a:fillRect/>
            </a:stretch>
          </p:blipFill>
          <p:spPr bwMode="auto">
            <a:xfrm>
              <a:off x="443" y="2842"/>
              <a:ext cx="772" cy="579"/>
            </a:xfrm>
            <a:prstGeom prst="rect">
              <a:avLst/>
            </a:prstGeom>
            <a:noFill/>
            <a:ln w="9525">
              <a:noFill/>
              <a:miter lim="800000"/>
              <a:headEnd/>
              <a:tailEnd/>
            </a:ln>
          </p:spPr>
        </p:pic>
        <p:pic>
          <p:nvPicPr>
            <p:cNvPr id="104458" name="Picture 11"/>
            <p:cNvPicPr>
              <a:picLocks noChangeAspect="1" noChangeArrowheads="1"/>
            </p:cNvPicPr>
            <p:nvPr/>
          </p:nvPicPr>
          <p:blipFill>
            <a:blip r:embed="rId11"/>
            <a:srcRect/>
            <a:stretch>
              <a:fillRect/>
            </a:stretch>
          </p:blipFill>
          <p:spPr bwMode="auto">
            <a:xfrm>
              <a:off x="-469" y="2842"/>
              <a:ext cx="560" cy="600"/>
            </a:xfrm>
            <a:prstGeom prst="rect">
              <a:avLst/>
            </a:prstGeom>
            <a:noFill/>
            <a:ln w="9525">
              <a:noFill/>
              <a:miter lim="800000"/>
              <a:headEnd/>
              <a:tailEnd/>
            </a:ln>
          </p:spPr>
        </p:pic>
        <p:pic>
          <p:nvPicPr>
            <p:cNvPr id="104459" name="Picture 12"/>
            <p:cNvPicPr>
              <a:picLocks noChangeAspect="1" noChangeArrowheads="1"/>
            </p:cNvPicPr>
            <p:nvPr/>
          </p:nvPicPr>
          <p:blipFill>
            <a:blip r:embed="rId12"/>
            <a:srcRect/>
            <a:stretch>
              <a:fillRect/>
            </a:stretch>
          </p:blipFill>
          <p:spPr bwMode="auto">
            <a:xfrm>
              <a:off x="4875" y="-206"/>
              <a:ext cx="672" cy="504"/>
            </a:xfrm>
            <a:prstGeom prst="rect">
              <a:avLst/>
            </a:prstGeom>
            <a:noFill/>
            <a:ln w="9525">
              <a:noFill/>
              <a:miter lim="800000"/>
              <a:headEnd/>
              <a:tailEnd/>
            </a:ln>
          </p:spPr>
        </p:pic>
        <p:pic>
          <p:nvPicPr>
            <p:cNvPr id="104460" name="Picture 13"/>
            <p:cNvPicPr>
              <a:picLocks noChangeAspect="1" noChangeArrowheads="1"/>
            </p:cNvPicPr>
            <p:nvPr/>
          </p:nvPicPr>
          <p:blipFill>
            <a:blip r:embed="rId13"/>
            <a:srcRect/>
            <a:stretch>
              <a:fillRect/>
            </a:stretch>
          </p:blipFill>
          <p:spPr bwMode="auto">
            <a:xfrm>
              <a:off x="2651" y="2122"/>
              <a:ext cx="576" cy="331"/>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6869" name="Title 1"/>
          <p:cNvSpPr>
            <a:spLocks noGrp="1"/>
          </p:cNvSpPr>
          <p:nvPr>
            <p:ph type="title"/>
          </p:nvPr>
        </p:nvSpPr>
        <p:spPr/>
        <p:txBody>
          <a:bodyPr/>
          <a:lstStyle/>
          <a:p>
            <a:r>
              <a:rPr lang="en-US" smtClean="0"/>
              <a:t>A Simpler not very Hidden MM</a:t>
            </a:r>
            <a:br>
              <a:rPr lang="en-US" smtClean="0"/>
            </a:br>
            <a:r>
              <a:rPr lang="en-US" sz="3200" smtClean="0"/>
              <a:t>Nucleotides, no Indels, Unambiguous Path</a:t>
            </a:r>
            <a:endParaRPr lang="en-US" smtClean="0"/>
          </a:p>
        </p:txBody>
      </p:sp>
      <p:sp>
        <p:nvSpPr>
          <p:cNvPr id="36870" name="AutoShape 5"/>
          <p:cNvSpPr>
            <a:spLocks noChangeArrowheads="1"/>
          </p:cNvSpPr>
          <p:nvPr/>
        </p:nvSpPr>
        <p:spPr bwMode="auto">
          <a:xfrm>
            <a:off x="4191000" y="2540000"/>
            <a:ext cx="1065213" cy="1473200"/>
          </a:xfrm>
          <a:prstGeom prst="roundRect">
            <a:avLst>
              <a:gd name="adj" fmla="val 148"/>
            </a:avLst>
          </a:prstGeom>
          <a:solidFill>
            <a:srgbClr val="E6E6E6"/>
          </a:solidFill>
          <a:ln w="9525">
            <a:solidFill>
              <a:srgbClr val="000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G	.1</a:t>
            </a:r>
            <a:br>
              <a:rPr lang="en-GB"/>
            </a:br>
            <a:r>
              <a:rPr lang="en-GB"/>
              <a:t>C	.3</a:t>
            </a:r>
            <a:br>
              <a:rPr lang="en-GB"/>
            </a:br>
            <a:r>
              <a:rPr lang="en-GB"/>
              <a:t>A	.2</a:t>
            </a:r>
            <a:br>
              <a:rPr lang="en-GB"/>
            </a:br>
            <a:r>
              <a:rPr lang="en-GB"/>
              <a:t>T	.4</a:t>
            </a:r>
          </a:p>
        </p:txBody>
      </p:sp>
      <p:sp>
        <p:nvSpPr>
          <p:cNvPr id="36871" name="Line 13"/>
          <p:cNvSpPr>
            <a:spLocks noChangeShapeType="1"/>
          </p:cNvSpPr>
          <p:nvPr/>
        </p:nvSpPr>
        <p:spPr bwMode="auto">
          <a:xfrm>
            <a:off x="2197100" y="3276600"/>
            <a:ext cx="1949450" cy="1588"/>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36872" name="Line 20"/>
          <p:cNvSpPr>
            <a:spLocks noChangeShapeType="1"/>
          </p:cNvSpPr>
          <p:nvPr/>
        </p:nvSpPr>
        <p:spPr bwMode="auto">
          <a:xfrm>
            <a:off x="5253038" y="3275013"/>
            <a:ext cx="1925637" cy="3175"/>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36873" name="AutoShape 5"/>
          <p:cNvSpPr>
            <a:spLocks noChangeArrowheads="1"/>
          </p:cNvSpPr>
          <p:nvPr/>
        </p:nvSpPr>
        <p:spPr bwMode="auto">
          <a:xfrm>
            <a:off x="1143000" y="2540000"/>
            <a:ext cx="1065213" cy="1473200"/>
          </a:xfrm>
          <a:prstGeom prst="roundRect">
            <a:avLst>
              <a:gd name="adj" fmla="val 148"/>
            </a:avLst>
          </a:prstGeom>
          <a:solidFill>
            <a:srgbClr val="E6E6E6"/>
          </a:solidFill>
          <a:ln w="9525">
            <a:solidFill>
              <a:srgbClr val="000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G	.1</a:t>
            </a:r>
            <a:br>
              <a:rPr lang="en-GB"/>
            </a:br>
            <a:r>
              <a:rPr lang="en-GB"/>
              <a:t>C	.1</a:t>
            </a:r>
            <a:br>
              <a:rPr lang="en-GB"/>
            </a:br>
            <a:r>
              <a:rPr lang="en-GB"/>
              <a:t>A	.7</a:t>
            </a:r>
            <a:br>
              <a:rPr lang="en-GB"/>
            </a:br>
            <a:r>
              <a:rPr lang="en-GB"/>
              <a:t>T	.1</a:t>
            </a:r>
          </a:p>
        </p:txBody>
      </p:sp>
      <p:sp>
        <p:nvSpPr>
          <p:cNvPr id="36874" name="AutoShape 5"/>
          <p:cNvSpPr>
            <a:spLocks noChangeArrowheads="1"/>
          </p:cNvSpPr>
          <p:nvPr/>
        </p:nvSpPr>
        <p:spPr bwMode="auto">
          <a:xfrm>
            <a:off x="7162800" y="2540000"/>
            <a:ext cx="1065213" cy="1473200"/>
          </a:xfrm>
          <a:prstGeom prst="roundRect">
            <a:avLst>
              <a:gd name="adj" fmla="val 148"/>
            </a:avLst>
          </a:prstGeom>
          <a:solidFill>
            <a:srgbClr val="E6E6E6"/>
          </a:solidFill>
          <a:ln w="9525">
            <a:solidFill>
              <a:srgbClr val="000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G	.3</a:t>
            </a:r>
            <a:br>
              <a:rPr lang="en-GB"/>
            </a:br>
            <a:r>
              <a:rPr lang="en-GB"/>
              <a:t>C	.3</a:t>
            </a:r>
            <a:br>
              <a:rPr lang="en-GB"/>
            </a:br>
            <a:r>
              <a:rPr lang="en-GB"/>
              <a:t>A	.1</a:t>
            </a:r>
            <a:br>
              <a:rPr lang="en-GB"/>
            </a:br>
            <a:r>
              <a:rPr lang="en-GB"/>
              <a:t>T	.3</a:t>
            </a:r>
          </a:p>
        </p:txBody>
      </p:sp>
      <p:sp>
        <p:nvSpPr>
          <p:cNvPr id="36875" name="Line 20"/>
          <p:cNvSpPr>
            <a:spLocks noChangeShapeType="1"/>
          </p:cNvSpPr>
          <p:nvPr/>
        </p:nvSpPr>
        <p:spPr bwMode="auto">
          <a:xfrm>
            <a:off x="8229600" y="3275013"/>
            <a:ext cx="914400" cy="3175"/>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36876" name="TextBox 32"/>
          <p:cNvSpPr txBox="1">
            <a:spLocks noChangeArrowheads="1"/>
          </p:cNvSpPr>
          <p:nvPr/>
        </p:nvSpPr>
        <p:spPr bwMode="auto">
          <a:xfrm>
            <a:off x="1223963" y="4495800"/>
            <a:ext cx="819150" cy="1190625"/>
          </a:xfrm>
          <a:prstGeom prst="rect">
            <a:avLst/>
          </a:prstGeom>
          <a:noFill/>
          <a:ln w="9525">
            <a:noFill/>
            <a:miter lim="800000"/>
            <a:headEnd/>
            <a:tailEnd/>
          </a:ln>
        </p:spPr>
        <p:txBody>
          <a:bodyPr wrap="none">
            <a:prstTxWarp prst="textNoShape">
              <a:avLst/>
            </a:prstTxWarp>
            <a:spAutoFit/>
          </a:bodyPr>
          <a:lstStyle/>
          <a:p>
            <a:pPr algn="ctr"/>
            <a:r>
              <a:rPr lang="en-US" sz="3600" b="1"/>
              <a:t>A</a:t>
            </a:r>
          </a:p>
          <a:p>
            <a:pPr algn="ctr"/>
            <a:r>
              <a:rPr lang="en-US" sz="3600" b="1"/>
              <a:t>0.7</a:t>
            </a:r>
          </a:p>
        </p:txBody>
      </p:sp>
      <p:sp>
        <p:nvSpPr>
          <p:cNvPr id="36877" name="TextBox 33"/>
          <p:cNvSpPr txBox="1">
            <a:spLocks noChangeArrowheads="1"/>
          </p:cNvSpPr>
          <p:nvPr/>
        </p:nvSpPr>
        <p:spPr bwMode="auto">
          <a:xfrm>
            <a:off x="4348163" y="4495800"/>
            <a:ext cx="819150" cy="1190625"/>
          </a:xfrm>
          <a:prstGeom prst="rect">
            <a:avLst/>
          </a:prstGeom>
          <a:noFill/>
          <a:ln w="9525">
            <a:noFill/>
            <a:miter lim="800000"/>
            <a:headEnd/>
            <a:tailEnd/>
          </a:ln>
        </p:spPr>
        <p:txBody>
          <a:bodyPr wrap="none">
            <a:prstTxWarp prst="textNoShape">
              <a:avLst/>
            </a:prstTxWarp>
            <a:spAutoFit/>
          </a:bodyPr>
          <a:lstStyle/>
          <a:p>
            <a:pPr algn="ctr"/>
            <a:r>
              <a:rPr lang="en-US" sz="3600" b="1"/>
              <a:t>T</a:t>
            </a:r>
          </a:p>
          <a:p>
            <a:pPr algn="ctr"/>
            <a:r>
              <a:rPr lang="en-US" sz="3600" b="1"/>
              <a:t>0.4</a:t>
            </a:r>
          </a:p>
        </p:txBody>
      </p:sp>
      <p:sp>
        <p:nvSpPr>
          <p:cNvPr id="36878" name="TextBox 34"/>
          <p:cNvSpPr txBox="1">
            <a:spLocks noChangeArrowheads="1"/>
          </p:cNvSpPr>
          <p:nvPr/>
        </p:nvSpPr>
        <p:spPr bwMode="auto">
          <a:xfrm>
            <a:off x="7243763" y="4495800"/>
            <a:ext cx="819150" cy="1190625"/>
          </a:xfrm>
          <a:prstGeom prst="rect">
            <a:avLst/>
          </a:prstGeom>
          <a:noFill/>
          <a:ln w="9525">
            <a:noFill/>
            <a:miter lim="800000"/>
            <a:headEnd/>
            <a:tailEnd/>
          </a:ln>
        </p:spPr>
        <p:txBody>
          <a:bodyPr wrap="none">
            <a:prstTxWarp prst="textNoShape">
              <a:avLst/>
            </a:prstTxWarp>
            <a:spAutoFit/>
          </a:bodyPr>
          <a:lstStyle/>
          <a:p>
            <a:pPr algn="ctr"/>
            <a:r>
              <a:rPr lang="en-US" sz="3600" b="1"/>
              <a:t>T</a:t>
            </a:r>
          </a:p>
          <a:p>
            <a:pPr algn="ctr"/>
            <a:r>
              <a:rPr lang="en-US" sz="3600" b="1"/>
              <a:t>0.3</a:t>
            </a:r>
          </a:p>
        </p:txBody>
      </p:sp>
      <p:sp>
        <p:nvSpPr>
          <p:cNvPr id="36879" name="TextBox 11"/>
          <p:cNvSpPr txBox="1">
            <a:spLocks noChangeArrowheads="1"/>
          </p:cNvSpPr>
          <p:nvPr/>
        </p:nvSpPr>
        <p:spPr bwMode="auto">
          <a:xfrm>
            <a:off x="2819400" y="2743200"/>
            <a:ext cx="608013" cy="457200"/>
          </a:xfrm>
          <a:prstGeom prst="rect">
            <a:avLst/>
          </a:prstGeom>
          <a:noFill/>
          <a:ln w="9525">
            <a:noFill/>
            <a:miter lim="800000"/>
            <a:headEnd/>
            <a:tailEnd/>
          </a:ln>
        </p:spPr>
        <p:txBody>
          <a:bodyPr wrap="none">
            <a:prstTxWarp prst="textNoShape">
              <a:avLst/>
            </a:prstTxWarp>
            <a:spAutoFit/>
          </a:bodyPr>
          <a:lstStyle/>
          <a:p>
            <a:r>
              <a:rPr lang="en-US"/>
              <a:t>1.0</a:t>
            </a:r>
          </a:p>
        </p:txBody>
      </p:sp>
      <p:sp>
        <p:nvSpPr>
          <p:cNvPr id="36880" name="TextBox 13"/>
          <p:cNvSpPr txBox="1">
            <a:spLocks noChangeArrowheads="1"/>
          </p:cNvSpPr>
          <p:nvPr/>
        </p:nvSpPr>
        <p:spPr bwMode="auto">
          <a:xfrm>
            <a:off x="5791200" y="2743200"/>
            <a:ext cx="608013" cy="457200"/>
          </a:xfrm>
          <a:prstGeom prst="rect">
            <a:avLst/>
          </a:prstGeom>
          <a:noFill/>
          <a:ln w="9525">
            <a:noFill/>
            <a:miter lim="800000"/>
            <a:headEnd/>
            <a:tailEnd/>
          </a:ln>
        </p:spPr>
        <p:txBody>
          <a:bodyPr wrap="none">
            <a:prstTxWarp prst="textNoShape">
              <a:avLst/>
            </a:prstTxWarp>
            <a:spAutoFit/>
          </a:bodyPr>
          <a:lstStyle/>
          <a:p>
            <a:r>
              <a:rPr lang="en-US"/>
              <a:t>1.0</a:t>
            </a:r>
          </a:p>
        </p:txBody>
      </p:sp>
      <p:sp>
        <p:nvSpPr>
          <p:cNvPr id="36881" name="TextBox 14"/>
          <p:cNvSpPr txBox="1">
            <a:spLocks noChangeArrowheads="1"/>
          </p:cNvSpPr>
          <p:nvPr/>
        </p:nvSpPr>
        <p:spPr bwMode="auto">
          <a:xfrm>
            <a:off x="8531225" y="2743200"/>
            <a:ext cx="608013" cy="457200"/>
          </a:xfrm>
          <a:prstGeom prst="rect">
            <a:avLst/>
          </a:prstGeom>
          <a:noFill/>
          <a:ln w="9525">
            <a:noFill/>
            <a:miter lim="800000"/>
            <a:headEnd/>
            <a:tailEnd/>
          </a:ln>
        </p:spPr>
        <p:txBody>
          <a:bodyPr wrap="none">
            <a:prstTxWarp prst="textNoShape">
              <a:avLst/>
            </a:prstTxWarp>
            <a:spAutoFit/>
          </a:bodyPr>
          <a:lstStyle/>
          <a:p>
            <a:r>
              <a:rPr lang="en-US"/>
              <a:t>1.0</a:t>
            </a:r>
          </a:p>
        </p:txBody>
      </p:sp>
      <p:graphicFrame>
        <p:nvGraphicFramePr>
          <p:cNvPr id="36867" name="Object 3"/>
          <p:cNvGraphicFramePr>
            <a:graphicFrameLocks noChangeAspect="1"/>
          </p:cNvGraphicFramePr>
          <p:nvPr/>
        </p:nvGraphicFramePr>
        <p:xfrm>
          <a:off x="720725" y="5956300"/>
          <a:ext cx="7797800" cy="533400"/>
        </p:xfrm>
        <a:graphic>
          <a:graphicData uri="http://schemas.openxmlformats.org/presentationml/2006/ole">
            <p:oleObj spid="_x0000_s36867" name="Equation" r:id="rId4" imgW="2413000" imgH="165100" progId="">
              <p:embed/>
            </p:oleObj>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8916" name="Title 1"/>
          <p:cNvSpPr>
            <a:spLocks noGrp="1"/>
          </p:cNvSpPr>
          <p:nvPr>
            <p:ph type="title"/>
          </p:nvPr>
        </p:nvSpPr>
        <p:spPr/>
        <p:txBody>
          <a:bodyPr/>
          <a:lstStyle/>
          <a:p>
            <a:r>
              <a:rPr lang="en-US" smtClean="0"/>
              <a:t>A Simpler not very Hidden MM</a:t>
            </a:r>
            <a:br>
              <a:rPr lang="en-US" smtClean="0"/>
            </a:br>
            <a:r>
              <a:rPr lang="en-US" sz="3200" smtClean="0"/>
              <a:t>Nucleotides, no Indels, Unambiguous Path</a:t>
            </a:r>
            <a:endParaRPr lang="en-US" smtClean="0"/>
          </a:p>
        </p:txBody>
      </p:sp>
      <p:sp>
        <p:nvSpPr>
          <p:cNvPr id="38917" name="AutoShape 5"/>
          <p:cNvSpPr>
            <a:spLocks noChangeArrowheads="1"/>
          </p:cNvSpPr>
          <p:nvPr/>
        </p:nvSpPr>
        <p:spPr bwMode="auto">
          <a:xfrm>
            <a:off x="4191000" y="2540000"/>
            <a:ext cx="1065213" cy="1473200"/>
          </a:xfrm>
          <a:prstGeom prst="roundRect">
            <a:avLst>
              <a:gd name="adj" fmla="val 148"/>
            </a:avLst>
          </a:prstGeom>
          <a:solidFill>
            <a:srgbClr val="E6E6E6"/>
          </a:solidFill>
          <a:ln w="9525">
            <a:solidFill>
              <a:srgbClr val="000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G	.1</a:t>
            </a:r>
            <a:br>
              <a:rPr lang="en-GB"/>
            </a:br>
            <a:r>
              <a:rPr lang="en-GB"/>
              <a:t>C	.3</a:t>
            </a:r>
            <a:br>
              <a:rPr lang="en-GB"/>
            </a:br>
            <a:r>
              <a:rPr lang="en-GB"/>
              <a:t>A	.2</a:t>
            </a:r>
            <a:br>
              <a:rPr lang="en-GB"/>
            </a:br>
            <a:r>
              <a:rPr lang="en-GB"/>
              <a:t>T	.4</a:t>
            </a:r>
          </a:p>
        </p:txBody>
      </p:sp>
      <p:sp>
        <p:nvSpPr>
          <p:cNvPr id="38918" name="Line 13"/>
          <p:cNvSpPr>
            <a:spLocks noChangeShapeType="1"/>
          </p:cNvSpPr>
          <p:nvPr/>
        </p:nvSpPr>
        <p:spPr bwMode="auto">
          <a:xfrm>
            <a:off x="2197100" y="3276600"/>
            <a:ext cx="1949450" cy="1588"/>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38919" name="Line 20"/>
          <p:cNvSpPr>
            <a:spLocks noChangeShapeType="1"/>
          </p:cNvSpPr>
          <p:nvPr/>
        </p:nvSpPr>
        <p:spPr bwMode="auto">
          <a:xfrm>
            <a:off x="5253038" y="3275013"/>
            <a:ext cx="1925637" cy="3175"/>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38920" name="AutoShape 5"/>
          <p:cNvSpPr>
            <a:spLocks noChangeArrowheads="1"/>
          </p:cNvSpPr>
          <p:nvPr/>
        </p:nvSpPr>
        <p:spPr bwMode="auto">
          <a:xfrm>
            <a:off x="1143000" y="2516188"/>
            <a:ext cx="1065213" cy="1473200"/>
          </a:xfrm>
          <a:prstGeom prst="roundRect">
            <a:avLst>
              <a:gd name="adj" fmla="val 148"/>
            </a:avLst>
          </a:prstGeom>
          <a:solidFill>
            <a:srgbClr val="E6E6E6"/>
          </a:solidFill>
          <a:ln w="9525">
            <a:solidFill>
              <a:srgbClr val="000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G	.1</a:t>
            </a:r>
            <a:br>
              <a:rPr lang="en-GB"/>
            </a:br>
            <a:r>
              <a:rPr lang="en-GB"/>
              <a:t>C	.1</a:t>
            </a:r>
            <a:br>
              <a:rPr lang="en-GB"/>
            </a:br>
            <a:r>
              <a:rPr lang="en-GB"/>
              <a:t>A	.7</a:t>
            </a:r>
            <a:br>
              <a:rPr lang="en-GB"/>
            </a:br>
            <a:r>
              <a:rPr lang="en-GB"/>
              <a:t>T	.1</a:t>
            </a:r>
          </a:p>
        </p:txBody>
      </p:sp>
      <p:sp>
        <p:nvSpPr>
          <p:cNvPr id="38921" name="AutoShape 5"/>
          <p:cNvSpPr>
            <a:spLocks noChangeArrowheads="1"/>
          </p:cNvSpPr>
          <p:nvPr/>
        </p:nvSpPr>
        <p:spPr bwMode="auto">
          <a:xfrm>
            <a:off x="7162800" y="2540000"/>
            <a:ext cx="1065213" cy="1473200"/>
          </a:xfrm>
          <a:prstGeom prst="roundRect">
            <a:avLst>
              <a:gd name="adj" fmla="val 148"/>
            </a:avLst>
          </a:prstGeom>
          <a:solidFill>
            <a:srgbClr val="E6E6E6"/>
          </a:solidFill>
          <a:ln w="9525">
            <a:solidFill>
              <a:srgbClr val="000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G	.3</a:t>
            </a:r>
            <a:br>
              <a:rPr lang="en-GB"/>
            </a:br>
            <a:r>
              <a:rPr lang="en-GB"/>
              <a:t>C	.3</a:t>
            </a:r>
            <a:br>
              <a:rPr lang="en-GB"/>
            </a:br>
            <a:r>
              <a:rPr lang="en-GB"/>
              <a:t>A	.1</a:t>
            </a:r>
            <a:br>
              <a:rPr lang="en-GB"/>
            </a:br>
            <a:r>
              <a:rPr lang="en-GB"/>
              <a:t>T	.3</a:t>
            </a:r>
          </a:p>
        </p:txBody>
      </p:sp>
      <p:sp>
        <p:nvSpPr>
          <p:cNvPr id="38922" name="Line 20"/>
          <p:cNvSpPr>
            <a:spLocks noChangeShapeType="1"/>
          </p:cNvSpPr>
          <p:nvPr/>
        </p:nvSpPr>
        <p:spPr bwMode="auto">
          <a:xfrm>
            <a:off x="8229600" y="3275013"/>
            <a:ext cx="914400" cy="3175"/>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38923" name="TextBox 32"/>
          <p:cNvSpPr txBox="1">
            <a:spLocks noChangeArrowheads="1"/>
          </p:cNvSpPr>
          <p:nvPr/>
        </p:nvSpPr>
        <p:spPr bwMode="auto">
          <a:xfrm>
            <a:off x="1223963" y="4495800"/>
            <a:ext cx="819150" cy="1190625"/>
          </a:xfrm>
          <a:prstGeom prst="rect">
            <a:avLst/>
          </a:prstGeom>
          <a:noFill/>
          <a:ln w="9525">
            <a:noFill/>
            <a:miter lim="800000"/>
            <a:headEnd/>
            <a:tailEnd/>
          </a:ln>
        </p:spPr>
        <p:txBody>
          <a:bodyPr wrap="none">
            <a:prstTxWarp prst="textNoShape">
              <a:avLst/>
            </a:prstTxWarp>
            <a:spAutoFit/>
          </a:bodyPr>
          <a:lstStyle/>
          <a:p>
            <a:pPr algn="ctr"/>
            <a:r>
              <a:rPr lang="en-US" sz="3600" b="1"/>
              <a:t>A</a:t>
            </a:r>
          </a:p>
          <a:p>
            <a:pPr algn="ctr"/>
            <a:r>
              <a:rPr lang="en-US" sz="3600" b="1"/>
              <a:t>0.7</a:t>
            </a:r>
          </a:p>
        </p:txBody>
      </p:sp>
      <p:sp>
        <p:nvSpPr>
          <p:cNvPr id="38924" name="TextBox 33"/>
          <p:cNvSpPr txBox="1">
            <a:spLocks noChangeArrowheads="1"/>
          </p:cNvSpPr>
          <p:nvPr/>
        </p:nvSpPr>
        <p:spPr bwMode="auto">
          <a:xfrm>
            <a:off x="4348163" y="4495800"/>
            <a:ext cx="819150" cy="1190625"/>
          </a:xfrm>
          <a:prstGeom prst="rect">
            <a:avLst/>
          </a:prstGeom>
          <a:noFill/>
          <a:ln w="9525">
            <a:noFill/>
            <a:miter lim="800000"/>
            <a:headEnd/>
            <a:tailEnd/>
          </a:ln>
        </p:spPr>
        <p:txBody>
          <a:bodyPr wrap="none">
            <a:prstTxWarp prst="textNoShape">
              <a:avLst/>
            </a:prstTxWarp>
            <a:spAutoFit/>
          </a:bodyPr>
          <a:lstStyle/>
          <a:p>
            <a:pPr algn="ctr"/>
            <a:r>
              <a:rPr lang="en-US" sz="3600" b="1"/>
              <a:t>T</a:t>
            </a:r>
          </a:p>
          <a:p>
            <a:pPr algn="ctr"/>
            <a:r>
              <a:rPr lang="en-US" sz="3600" b="1"/>
              <a:t>0.4</a:t>
            </a:r>
          </a:p>
        </p:txBody>
      </p:sp>
      <p:sp>
        <p:nvSpPr>
          <p:cNvPr id="38925" name="TextBox 34"/>
          <p:cNvSpPr txBox="1">
            <a:spLocks noChangeArrowheads="1"/>
          </p:cNvSpPr>
          <p:nvPr/>
        </p:nvSpPr>
        <p:spPr bwMode="auto">
          <a:xfrm>
            <a:off x="7243763" y="4495800"/>
            <a:ext cx="819150" cy="1190625"/>
          </a:xfrm>
          <a:prstGeom prst="rect">
            <a:avLst/>
          </a:prstGeom>
          <a:noFill/>
          <a:ln w="9525">
            <a:noFill/>
            <a:miter lim="800000"/>
            <a:headEnd/>
            <a:tailEnd/>
          </a:ln>
        </p:spPr>
        <p:txBody>
          <a:bodyPr wrap="none">
            <a:prstTxWarp prst="textNoShape">
              <a:avLst/>
            </a:prstTxWarp>
            <a:spAutoFit/>
          </a:bodyPr>
          <a:lstStyle/>
          <a:p>
            <a:pPr algn="ctr"/>
            <a:r>
              <a:rPr lang="en-US" sz="3600" b="1"/>
              <a:t>T</a:t>
            </a:r>
          </a:p>
          <a:p>
            <a:pPr algn="ctr"/>
            <a:r>
              <a:rPr lang="en-US" sz="3600" b="1"/>
              <a:t>0.3</a:t>
            </a:r>
          </a:p>
        </p:txBody>
      </p:sp>
      <p:sp>
        <p:nvSpPr>
          <p:cNvPr id="38926" name="TextBox 11"/>
          <p:cNvSpPr txBox="1">
            <a:spLocks noChangeArrowheads="1"/>
          </p:cNvSpPr>
          <p:nvPr/>
        </p:nvSpPr>
        <p:spPr bwMode="auto">
          <a:xfrm>
            <a:off x="2819400" y="2743200"/>
            <a:ext cx="608013" cy="457200"/>
          </a:xfrm>
          <a:prstGeom prst="rect">
            <a:avLst/>
          </a:prstGeom>
          <a:noFill/>
          <a:ln w="9525">
            <a:noFill/>
            <a:miter lim="800000"/>
            <a:headEnd/>
            <a:tailEnd/>
          </a:ln>
        </p:spPr>
        <p:txBody>
          <a:bodyPr wrap="none">
            <a:prstTxWarp prst="textNoShape">
              <a:avLst/>
            </a:prstTxWarp>
            <a:spAutoFit/>
          </a:bodyPr>
          <a:lstStyle/>
          <a:p>
            <a:r>
              <a:rPr lang="en-US"/>
              <a:t>1.0</a:t>
            </a:r>
          </a:p>
        </p:txBody>
      </p:sp>
      <p:sp>
        <p:nvSpPr>
          <p:cNvPr id="38927" name="TextBox 13"/>
          <p:cNvSpPr txBox="1">
            <a:spLocks noChangeArrowheads="1"/>
          </p:cNvSpPr>
          <p:nvPr/>
        </p:nvSpPr>
        <p:spPr bwMode="auto">
          <a:xfrm>
            <a:off x="5791200" y="2743200"/>
            <a:ext cx="608013" cy="457200"/>
          </a:xfrm>
          <a:prstGeom prst="rect">
            <a:avLst/>
          </a:prstGeom>
          <a:noFill/>
          <a:ln w="9525">
            <a:noFill/>
            <a:miter lim="800000"/>
            <a:headEnd/>
            <a:tailEnd/>
          </a:ln>
        </p:spPr>
        <p:txBody>
          <a:bodyPr wrap="none">
            <a:prstTxWarp prst="textNoShape">
              <a:avLst/>
            </a:prstTxWarp>
            <a:spAutoFit/>
          </a:bodyPr>
          <a:lstStyle/>
          <a:p>
            <a:r>
              <a:rPr lang="en-US"/>
              <a:t>1.0</a:t>
            </a:r>
          </a:p>
        </p:txBody>
      </p:sp>
      <p:sp>
        <p:nvSpPr>
          <p:cNvPr id="38928" name="TextBox 14"/>
          <p:cNvSpPr txBox="1">
            <a:spLocks noChangeArrowheads="1"/>
          </p:cNvSpPr>
          <p:nvPr/>
        </p:nvSpPr>
        <p:spPr bwMode="auto">
          <a:xfrm>
            <a:off x="8531225" y="2743200"/>
            <a:ext cx="608013" cy="457200"/>
          </a:xfrm>
          <a:prstGeom prst="rect">
            <a:avLst/>
          </a:prstGeom>
          <a:noFill/>
          <a:ln w="9525">
            <a:noFill/>
            <a:miter lim="800000"/>
            <a:headEnd/>
            <a:tailEnd/>
          </a:ln>
        </p:spPr>
        <p:txBody>
          <a:bodyPr wrap="none">
            <a:prstTxWarp prst="textNoShape">
              <a:avLst/>
            </a:prstTxWarp>
            <a:spAutoFit/>
          </a:bodyPr>
          <a:lstStyle/>
          <a:p>
            <a:r>
              <a:rPr lang="en-US"/>
              <a:t>1.0</a:t>
            </a:r>
          </a:p>
        </p:txBody>
      </p:sp>
      <p:graphicFrame>
        <p:nvGraphicFramePr>
          <p:cNvPr id="38914" name="Object 2"/>
          <p:cNvGraphicFramePr>
            <a:graphicFrameLocks noChangeAspect="1"/>
          </p:cNvGraphicFramePr>
          <p:nvPr/>
        </p:nvGraphicFramePr>
        <p:xfrm>
          <a:off x="96838" y="5807075"/>
          <a:ext cx="8970962" cy="1012825"/>
        </p:xfrm>
        <a:graphic>
          <a:graphicData uri="http://schemas.openxmlformats.org/presentationml/2006/ole">
            <p:oleObj spid="_x0000_s38914" name="Equation" r:id="rId4" imgW="3035300" imgH="342900" progId="">
              <p:embed/>
            </p:oleObj>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61" name="Title 1"/>
          <p:cNvSpPr>
            <a:spLocks noGrp="1"/>
          </p:cNvSpPr>
          <p:nvPr>
            <p:ph type="title"/>
          </p:nvPr>
        </p:nvSpPr>
        <p:spPr>
          <a:xfrm>
            <a:off x="457200" y="457200"/>
            <a:ext cx="8305800" cy="1143000"/>
          </a:xfrm>
        </p:spPr>
        <p:txBody>
          <a:bodyPr/>
          <a:lstStyle/>
          <a:p>
            <a:r>
              <a:rPr lang="en-US" smtClean="0"/>
              <a:t>A Toy not-Hidden MM</a:t>
            </a:r>
            <a:br>
              <a:rPr lang="en-US" smtClean="0"/>
            </a:br>
            <a:r>
              <a:rPr lang="en-US" sz="3200" smtClean="0"/>
              <a:t>Nucleotides, no Indels, Unambiguous but Variable Path</a:t>
            </a:r>
            <a:br>
              <a:rPr lang="en-US" sz="3200" smtClean="0"/>
            </a:br>
            <a:r>
              <a:rPr lang="en-US" sz="3200" smtClean="0"/>
              <a:t>All arcs out are equal</a:t>
            </a:r>
            <a:endParaRPr lang="en-US" smtClean="0"/>
          </a:p>
        </p:txBody>
      </p:sp>
      <p:sp>
        <p:nvSpPr>
          <p:cNvPr id="45062" name="Text Box 4"/>
          <p:cNvSpPr txBox="1">
            <a:spLocks noChangeArrowheads="1"/>
          </p:cNvSpPr>
          <p:nvPr/>
        </p:nvSpPr>
        <p:spPr bwMode="auto">
          <a:xfrm>
            <a:off x="304800" y="4572000"/>
            <a:ext cx="8458200" cy="365125"/>
          </a:xfrm>
          <a:prstGeom prst="rect">
            <a:avLst/>
          </a:prstGeom>
          <a:noFill/>
          <a:ln w="9525">
            <a:noFill/>
            <a:miter lim="800000"/>
            <a:headEnd/>
            <a:tailEnd/>
          </a:ln>
        </p:spPr>
        <p:txBody>
          <a:bodyPr lIns="0" tIns="0" rIns="0" bIns="0">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 pos="9409113" algn="l"/>
              </a:tabLst>
            </a:pPr>
            <a:r>
              <a:rPr lang="en-GB"/>
              <a:t>Example sequences:   </a:t>
            </a:r>
            <a:r>
              <a:rPr lang="en-GB" sz="2200"/>
              <a:t>GATC   ATC   GC   GAGAGC   AGATTTC</a:t>
            </a:r>
            <a:endParaRPr lang="en-GB"/>
          </a:p>
        </p:txBody>
      </p:sp>
      <p:grpSp>
        <p:nvGrpSpPr>
          <p:cNvPr id="45063" name="Group 5"/>
          <p:cNvGrpSpPr>
            <a:grpSpLocks/>
          </p:cNvGrpSpPr>
          <p:nvPr/>
        </p:nvGrpSpPr>
        <p:grpSpPr bwMode="auto">
          <a:xfrm>
            <a:off x="531813" y="2801938"/>
            <a:ext cx="8015287" cy="1339850"/>
            <a:chOff x="699" y="3024"/>
            <a:chExt cx="5049" cy="844"/>
          </a:xfrm>
        </p:grpSpPr>
        <p:sp>
          <p:nvSpPr>
            <p:cNvPr id="45066" name="Oval 6"/>
            <p:cNvSpPr>
              <a:spLocks noChangeArrowheads="1"/>
            </p:cNvSpPr>
            <p:nvPr/>
          </p:nvSpPr>
          <p:spPr bwMode="auto">
            <a:xfrm>
              <a:off x="699" y="3147"/>
              <a:ext cx="777" cy="295"/>
            </a:xfrm>
            <a:prstGeom prst="ellipse">
              <a:avLst/>
            </a:prstGeom>
            <a:noFill/>
            <a:ln w="36000">
              <a:solidFill>
                <a:srgbClr val="000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2000"/>
                <a:t>Begin</a:t>
              </a:r>
            </a:p>
          </p:txBody>
        </p:sp>
        <p:sp>
          <p:nvSpPr>
            <p:cNvPr id="45067" name="AutoShape 7"/>
            <p:cNvSpPr>
              <a:spLocks noChangeArrowheads="1"/>
            </p:cNvSpPr>
            <p:nvPr/>
          </p:nvSpPr>
          <p:spPr bwMode="auto">
            <a:xfrm>
              <a:off x="1918" y="3024"/>
              <a:ext cx="1093" cy="217"/>
            </a:xfrm>
            <a:prstGeom prst="roundRect">
              <a:avLst>
                <a:gd name="adj" fmla="val 301"/>
              </a:avLst>
            </a:prstGeom>
            <a:noFill/>
            <a:ln w="36000">
              <a:solidFill>
                <a:srgbClr val="000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2000"/>
                <a:t>Emit G</a:t>
              </a:r>
            </a:p>
          </p:txBody>
        </p:sp>
        <p:sp>
          <p:nvSpPr>
            <p:cNvPr id="45068" name="AutoShape 8"/>
            <p:cNvSpPr>
              <a:spLocks noChangeArrowheads="1"/>
            </p:cNvSpPr>
            <p:nvPr/>
          </p:nvSpPr>
          <p:spPr bwMode="auto">
            <a:xfrm>
              <a:off x="1905" y="3568"/>
              <a:ext cx="1093" cy="217"/>
            </a:xfrm>
            <a:prstGeom prst="roundRect">
              <a:avLst>
                <a:gd name="adj" fmla="val 301"/>
              </a:avLst>
            </a:prstGeom>
            <a:noFill/>
            <a:ln w="36000">
              <a:solidFill>
                <a:srgbClr val="000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2000"/>
                <a:t>Emit A</a:t>
              </a:r>
            </a:p>
          </p:txBody>
        </p:sp>
        <p:sp>
          <p:nvSpPr>
            <p:cNvPr id="45069" name="AutoShape 9"/>
            <p:cNvSpPr>
              <a:spLocks noChangeArrowheads="1"/>
            </p:cNvSpPr>
            <p:nvPr/>
          </p:nvSpPr>
          <p:spPr bwMode="auto">
            <a:xfrm>
              <a:off x="3417" y="3024"/>
              <a:ext cx="1093" cy="217"/>
            </a:xfrm>
            <a:prstGeom prst="roundRect">
              <a:avLst>
                <a:gd name="adj" fmla="val 301"/>
              </a:avLst>
            </a:prstGeom>
            <a:noFill/>
            <a:ln w="36000">
              <a:solidFill>
                <a:srgbClr val="000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2000"/>
                <a:t>Emit C</a:t>
              </a:r>
            </a:p>
          </p:txBody>
        </p:sp>
        <p:sp>
          <p:nvSpPr>
            <p:cNvPr id="45070" name="AutoShape 10"/>
            <p:cNvSpPr>
              <a:spLocks noChangeArrowheads="1"/>
            </p:cNvSpPr>
            <p:nvPr/>
          </p:nvSpPr>
          <p:spPr bwMode="auto">
            <a:xfrm>
              <a:off x="3404" y="3568"/>
              <a:ext cx="1093" cy="217"/>
            </a:xfrm>
            <a:prstGeom prst="roundRect">
              <a:avLst>
                <a:gd name="adj" fmla="val 301"/>
              </a:avLst>
            </a:prstGeom>
            <a:noFill/>
            <a:ln w="36000">
              <a:solidFill>
                <a:srgbClr val="000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2000"/>
                <a:t>Emit T</a:t>
              </a:r>
            </a:p>
          </p:txBody>
        </p:sp>
        <p:sp>
          <p:nvSpPr>
            <p:cNvPr id="45071" name="Oval 11"/>
            <p:cNvSpPr>
              <a:spLocks noChangeArrowheads="1"/>
            </p:cNvSpPr>
            <p:nvPr/>
          </p:nvSpPr>
          <p:spPr bwMode="auto">
            <a:xfrm>
              <a:off x="4971" y="3223"/>
              <a:ext cx="777" cy="295"/>
            </a:xfrm>
            <a:prstGeom prst="ellipse">
              <a:avLst/>
            </a:prstGeom>
            <a:noFill/>
            <a:ln w="36000">
              <a:solidFill>
                <a:srgbClr val="000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2000"/>
                <a:t>End</a:t>
              </a:r>
            </a:p>
          </p:txBody>
        </p:sp>
        <p:sp>
          <p:nvSpPr>
            <p:cNvPr id="45072" name="Line 12"/>
            <p:cNvSpPr>
              <a:spLocks noChangeShapeType="1"/>
            </p:cNvSpPr>
            <p:nvPr/>
          </p:nvSpPr>
          <p:spPr bwMode="auto">
            <a:xfrm flipV="1">
              <a:off x="1463" y="3123"/>
              <a:ext cx="455" cy="160"/>
            </a:xfrm>
            <a:prstGeom prst="line">
              <a:avLst/>
            </a:prstGeom>
            <a:noFill/>
            <a:ln w="36000">
              <a:solidFill>
                <a:srgbClr val="000000"/>
              </a:solidFill>
              <a:round/>
              <a:headEnd/>
              <a:tailEnd type="triangle" w="lg" len="lg"/>
            </a:ln>
          </p:spPr>
          <p:txBody>
            <a:bodyPr>
              <a:prstTxWarp prst="textNoShape">
                <a:avLst/>
              </a:prstTxWarp>
            </a:bodyPr>
            <a:lstStyle/>
            <a:p>
              <a:endParaRPr lang="en-US"/>
            </a:p>
          </p:txBody>
        </p:sp>
        <p:sp>
          <p:nvSpPr>
            <p:cNvPr id="45073" name="Line 13"/>
            <p:cNvSpPr>
              <a:spLocks noChangeShapeType="1"/>
            </p:cNvSpPr>
            <p:nvPr/>
          </p:nvSpPr>
          <p:spPr bwMode="auto">
            <a:xfrm>
              <a:off x="1482" y="3332"/>
              <a:ext cx="417" cy="385"/>
            </a:xfrm>
            <a:prstGeom prst="line">
              <a:avLst/>
            </a:prstGeom>
            <a:noFill/>
            <a:ln w="36000">
              <a:solidFill>
                <a:srgbClr val="000000"/>
              </a:solidFill>
              <a:round/>
              <a:headEnd/>
              <a:tailEnd type="triangle" w="lg" len="lg"/>
            </a:ln>
          </p:spPr>
          <p:txBody>
            <a:bodyPr>
              <a:prstTxWarp prst="textNoShape">
                <a:avLst/>
              </a:prstTxWarp>
            </a:bodyPr>
            <a:lstStyle/>
            <a:p>
              <a:endParaRPr lang="en-US"/>
            </a:p>
          </p:txBody>
        </p:sp>
        <p:sp>
          <p:nvSpPr>
            <p:cNvPr id="45074" name="Line 14"/>
            <p:cNvSpPr>
              <a:spLocks noChangeShapeType="1"/>
            </p:cNvSpPr>
            <p:nvPr/>
          </p:nvSpPr>
          <p:spPr bwMode="auto">
            <a:xfrm flipV="1">
              <a:off x="2423" y="3338"/>
              <a:ext cx="1" cy="179"/>
            </a:xfrm>
            <a:prstGeom prst="line">
              <a:avLst/>
            </a:prstGeom>
            <a:noFill/>
            <a:ln w="36000">
              <a:solidFill>
                <a:srgbClr val="000000"/>
              </a:solidFill>
              <a:round/>
              <a:headEnd/>
              <a:tailEnd type="triangle" w="lg" len="lg"/>
            </a:ln>
          </p:spPr>
          <p:txBody>
            <a:bodyPr>
              <a:prstTxWarp prst="textNoShape">
                <a:avLst/>
              </a:prstTxWarp>
            </a:bodyPr>
            <a:lstStyle/>
            <a:p>
              <a:endParaRPr lang="en-US"/>
            </a:p>
          </p:txBody>
        </p:sp>
        <p:sp>
          <p:nvSpPr>
            <p:cNvPr id="45075" name="Line 15"/>
            <p:cNvSpPr>
              <a:spLocks noChangeShapeType="1"/>
            </p:cNvSpPr>
            <p:nvPr/>
          </p:nvSpPr>
          <p:spPr bwMode="auto">
            <a:xfrm>
              <a:off x="3010" y="3130"/>
              <a:ext cx="347" cy="1"/>
            </a:xfrm>
            <a:prstGeom prst="line">
              <a:avLst/>
            </a:prstGeom>
            <a:noFill/>
            <a:ln w="36000">
              <a:solidFill>
                <a:srgbClr val="000000"/>
              </a:solidFill>
              <a:round/>
              <a:headEnd/>
              <a:tailEnd type="triangle" w="lg" len="lg"/>
            </a:ln>
          </p:spPr>
          <p:txBody>
            <a:bodyPr>
              <a:prstTxWarp prst="textNoShape">
                <a:avLst/>
              </a:prstTxWarp>
            </a:bodyPr>
            <a:lstStyle/>
            <a:p>
              <a:endParaRPr lang="en-US"/>
            </a:p>
          </p:txBody>
        </p:sp>
        <p:sp>
          <p:nvSpPr>
            <p:cNvPr id="45076" name="Line 16"/>
            <p:cNvSpPr>
              <a:spLocks noChangeShapeType="1"/>
            </p:cNvSpPr>
            <p:nvPr/>
          </p:nvSpPr>
          <p:spPr bwMode="auto">
            <a:xfrm>
              <a:off x="3004" y="3693"/>
              <a:ext cx="341" cy="1"/>
            </a:xfrm>
            <a:prstGeom prst="line">
              <a:avLst/>
            </a:prstGeom>
            <a:noFill/>
            <a:ln w="36000">
              <a:solidFill>
                <a:srgbClr val="000000"/>
              </a:solidFill>
              <a:round/>
              <a:headEnd/>
              <a:tailEnd type="triangle" w="lg" len="lg"/>
            </a:ln>
          </p:spPr>
          <p:txBody>
            <a:bodyPr>
              <a:prstTxWarp prst="textNoShape">
                <a:avLst/>
              </a:prstTxWarp>
            </a:bodyPr>
            <a:lstStyle/>
            <a:p>
              <a:endParaRPr lang="en-US"/>
            </a:p>
          </p:txBody>
        </p:sp>
        <p:sp>
          <p:nvSpPr>
            <p:cNvPr id="45077" name="Line 17"/>
            <p:cNvSpPr>
              <a:spLocks noChangeShapeType="1"/>
            </p:cNvSpPr>
            <p:nvPr/>
          </p:nvSpPr>
          <p:spPr bwMode="auto">
            <a:xfrm flipV="1">
              <a:off x="3958" y="3338"/>
              <a:ext cx="1" cy="179"/>
            </a:xfrm>
            <a:prstGeom prst="line">
              <a:avLst/>
            </a:prstGeom>
            <a:noFill/>
            <a:ln w="36000">
              <a:solidFill>
                <a:srgbClr val="000000"/>
              </a:solidFill>
              <a:round/>
              <a:headEnd/>
              <a:tailEnd type="triangle" w="lg" len="lg"/>
            </a:ln>
          </p:spPr>
          <p:txBody>
            <a:bodyPr>
              <a:prstTxWarp prst="textNoShape">
                <a:avLst/>
              </a:prstTxWarp>
            </a:bodyPr>
            <a:lstStyle/>
            <a:p>
              <a:endParaRPr lang="en-US"/>
            </a:p>
          </p:txBody>
        </p:sp>
        <p:sp>
          <p:nvSpPr>
            <p:cNvPr id="45078" name="Line 18"/>
            <p:cNvSpPr>
              <a:spLocks noChangeShapeType="1"/>
            </p:cNvSpPr>
            <p:nvPr/>
          </p:nvSpPr>
          <p:spPr bwMode="auto">
            <a:xfrm>
              <a:off x="4513" y="3118"/>
              <a:ext cx="398" cy="246"/>
            </a:xfrm>
            <a:prstGeom prst="line">
              <a:avLst/>
            </a:prstGeom>
            <a:noFill/>
            <a:ln w="36000">
              <a:solidFill>
                <a:srgbClr val="000000"/>
              </a:solidFill>
              <a:round/>
              <a:headEnd/>
              <a:tailEnd type="triangle" w="lg" len="lg"/>
            </a:ln>
          </p:spPr>
          <p:txBody>
            <a:bodyPr>
              <a:prstTxWarp prst="textNoShape">
                <a:avLst/>
              </a:prstTxWarp>
            </a:bodyPr>
            <a:lstStyle/>
            <a:p>
              <a:endParaRPr lang="en-US"/>
            </a:p>
          </p:txBody>
        </p:sp>
        <p:sp>
          <p:nvSpPr>
            <p:cNvPr id="45079" name="Line 19"/>
            <p:cNvSpPr>
              <a:spLocks noChangeShapeType="1"/>
            </p:cNvSpPr>
            <p:nvPr/>
          </p:nvSpPr>
          <p:spPr bwMode="auto">
            <a:xfrm>
              <a:off x="2575" y="3326"/>
              <a:ext cx="1" cy="158"/>
            </a:xfrm>
            <a:prstGeom prst="line">
              <a:avLst/>
            </a:prstGeom>
            <a:noFill/>
            <a:ln w="36000">
              <a:solidFill>
                <a:srgbClr val="000000"/>
              </a:solidFill>
              <a:round/>
              <a:headEnd/>
              <a:tailEnd type="triangle" w="lg" len="lg"/>
            </a:ln>
          </p:spPr>
          <p:txBody>
            <a:bodyPr>
              <a:prstTxWarp prst="textNoShape">
                <a:avLst/>
              </a:prstTxWarp>
            </a:bodyPr>
            <a:lstStyle/>
            <a:p>
              <a:endParaRPr lang="en-US"/>
            </a:p>
          </p:txBody>
        </p:sp>
        <p:sp>
          <p:nvSpPr>
            <p:cNvPr id="45080" name="Freeform 20"/>
            <p:cNvSpPr>
              <a:spLocks/>
            </p:cNvSpPr>
            <p:nvPr/>
          </p:nvSpPr>
          <p:spPr bwMode="auto">
            <a:xfrm>
              <a:off x="4545" y="3520"/>
              <a:ext cx="298" cy="348"/>
            </a:xfrm>
            <a:custGeom>
              <a:avLst/>
              <a:gdLst>
                <a:gd name="T0" fmla="*/ 56 w 1316"/>
                <a:gd name="T1" fmla="*/ 566 h 1536"/>
                <a:gd name="T2" fmla="*/ 808 w 1316"/>
                <a:gd name="T3" fmla="*/ 177 h 1536"/>
                <a:gd name="T4" fmla="*/ 1114 w 1316"/>
                <a:gd name="T5" fmla="*/ 1068 h 1536"/>
                <a:gd name="T6" fmla="*/ 223 w 1316"/>
                <a:gd name="T7" fmla="*/ 1318 h 1536"/>
                <a:gd name="T8" fmla="*/ 0 w 1316"/>
                <a:gd name="T9" fmla="*/ 1096 h 1536"/>
                <a:gd name="T10" fmla="*/ 0 60000 65536"/>
                <a:gd name="T11" fmla="*/ 0 60000 65536"/>
                <a:gd name="T12" fmla="*/ 0 60000 65536"/>
                <a:gd name="T13" fmla="*/ 0 60000 65536"/>
                <a:gd name="T14" fmla="*/ 0 60000 65536"/>
                <a:gd name="T15" fmla="*/ 0 w 1316"/>
                <a:gd name="T16" fmla="*/ 0 h 1536"/>
                <a:gd name="T17" fmla="*/ 1316 w 1316"/>
                <a:gd name="T18" fmla="*/ 1536 h 1536"/>
              </a:gdLst>
              <a:ahLst/>
              <a:cxnLst>
                <a:cxn ang="T10">
                  <a:pos x="T0" y="T1"/>
                </a:cxn>
                <a:cxn ang="T11">
                  <a:pos x="T2" y="T3"/>
                </a:cxn>
                <a:cxn ang="T12">
                  <a:pos x="T4" y="T5"/>
                </a:cxn>
                <a:cxn ang="T13">
                  <a:pos x="T6" y="T7"/>
                </a:cxn>
                <a:cxn ang="T14">
                  <a:pos x="T8" y="T9"/>
                </a:cxn>
              </a:cxnLst>
              <a:rect l="T15" t="T16" r="T17" b="T18"/>
              <a:pathLst>
                <a:path w="1316" h="1536">
                  <a:moveTo>
                    <a:pt x="56" y="566"/>
                  </a:moveTo>
                  <a:cubicBezTo>
                    <a:pt x="87" y="197"/>
                    <a:pt x="555" y="0"/>
                    <a:pt x="808" y="177"/>
                  </a:cubicBezTo>
                  <a:cubicBezTo>
                    <a:pt x="1044" y="342"/>
                    <a:pt x="1315" y="703"/>
                    <a:pt x="1114" y="1068"/>
                  </a:cubicBezTo>
                  <a:cubicBezTo>
                    <a:pt x="928" y="1406"/>
                    <a:pt x="509" y="1535"/>
                    <a:pt x="223" y="1318"/>
                  </a:cubicBezTo>
                  <a:lnTo>
                    <a:pt x="0" y="1096"/>
                  </a:lnTo>
                </a:path>
              </a:pathLst>
            </a:custGeom>
            <a:noFill/>
            <a:ln w="36000">
              <a:solidFill>
                <a:srgbClr val="000000"/>
              </a:solidFill>
              <a:round/>
              <a:headEnd/>
              <a:tailEnd type="triangle" w="lg" len="lg"/>
            </a:ln>
          </p:spPr>
          <p:txBody>
            <a:bodyPr>
              <a:prstTxWarp prst="textNoShape">
                <a:avLst/>
              </a:prstTxWarp>
            </a:bodyPr>
            <a:lstStyle/>
            <a:p>
              <a:endParaRPr lang="en-US" sz="1800"/>
            </a:p>
          </p:txBody>
        </p:sp>
      </p:grpSp>
      <p:graphicFrame>
        <p:nvGraphicFramePr>
          <p:cNvPr id="45059" name="Object 3"/>
          <p:cNvGraphicFramePr>
            <a:graphicFrameLocks noChangeAspect="1"/>
          </p:cNvGraphicFramePr>
          <p:nvPr/>
        </p:nvGraphicFramePr>
        <p:xfrm>
          <a:off x="1219200" y="5562600"/>
          <a:ext cx="6526213" cy="614363"/>
        </p:xfrm>
        <a:graphic>
          <a:graphicData uri="http://schemas.openxmlformats.org/presentationml/2006/ole">
            <p:oleObj spid="_x0000_s45059" name="Equation" r:id="rId4" imgW="2019300" imgH="190500" progId="">
              <p:embed/>
            </p:oleObj>
          </a:graphicData>
        </a:graphic>
      </p:graphicFrame>
      <p:sp>
        <p:nvSpPr>
          <p:cNvPr id="45064" name="Text Box 16"/>
          <p:cNvSpPr txBox="1">
            <a:spLocks noChangeArrowheads="1"/>
          </p:cNvSpPr>
          <p:nvPr/>
        </p:nvSpPr>
        <p:spPr bwMode="auto">
          <a:xfrm>
            <a:off x="5334000" y="6172200"/>
            <a:ext cx="593725" cy="427038"/>
          </a:xfrm>
          <a:prstGeom prst="rect">
            <a:avLst/>
          </a:prstGeom>
          <a:noFill/>
          <a:ln w="9525">
            <a:noFill/>
            <a:miter lim="800000"/>
            <a:headEnd/>
            <a:tailEnd/>
          </a:ln>
        </p:spPr>
        <p:txBody>
          <a:bodyPr wrap="none" lIns="0" tIns="0" rIns="0" bIns="0">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2800" b="1"/>
              <a:t>Arc</a:t>
            </a:r>
          </a:p>
        </p:txBody>
      </p:sp>
      <p:sp>
        <p:nvSpPr>
          <p:cNvPr id="42" name="TextBox 41"/>
          <p:cNvSpPr txBox="1"/>
          <p:nvPr/>
        </p:nvSpPr>
        <p:spPr>
          <a:xfrm>
            <a:off x="6223000" y="6172200"/>
            <a:ext cx="1676400" cy="457200"/>
          </a:xfrm>
          <a:prstGeom prst="rect">
            <a:avLst/>
          </a:prstGeom>
          <a:noFill/>
        </p:spPr>
        <p:txBody>
          <a:bodyPr>
            <a:spAutoFit/>
          </a:bodyPr>
          <a:lstStyle/>
          <a:p>
            <a:pPr algn="ctr">
              <a:defRPr/>
            </a:pPr>
            <a:r>
              <a:rPr lang="en-US" b="1" dirty="0">
                <a:solidFill>
                  <a:schemeClr val="accent1">
                    <a:lumMod val="75000"/>
                  </a:schemeClr>
                </a:solidFill>
                <a:latin typeface="Gill Sans MT" pitchFamily="34" charset="0"/>
                <a:ea typeface="Arial" charset="0"/>
                <a:cs typeface="Arial" charset="0"/>
              </a:rPr>
              <a:t>Emission</a:t>
            </a:r>
            <a:endParaRPr lang="en-US" b="1" dirty="0">
              <a:solidFill>
                <a:schemeClr val="accent1">
                  <a:lumMod val="75000"/>
                </a:schemeClr>
              </a:solidFill>
              <a:latin typeface="Gill Sans MT" pitchFamily="34" charset="0"/>
              <a:ea typeface="Arial" charset="0"/>
              <a:cs typeface="Arial"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9" name="Title 1"/>
          <p:cNvSpPr>
            <a:spLocks noGrp="1"/>
          </p:cNvSpPr>
          <p:nvPr>
            <p:ph type="title"/>
          </p:nvPr>
        </p:nvSpPr>
        <p:spPr>
          <a:xfrm>
            <a:off x="0" y="381000"/>
            <a:ext cx="9144000" cy="1143000"/>
          </a:xfrm>
        </p:spPr>
        <p:txBody>
          <a:bodyPr/>
          <a:lstStyle/>
          <a:p>
            <a:r>
              <a:rPr lang="en-US" smtClean="0"/>
              <a:t>A Simple HMM</a:t>
            </a:r>
            <a:br>
              <a:rPr lang="en-US" smtClean="0"/>
            </a:br>
            <a:r>
              <a:rPr lang="en-US" sz="3200" smtClean="0"/>
              <a:t>CpG Islands; Methylation Suppressed in Promoter Regions; States are Really Hidden Now</a:t>
            </a:r>
            <a:endParaRPr lang="en-US" smtClean="0"/>
          </a:p>
        </p:txBody>
      </p:sp>
      <p:sp>
        <p:nvSpPr>
          <p:cNvPr id="31750" name="AutoShape 5"/>
          <p:cNvSpPr>
            <a:spLocks noChangeArrowheads="1"/>
          </p:cNvSpPr>
          <p:nvPr/>
        </p:nvSpPr>
        <p:spPr bwMode="auto">
          <a:xfrm>
            <a:off x="5715000" y="2954338"/>
            <a:ext cx="1065213" cy="1514475"/>
          </a:xfrm>
          <a:prstGeom prst="roundRect">
            <a:avLst>
              <a:gd name="adj" fmla="val 148"/>
            </a:avLst>
          </a:prstGeom>
          <a:solidFill>
            <a:srgbClr val="E6E6E6"/>
          </a:solidFill>
          <a:ln w="50800">
            <a:solidFill>
              <a:srgbClr val="660066"/>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G	.1</a:t>
            </a:r>
            <a:br>
              <a:rPr lang="en-GB"/>
            </a:br>
            <a:r>
              <a:rPr lang="en-GB"/>
              <a:t>C	.1</a:t>
            </a:r>
            <a:br>
              <a:rPr lang="en-GB"/>
            </a:br>
            <a:r>
              <a:rPr lang="en-GB"/>
              <a:t>A	.4</a:t>
            </a:r>
            <a:br>
              <a:rPr lang="en-GB"/>
            </a:br>
            <a:r>
              <a:rPr lang="en-GB"/>
              <a:t>T	.4</a:t>
            </a:r>
          </a:p>
        </p:txBody>
      </p:sp>
      <p:sp>
        <p:nvSpPr>
          <p:cNvPr id="31751" name="Line 13"/>
          <p:cNvSpPr>
            <a:spLocks noChangeShapeType="1"/>
          </p:cNvSpPr>
          <p:nvPr/>
        </p:nvSpPr>
        <p:spPr bwMode="auto">
          <a:xfrm>
            <a:off x="3733800" y="3557588"/>
            <a:ext cx="1949450" cy="1587"/>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31752" name="AutoShape 5"/>
          <p:cNvSpPr>
            <a:spLocks noChangeArrowheads="1"/>
          </p:cNvSpPr>
          <p:nvPr/>
        </p:nvSpPr>
        <p:spPr bwMode="auto">
          <a:xfrm>
            <a:off x="2667000" y="2954338"/>
            <a:ext cx="1065213" cy="1514475"/>
          </a:xfrm>
          <a:prstGeom prst="roundRect">
            <a:avLst>
              <a:gd name="adj" fmla="val 148"/>
            </a:avLst>
          </a:prstGeom>
          <a:solidFill>
            <a:srgbClr val="E6E6E6"/>
          </a:solidFill>
          <a:ln w="50800">
            <a:solidFill>
              <a:srgbClr val="008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G	.3</a:t>
            </a:r>
            <a:br>
              <a:rPr lang="en-GB"/>
            </a:br>
            <a:r>
              <a:rPr lang="en-GB"/>
              <a:t>C	.3</a:t>
            </a:r>
            <a:br>
              <a:rPr lang="en-GB"/>
            </a:br>
            <a:r>
              <a:rPr lang="en-GB"/>
              <a:t>A	.2</a:t>
            </a:r>
            <a:br>
              <a:rPr lang="en-GB"/>
            </a:br>
            <a:r>
              <a:rPr lang="en-GB"/>
              <a:t>T	.2</a:t>
            </a:r>
          </a:p>
        </p:txBody>
      </p:sp>
      <p:sp>
        <p:nvSpPr>
          <p:cNvPr id="31753" name="TextBox 11"/>
          <p:cNvSpPr txBox="1">
            <a:spLocks noChangeArrowheads="1"/>
          </p:cNvSpPr>
          <p:nvPr/>
        </p:nvSpPr>
        <p:spPr bwMode="auto">
          <a:xfrm>
            <a:off x="4470400" y="4129088"/>
            <a:ext cx="608013" cy="457200"/>
          </a:xfrm>
          <a:prstGeom prst="rect">
            <a:avLst/>
          </a:prstGeom>
          <a:noFill/>
          <a:ln w="9525">
            <a:noFill/>
            <a:miter lim="800000"/>
            <a:headEnd/>
            <a:tailEnd/>
          </a:ln>
        </p:spPr>
        <p:txBody>
          <a:bodyPr wrap="none">
            <a:prstTxWarp prst="textNoShape">
              <a:avLst/>
            </a:prstTxWarp>
            <a:spAutoFit/>
          </a:bodyPr>
          <a:lstStyle/>
          <a:p>
            <a:r>
              <a:rPr lang="en-US"/>
              <a:t>0.1</a:t>
            </a:r>
          </a:p>
        </p:txBody>
      </p:sp>
      <p:sp>
        <p:nvSpPr>
          <p:cNvPr id="31754" name="Freeform 21"/>
          <p:cNvSpPr>
            <a:spLocks/>
          </p:cNvSpPr>
          <p:nvPr/>
        </p:nvSpPr>
        <p:spPr bwMode="auto">
          <a:xfrm>
            <a:off x="2895600" y="2338388"/>
            <a:ext cx="631825" cy="590550"/>
          </a:xfrm>
          <a:custGeom>
            <a:avLst/>
            <a:gdLst>
              <a:gd name="T0" fmla="*/ 1645 w 1753"/>
              <a:gd name="T1" fmla="*/ 1389 h 1641"/>
              <a:gd name="T2" fmla="*/ 1683 w 1753"/>
              <a:gd name="T3" fmla="*/ 1304 h 1641"/>
              <a:gd name="T4" fmla="*/ 1713 w 1753"/>
              <a:gd name="T5" fmla="*/ 1216 h 1641"/>
              <a:gd name="T6" fmla="*/ 1734 w 1753"/>
              <a:gd name="T7" fmla="*/ 1126 h 1641"/>
              <a:gd name="T8" fmla="*/ 1748 w 1753"/>
              <a:gd name="T9" fmla="*/ 1033 h 1641"/>
              <a:gd name="T10" fmla="*/ 1752 w 1753"/>
              <a:gd name="T11" fmla="*/ 940 h 1641"/>
              <a:gd name="T12" fmla="*/ 1748 w 1753"/>
              <a:gd name="T13" fmla="*/ 847 h 1641"/>
              <a:gd name="T14" fmla="*/ 1735 w 1753"/>
              <a:gd name="T15" fmla="*/ 754 h 1641"/>
              <a:gd name="T16" fmla="*/ 1713 w 1753"/>
              <a:gd name="T17" fmla="*/ 663 h 1641"/>
              <a:gd name="T18" fmla="*/ 1684 w 1753"/>
              <a:gd name="T19" fmla="*/ 576 h 1641"/>
              <a:gd name="T20" fmla="*/ 1646 w 1753"/>
              <a:gd name="T21" fmla="*/ 491 h 1641"/>
              <a:gd name="T22" fmla="*/ 1601 w 1753"/>
              <a:gd name="T23" fmla="*/ 411 h 1641"/>
              <a:gd name="T24" fmla="*/ 1548 w 1753"/>
              <a:gd name="T25" fmla="*/ 337 h 1641"/>
              <a:gd name="T26" fmla="*/ 1489 w 1753"/>
              <a:gd name="T27" fmla="*/ 268 h 1641"/>
              <a:gd name="T28" fmla="*/ 1424 w 1753"/>
              <a:gd name="T29" fmla="*/ 206 h 1641"/>
              <a:gd name="T30" fmla="*/ 1353 w 1753"/>
              <a:gd name="T31" fmla="*/ 151 h 1641"/>
              <a:gd name="T32" fmla="*/ 1277 w 1753"/>
              <a:gd name="T33" fmla="*/ 104 h 1641"/>
              <a:gd name="T34" fmla="*/ 1198 w 1753"/>
              <a:gd name="T35" fmla="*/ 66 h 1641"/>
              <a:gd name="T36" fmla="*/ 1115 w 1753"/>
              <a:gd name="T37" fmla="*/ 36 h 1641"/>
              <a:gd name="T38" fmla="*/ 1030 w 1753"/>
              <a:gd name="T39" fmla="*/ 15 h 1641"/>
              <a:gd name="T40" fmla="*/ 944 w 1753"/>
              <a:gd name="T41" fmla="*/ 3 h 1641"/>
              <a:gd name="T42" fmla="*/ 857 w 1753"/>
              <a:gd name="T43" fmla="*/ 0 h 1641"/>
              <a:gd name="T44" fmla="*/ 770 w 1753"/>
              <a:gd name="T45" fmla="*/ 7 h 1641"/>
              <a:gd name="T46" fmla="*/ 684 w 1753"/>
              <a:gd name="T47" fmla="*/ 23 h 1641"/>
              <a:gd name="T48" fmla="*/ 600 w 1753"/>
              <a:gd name="T49" fmla="*/ 48 h 1641"/>
              <a:gd name="T50" fmla="*/ 518 w 1753"/>
              <a:gd name="T51" fmla="*/ 82 h 1641"/>
              <a:gd name="T52" fmla="*/ 440 w 1753"/>
              <a:gd name="T53" fmla="*/ 124 h 1641"/>
              <a:gd name="T54" fmla="*/ 367 w 1753"/>
              <a:gd name="T55" fmla="*/ 175 h 1641"/>
              <a:gd name="T56" fmla="*/ 299 w 1753"/>
              <a:gd name="T57" fmla="*/ 233 h 1641"/>
              <a:gd name="T58" fmla="*/ 236 w 1753"/>
              <a:gd name="T59" fmla="*/ 298 h 1641"/>
              <a:gd name="T60" fmla="*/ 180 w 1753"/>
              <a:gd name="T61" fmla="*/ 369 h 1641"/>
              <a:gd name="T62" fmla="*/ 130 w 1753"/>
              <a:gd name="T63" fmla="*/ 446 h 1641"/>
              <a:gd name="T64" fmla="*/ 88 w 1753"/>
              <a:gd name="T65" fmla="*/ 528 h 1641"/>
              <a:gd name="T66" fmla="*/ 54 w 1753"/>
              <a:gd name="T67" fmla="*/ 614 h 1641"/>
              <a:gd name="T68" fmla="*/ 28 w 1753"/>
              <a:gd name="T69" fmla="*/ 704 h 1641"/>
              <a:gd name="T70" fmla="*/ 10 w 1753"/>
              <a:gd name="T71" fmla="*/ 795 h 1641"/>
              <a:gd name="T72" fmla="*/ 1 w 1753"/>
              <a:gd name="T73" fmla="*/ 888 h 1641"/>
              <a:gd name="T74" fmla="*/ 1 w 1753"/>
              <a:gd name="T75" fmla="*/ 982 h 1641"/>
              <a:gd name="T76" fmla="*/ 9 w 1753"/>
              <a:gd name="T77" fmla="*/ 1075 h 1641"/>
              <a:gd name="T78" fmla="*/ 26 w 1753"/>
              <a:gd name="T79" fmla="*/ 1166 h 1641"/>
              <a:gd name="T80" fmla="*/ 51 w 1753"/>
              <a:gd name="T81" fmla="*/ 1256 h 1641"/>
              <a:gd name="T82" fmla="*/ 85 w 1753"/>
              <a:gd name="T83" fmla="*/ 1342 h 1641"/>
              <a:gd name="T84" fmla="*/ 126 w 1753"/>
              <a:gd name="T85" fmla="*/ 1425 h 1641"/>
              <a:gd name="T86" fmla="*/ 175 w 1753"/>
              <a:gd name="T87" fmla="*/ 1502 h 1641"/>
              <a:gd name="T88" fmla="*/ 231 w 1753"/>
              <a:gd name="T89" fmla="*/ 1574 h 1641"/>
              <a:gd name="T90" fmla="*/ 293 w 1753"/>
              <a:gd name="T91" fmla="*/ 1640 h 164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753"/>
              <a:gd name="T139" fmla="*/ 0 h 1641"/>
              <a:gd name="T140" fmla="*/ 1753 w 1753"/>
              <a:gd name="T141" fmla="*/ 1641 h 164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753" h="1641">
                <a:moveTo>
                  <a:pt x="1623" y="1429"/>
                </a:moveTo>
                <a:lnTo>
                  <a:pt x="1645" y="1389"/>
                </a:lnTo>
                <a:lnTo>
                  <a:pt x="1665" y="1347"/>
                </a:lnTo>
                <a:lnTo>
                  <a:pt x="1683" y="1304"/>
                </a:lnTo>
                <a:lnTo>
                  <a:pt x="1699" y="1261"/>
                </a:lnTo>
                <a:lnTo>
                  <a:pt x="1713" y="1216"/>
                </a:lnTo>
                <a:lnTo>
                  <a:pt x="1725" y="1171"/>
                </a:lnTo>
                <a:lnTo>
                  <a:pt x="1734" y="1126"/>
                </a:lnTo>
                <a:lnTo>
                  <a:pt x="1742" y="1080"/>
                </a:lnTo>
                <a:lnTo>
                  <a:pt x="1748" y="1033"/>
                </a:lnTo>
                <a:lnTo>
                  <a:pt x="1751" y="987"/>
                </a:lnTo>
                <a:lnTo>
                  <a:pt x="1752" y="940"/>
                </a:lnTo>
                <a:lnTo>
                  <a:pt x="1751" y="893"/>
                </a:lnTo>
                <a:lnTo>
                  <a:pt x="1748" y="847"/>
                </a:lnTo>
                <a:lnTo>
                  <a:pt x="1742" y="800"/>
                </a:lnTo>
                <a:lnTo>
                  <a:pt x="1735" y="754"/>
                </a:lnTo>
                <a:lnTo>
                  <a:pt x="1725" y="709"/>
                </a:lnTo>
                <a:lnTo>
                  <a:pt x="1713" y="663"/>
                </a:lnTo>
                <a:lnTo>
                  <a:pt x="1700" y="619"/>
                </a:lnTo>
                <a:lnTo>
                  <a:pt x="1684" y="576"/>
                </a:lnTo>
                <a:lnTo>
                  <a:pt x="1666" y="533"/>
                </a:lnTo>
                <a:lnTo>
                  <a:pt x="1646" y="491"/>
                </a:lnTo>
                <a:lnTo>
                  <a:pt x="1624" y="451"/>
                </a:lnTo>
                <a:lnTo>
                  <a:pt x="1601" y="411"/>
                </a:lnTo>
                <a:lnTo>
                  <a:pt x="1575" y="373"/>
                </a:lnTo>
                <a:lnTo>
                  <a:pt x="1548" y="337"/>
                </a:lnTo>
                <a:lnTo>
                  <a:pt x="1519" y="302"/>
                </a:lnTo>
                <a:lnTo>
                  <a:pt x="1489" y="268"/>
                </a:lnTo>
                <a:lnTo>
                  <a:pt x="1457" y="236"/>
                </a:lnTo>
                <a:lnTo>
                  <a:pt x="1424" y="206"/>
                </a:lnTo>
                <a:lnTo>
                  <a:pt x="1389" y="178"/>
                </a:lnTo>
                <a:lnTo>
                  <a:pt x="1353" y="151"/>
                </a:lnTo>
                <a:lnTo>
                  <a:pt x="1316" y="127"/>
                </a:lnTo>
                <a:lnTo>
                  <a:pt x="1277" y="104"/>
                </a:lnTo>
                <a:lnTo>
                  <a:pt x="1238" y="84"/>
                </a:lnTo>
                <a:lnTo>
                  <a:pt x="1198" y="66"/>
                </a:lnTo>
                <a:lnTo>
                  <a:pt x="1157" y="50"/>
                </a:lnTo>
                <a:lnTo>
                  <a:pt x="1115" y="36"/>
                </a:lnTo>
                <a:lnTo>
                  <a:pt x="1073" y="24"/>
                </a:lnTo>
                <a:lnTo>
                  <a:pt x="1030" y="15"/>
                </a:lnTo>
                <a:lnTo>
                  <a:pt x="987" y="8"/>
                </a:lnTo>
                <a:lnTo>
                  <a:pt x="944" y="3"/>
                </a:lnTo>
                <a:lnTo>
                  <a:pt x="900" y="0"/>
                </a:lnTo>
                <a:lnTo>
                  <a:pt x="857" y="0"/>
                </a:lnTo>
                <a:lnTo>
                  <a:pt x="813" y="2"/>
                </a:lnTo>
                <a:lnTo>
                  <a:pt x="770" y="7"/>
                </a:lnTo>
                <a:lnTo>
                  <a:pt x="726" y="14"/>
                </a:lnTo>
                <a:lnTo>
                  <a:pt x="684" y="23"/>
                </a:lnTo>
                <a:lnTo>
                  <a:pt x="641" y="34"/>
                </a:lnTo>
                <a:lnTo>
                  <a:pt x="600" y="48"/>
                </a:lnTo>
                <a:lnTo>
                  <a:pt x="558" y="64"/>
                </a:lnTo>
                <a:lnTo>
                  <a:pt x="518" y="82"/>
                </a:lnTo>
                <a:lnTo>
                  <a:pt x="479" y="102"/>
                </a:lnTo>
                <a:lnTo>
                  <a:pt x="440" y="124"/>
                </a:lnTo>
                <a:lnTo>
                  <a:pt x="403" y="149"/>
                </a:lnTo>
                <a:lnTo>
                  <a:pt x="367" y="175"/>
                </a:lnTo>
                <a:lnTo>
                  <a:pt x="332" y="203"/>
                </a:lnTo>
                <a:lnTo>
                  <a:pt x="299" y="233"/>
                </a:lnTo>
                <a:lnTo>
                  <a:pt x="267" y="264"/>
                </a:lnTo>
                <a:lnTo>
                  <a:pt x="236" y="298"/>
                </a:lnTo>
                <a:lnTo>
                  <a:pt x="207" y="333"/>
                </a:lnTo>
                <a:lnTo>
                  <a:pt x="180" y="369"/>
                </a:lnTo>
                <a:lnTo>
                  <a:pt x="154" y="407"/>
                </a:lnTo>
                <a:lnTo>
                  <a:pt x="130" y="446"/>
                </a:lnTo>
                <a:lnTo>
                  <a:pt x="108" y="487"/>
                </a:lnTo>
                <a:lnTo>
                  <a:pt x="88" y="528"/>
                </a:lnTo>
                <a:lnTo>
                  <a:pt x="70" y="571"/>
                </a:lnTo>
                <a:lnTo>
                  <a:pt x="54" y="614"/>
                </a:lnTo>
                <a:lnTo>
                  <a:pt x="40" y="659"/>
                </a:lnTo>
                <a:lnTo>
                  <a:pt x="28" y="704"/>
                </a:lnTo>
                <a:lnTo>
                  <a:pt x="18" y="749"/>
                </a:lnTo>
                <a:lnTo>
                  <a:pt x="10" y="795"/>
                </a:lnTo>
                <a:lnTo>
                  <a:pt x="5" y="842"/>
                </a:lnTo>
                <a:lnTo>
                  <a:pt x="1" y="888"/>
                </a:lnTo>
                <a:lnTo>
                  <a:pt x="0" y="935"/>
                </a:lnTo>
                <a:lnTo>
                  <a:pt x="1" y="982"/>
                </a:lnTo>
                <a:lnTo>
                  <a:pt x="4" y="1028"/>
                </a:lnTo>
                <a:lnTo>
                  <a:pt x="9" y="1075"/>
                </a:lnTo>
                <a:lnTo>
                  <a:pt x="17" y="1121"/>
                </a:lnTo>
                <a:lnTo>
                  <a:pt x="26" y="1166"/>
                </a:lnTo>
                <a:lnTo>
                  <a:pt x="38" y="1212"/>
                </a:lnTo>
                <a:lnTo>
                  <a:pt x="51" y="1256"/>
                </a:lnTo>
                <a:lnTo>
                  <a:pt x="67" y="1300"/>
                </a:lnTo>
                <a:lnTo>
                  <a:pt x="85" y="1342"/>
                </a:lnTo>
                <a:lnTo>
                  <a:pt x="105" y="1384"/>
                </a:lnTo>
                <a:lnTo>
                  <a:pt x="126" y="1425"/>
                </a:lnTo>
                <a:lnTo>
                  <a:pt x="150" y="1464"/>
                </a:lnTo>
                <a:lnTo>
                  <a:pt x="175" y="1502"/>
                </a:lnTo>
                <a:lnTo>
                  <a:pt x="202" y="1539"/>
                </a:lnTo>
                <a:lnTo>
                  <a:pt x="231" y="1574"/>
                </a:lnTo>
                <a:lnTo>
                  <a:pt x="261" y="1608"/>
                </a:lnTo>
                <a:lnTo>
                  <a:pt x="293" y="1640"/>
                </a:lnTo>
              </a:path>
            </a:pathLst>
          </a:custGeom>
          <a:noFill/>
          <a:ln w="9525">
            <a:solidFill>
              <a:srgbClr val="000000"/>
            </a:solidFill>
            <a:round/>
            <a:headEnd/>
            <a:tailEnd type="triangle" w="lg" len="lg"/>
          </a:ln>
        </p:spPr>
        <p:txBody>
          <a:bodyPr>
            <a:prstTxWarp prst="textNoShape">
              <a:avLst/>
            </a:prstTxWarp>
          </a:bodyPr>
          <a:lstStyle/>
          <a:p>
            <a:endParaRPr lang="en-US" sz="1800"/>
          </a:p>
        </p:txBody>
      </p:sp>
      <p:sp>
        <p:nvSpPr>
          <p:cNvPr id="31755" name="Line 13"/>
          <p:cNvSpPr>
            <a:spLocks noChangeShapeType="1"/>
          </p:cNvSpPr>
          <p:nvPr/>
        </p:nvSpPr>
        <p:spPr bwMode="auto">
          <a:xfrm flipH="1">
            <a:off x="3733800" y="3938588"/>
            <a:ext cx="1949450" cy="1587"/>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31756" name="TextBox 20"/>
          <p:cNvSpPr txBox="1">
            <a:spLocks noChangeArrowheads="1"/>
          </p:cNvSpPr>
          <p:nvPr/>
        </p:nvSpPr>
        <p:spPr bwMode="auto">
          <a:xfrm>
            <a:off x="4470400" y="2871788"/>
            <a:ext cx="608013" cy="457200"/>
          </a:xfrm>
          <a:prstGeom prst="rect">
            <a:avLst/>
          </a:prstGeom>
          <a:noFill/>
          <a:ln w="9525">
            <a:noFill/>
            <a:miter lim="800000"/>
            <a:headEnd/>
            <a:tailEnd/>
          </a:ln>
        </p:spPr>
        <p:txBody>
          <a:bodyPr wrap="none">
            <a:prstTxWarp prst="textNoShape">
              <a:avLst/>
            </a:prstTxWarp>
            <a:spAutoFit/>
          </a:bodyPr>
          <a:lstStyle/>
          <a:p>
            <a:r>
              <a:rPr lang="en-US"/>
              <a:t>0.2</a:t>
            </a:r>
          </a:p>
        </p:txBody>
      </p:sp>
      <p:sp>
        <p:nvSpPr>
          <p:cNvPr id="31757" name="Freeform 21"/>
          <p:cNvSpPr>
            <a:spLocks/>
          </p:cNvSpPr>
          <p:nvPr/>
        </p:nvSpPr>
        <p:spPr bwMode="auto">
          <a:xfrm>
            <a:off x="5943600" y="2338388"/>
            <a:ext cx="631825" cy="590550"/>
          </a:xfrm>
          <a:custGeom>
            <a:avLst/>
            <a:gdLst>
              <a:gd name="T0" fmla="*/ 1645 w 1753"/>
              <a:gd name="T1" fmla="*/ 1389 h 1641"/>
              <a:gd name="T2" fmla="*/ 1683 w 1753"/>
              <a:gd name="T3" fmla="*/ 1304 h 1641"/>
              <a:gd name="T4" fmla="*/ 1713 w 1753"/>
              <a:gd name="T5" fmla="*/ 1216 h 1641"/>
              <a:gd name="T6" fmla="*/ 1734 w 1753"/>
              <a:gd name="T7" fmla="*/ 1126 h 1641"/>
              <a:gd name="T8" fmla="*/ 1748 w 1753"/>
              <a:gd name="T9" fmla="*/ 1033 h 1641"/>
              <a:gd name="T10" fmla="*/ 1752 w 1753"/>
              <a:gd name="T11" fmla="*/ 940 h 1641"/>
              <a:gd name="T12" fmla="*/ 1748 w 1753"/>
              <a:gd name="T13" fmla="*/ 847 h 1641"/>
              <a:gd name="T14" fmla="*/ 1735 w 1753"/>
              <a:gd name="T15" fmla="*/ 754 h 1641"/>
              <a:gd name="T16" fmla="*/ 1713 w 1753"/>
              <a:gd name="T17" fmla="*/ 663 h 1641"/>
              <a:gd name="T18" fmla="*/ 1684 w 1753"/>
              <a:gd name="T19" fmla="*/ 576 h 1641"/>
              <a:gd name="T20" fmla="*/ 1646 w 1753"/>
              <a:gd name="T21" fmla="*/ 491 h 1641"/>
              <a:gd name="T22" fmla="*/ 1601 w 1753"/>
              <a:gd name="T23" fmla="*/ 411 h 1641"/>
              <a:gd name="T24" fmla="*/ 1548 w 1753"/>
              <a:gd name="T25" fmla="*/ 337 h 1641"/>
              <a:gd name="T26" fmla="*/ 1489 w 1753"/>
              <a:gd name="T27" fmla="*/ 268 h 1641"/>
              <a:gd name="T28" fmla="*/ 1424 w 1753"/>
              <a:gd name="T29" fmla="*/ 206 h 1641"/>
              <a:gd name="T30" fmla="*/ 1353 w 1753"/>
              <a:gd name="T31" fmla="*/ 151 h 1641"/>
              <a:gd name="T32" fmla="*/ 1277 w 1753"/>
              <a:gd name="T33" fmla="*/ 104 h 1641"/>
              <a:gd name="T34" fmla="*/ 1198 w 1753"/>
              <a:gd name="T35" fmla="*/ 66 h 1641"/>
              <a:gd name="T36" fmla="*/ 1115 w 1753"/>
              <a:gd name="T37" fmla="*/ 36 h 1641"/>
              <a:gd name="T38" fmla="*/ 1030 w 1753"/>
              <a:gd name="T39" fmla="*/ 15 h 1641"/>
              <a:gd name="T40" fmla="*/ 944 w 1753"/>
              <a:gd name="T41" fmla="*/ 3 h 1641"/>
              <a:gd name="T42" fmla="*/ 857 w 1753"/>
              <a:gd name="T43" fmla="*/ 0 h 1641"/>
              <a:gd name="T44" fmla="*/ 770 w 1753"/>
              <a:gd name="T45" fmla="*/ 7 h 1641"/>
              <a:gd name="T46" fmla="*/ 684 w 1753"/>
              <a:gd name="T47" fmla="*/ 23 h 1641"/>
              <a:gd name="T48" fmla="*/ 600 w 1753"/>
              <a:gd name="T49" fmla="*/ 48 h 1641"/>
              <a:gd name="T50" fmla="*/ 518 w 1753"/>
              <a:gd name="T51" fmla="*/ 82 h 1641"/>
              <a:gd name="T52" fmla="*/ 440 w 1753"/>
              <a:gd name="T53" fmla="*/ 124 h 1641"/>
              <a:gd name="T54" fmla="*/ 367 w 1753"/>
              <a:gd name="T55" fmla="*/ 175 h 1641"/>
              <a:gd name="T56" fmla="*/ 299 w 1753"/>
              <a:gd name="T57" fmla="*/ 233 h 1641"/>
              <a:gd name="T58" fmla="*/ 236 w 1753"/>
              <a:gd name="T59" fmla="*/ 298 h 1641"/>
              <a:gd name="T60" fmla="*/ 180 w 1753"/>
              <a:gd name="T61" fmla="*/ 369 h 1641"/>
              <a:gd name="T62" fmla="*/ 130 w 1753"/>
              <a:gd name="T63" fmla="*/ 446 h 1641"/>
              <a:gd name="T64" fmla="*/ 88 w 1753"/>
              <a:gd name="T65" fmla="*/ 528 h 1641"/>
              <a:gd name="T66" fmla="*/ 54 w 1753"/>
              <a:gd name="T67" fmla="*/ 614 h 1641"/>
              <a:gd name="T68" fmla="*/ 28 w 1753"/>
              <a:gd name="T69" fmla="*/ 704 h 1641"/>
              <a:gd name="T70" fmla="*/ 10 w 1753"/>
              <a:gd name="T71" fmla="*/ 795 h 1641"/>
              <a:gd name="T72" fmla="*/ 1 w 1753"/>
              <a:gd name="T73" fmla="*/ 888 h 1641"/>
              <a:gd name="T74" fmla="*/ 1 w 1753"/>
              <a:gd name="T75" fmla="*/ 982 h 1641"/>
              <a:gd name="T76" fmla="*/ 9 w 1753"/>
              <a:gd name="T77" fmla="*/ 1075 h 1641"/>
              <a:gd name="T78" fmla="*/ 26 w 1753"/>
              <a:gd name="T79" fmla="*/ 1166 h 1641"/>
              <a:gd name="T80" fmla="*/ 51 w 1753"/>
              <a:gd name="T81" fmla="*/ 1256 h 1641"/>
              <a:gd name="T82" fmla="*/ 85 w 1753"/>
              <a:gd name="T83" fmla="*/ 1342 h 1641"/>
              <a:gd name="T84" fmla="*/ 126 w 1753"/>
              <a:gd name="T85" fmla="*/ 1425 h 1641"/>
              <a:gd name="T86" fmla="*/ 175 w 1753"/>
              <a:gd name="T87" fmla="*/ 1502 h 1641"/>
              <a:gd name="T88" fmla="*/ 231 w 1753"/>
              <a:gd name="T89" fmla="*/ 1574 h 1641"/>
              <a:gd name="T90" fmla="*/ 293 w 1753"/>
              <a:gd name="T91" fmla="*/ 1640 h 164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753"/>
              <a:gd name="T139" fmla="*/ 0 h 1641"/>
              <a:gd name="T140" fmla="*/ 1753 w 1753"/>
              <a:gd name="T141" fmla="*/ 1641 h 164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753" h="1641">
                <a:moveTo>
                  <a:pt x="1623" y="1429"/>
                </a:moveTo>
                <a:lnTo>
                  <a:pt x="1645" y="1389"/>
                </a:lnTo>
                <a:lnTo>
                  <a:pt x="1665" y="1347"/>
                </a:lnTo>
                <a:lnTo>
                  <a:pt x="1683" y="1304"/>
                </a:lnTo>
                <a:lnTo>
                  <a:pt x="1699" y="1261"/>
                </a:lnTo>
                <a:lnTo>
                  <a:pt x="1713" y="1216"/>
                </a:lnTo>
                <a:lnTo>
                  <a:pt x="1725" y="1171"/>
                </a:lnTo>
                <a:lnTo>
                  <a:pt x="1734" y="1126"/>
                </a:lnTo>
                <a:lnTo>
                  <a:pt x="1742" y="1080"/>
                </a:lnTo>
                <a:lnTo>
                  <a:pt x="1748" y="1033"/>
                </a:lnTo>
                <a:lnTo>
                  <a:pt x="1751" y="987"/>
                </a:lnTo>
                <a:lnTo>
                  <a:pt x="1752" y="940"/>
                </a:lnTo>
                <a:lnTo>
                  <a:pt x="1751" y="893"/>
                </a:lnTo>
                <a:lnTo>
                  <a:pt x="1748" y="847"/>
                </a:lnTo>
                <a:lnTo>
                  <a:pt x="1742" y="800"/>
                </a:lnTo>
                <a:lnTo>
                  <a:pt x="1735" y="754"/>
                </a:lnTo>
                <a:lnTo>
                  <a:pt x="1725" y="709"/>
                </a:lnTo>
                <a:lnTo>
                  <a:pt x="1713" y="663"/>
                </a:lnTo>
                <a:lnTo>
                  <a:pt x="1700" y="619"/>
                </a:lnTo>
                <a:lnTo>
                  <a:pt x="1684" y="576"/>
                </a:lnTo>
                <a:lnTo>
                  <a:pt x="1666" y="533"/>
                </a:lnTo>
                <a:lnTo>
                  <a:pt x="1646" y="491"/>
                </a:lnTo>
                <a:lnTo>
                  <a:pt x="1624" y="451"/>
                </a:lnTo>
                <a:lnTo>
                  <a:pt x="1601" y="411"/>
                </a:lnTo>
                <a:lnTo>
                  <a:pt x="1575" y="373"/>
                </a:lnTo>
                <a:lnTo>
                  <a:pt x="1548" y="337"/>
                </a:lnTo>
                <a:lnTo>
                  <a:pt x="1519" y="302"/>
                </a:lnTo>
                <a:lnTo>
                  <a:pt x="1489" y="268"/>
                </a:lnTo>
                <a:lnTo>
                  <a:pt x="1457" y="236"/>
                </a:lnTo>
                <a:lnTo>
                  <a:pt x="1424" y="206"/>
                </a:lnTo>
                <a:lnTo>
                  <a:pt x="1389" y="178"/>
                </a:lnTo>
                <a:lnTo>
                  <a:pt x="1353" y="151"/>
                </a:lnTo>
                <a:lnTo>
                  <a:pt x="1316" y="127"/>
                </a:lnTo>
                <a:lnTo>
                  <a:pt x="1277" y="104"/>
                </a:lnTo>
                <a:lnTo>
                  <a:pt x="1238" y="84"/>
                </a:lnTo>
                <a:lnTo>
                  <a:pt x="1198" y="66"/>
                </a:lnTo>
                <a:lnTo>
                  <a:pt x="1157" y="50"/>
                </a:lnTo>
                <a:lnTo>
                  <a:pt x="1115" y="36"/>
                </a:lnTo>
                <a:lnTo>
                  <a:pt x="1073" y="24"/>
                </a:lnTo>
                <a:lnTo>
                  <a:pt x="1030" y="15"/>
                </a:lnTo>
                <a:lnTo>
                  <a:pt x="987" y="8"/>
                </a:lnTo>
                <a:lnTo>
                  <a:pt x="944" y="3"/>
                </a:lnTo>
                <a:lnTo>
                  <a:pt x="900" y="0"/>
                </a:lnTo>
                <a:lnTo>
                  <a:pt x="857" y="0"/>
                </a:lnTo>
                <a:lnTo>
                  <a:pt x="813" y="2"/>
                </a:lnTo>
                <a:lnTo>
                  <a:pt x="770" y="7"/>
                </a:lnTo>
                <a:lnTo>
                  <a:pt x="726" y="14"/>
                </a:lnTo>
                <a:lnTo>
                  <a:pt x="684" y="23"/>
                </a:lnTo>
                <a:lnTo>
                  <a:pt x="641" y="34"/>
                </a:lnTo>
                <a:lnTo>
                  <a:pt x="600" y="48"/>
                </a:lnTo>
                <a:lnTo>
                  <a:pt x="558" y="64"/>
                </a:lnTo>
                <a:lnTo>
                  <a:pt x="518" y="82"/>
                </a:lnTo>
                <a:lnTo>
                  <a:pt x="479" y="102"/>
                </a:lnTo>
                <a:lnTo>
                  <a:pt x="440" y="124"/>
                </a:lnTo>
                <a:lnTo>
                  <a:pt x="403" y="149"/>
                </a:lnTo>
                <a:lnTo>
                  <a:pt x="367" y="175"/>
                </a:lnTo>
                <a:lnTo>
                  <a:pt x="332" y="203"/>
                </a:lnTo>
                <a:lnTo>
                  <a:pt x="299" y="233"/>
                </a:lnTo>
                <a:lnTo>
                  <a:pt x="267" y="264"/>
                </a:lnTo>
                <a:lnTo>
                  <a:pt x="236" y="298"/>
                </a:lnTo>
                <a:lnTo>
                  <a:pt x="207" y="333"/>
                </a:lnTo>
                <a:lnTo>
                  <a:pt x="180" y="369"/>
                </a:lnTo>
                <a:lnTo>
                  <a:pt x="154" y="407"/>
                </a:lnTo>
                <a:lnTo>
                  <a:pt x="130" y="446"/>
                </a:lnTo>
                <a:lnTo>
                  <a:pt x="108" y="487"/>
                </a:lnTo>
                <a:lnTo>
                  <a:pt x="88" y="528"/>
                </a:lnTo>
                <a:lnTo>
                  <a:pt x="70" y="571"/>
                </a:lnTo>
                <a:lnTo>
                  <a:pt x="54" y="614"/>
                </a:lnTo>
                <a:lnTo>
                  <a:pt x="40" y="659"/>
                </a:lnTo>
                <a:lnTo>
                  <a:pt x="28" y="704"/>
                </a:lnTo>
                <a:lnTo>
                  <a:pt x="18" y="749"/>
                </a:lnTo>
                <a:lnTo>
                  <a:pt x="10" y="795"/>
                </a:lnTo>
                <a:lnTo>
                  <a:pt x="5" y="842"/>
                </a:lnTo>
                <a:lnTo>
                  <a:pt x="1" y="888"/>
                </a:lnTo>
                <a:lnTo>
                  <a:pt x="0" y="935"/>
                </a:lnTo>
                <a:lnTo>
                  <a:pt x="1" y="982"/>
                </a:lnTo>
                <a:lnTo>
                  <a:pt x="4" y="1028"/>
                </a:lnTo>
                <a:lnTo>
                  <a:pt x="9" y="1075"/>
                </a:lnTo>
                <a:lnTo>
                  <a:pt x="17" y="1121"/>
                </a:lnTo>
                <a:lnTo>
                  <a:pt x="26" y="1166"/>
                </a:lnTo>
                <a:lnTo>
                  <a:pt x="38" y="1212"/>
                </a:lnTo>
                <a:lnTo>
                  <a:pt x="51" y="1256"/>
                </a:lnTo>
                <a:lnTo>
                  <a:pt x="67" y="1300"/>
                </a:lnTo>
                <a:lnTo>
                  <a:pt x="85" y="1342"/>
                </a:lnTo>
                <a:lnTo>
                  <a:pt x="105" y="1384"/>
                </a:lnTo>
                <a:lnTo>
                  <a:pt x="126" y="1425"/>
                </a:lnTo>
                <a:lnTo>
                  <a:pt x="150" y="1464"/>
                </a:lnTo>
                <a:lnTo>
                  <a:pt x="175" y="1502"/>
                </a:lnTo>
                <a:lnTo>
                  <a:pt x="202" y="1539"/>
                </a:lnTo>
                <a:lnTo>
                  <a:pt x="231" y="1574"/>
                </a:lnTo>
                <a:lnTo>
                  <a:pt x="261" y="1608"/>
                </a:lnTo>
                <a:lnTo>
                  <a:pt x="293" y="1640"/>
                </a:lnTo>
              </a:path>
            </a:pathLst>
          </a:custGeom>
          <a:noFill/>
          <a:ln w="9525">
            <a:solidFill>
              <a:srgbClr val="000000"/>
            </a:solidFill>
            <a:round/>
            <a:headEnd/>
            <a:tailEnd type="triangle" w="lg" len="lg"/>
          </a:ln>
        </p:spPr>
        <p:txBody>
          <a:bodyPr>
            <a:prstTxWarp prst="textNoShape">
              <a:avLst/>
            </a:prstTxWarp>
          </a:bodyPr>
          <a:lstStyle/>
          <a:p>
            <a:endParaRPr lang="en-US" sz="1800"/>
          </a:p>
        </p:txBody>
      </p:sp>
      <p:sp>
        <p:nvSpPr>
          <p:cNvPr id="31758" name="TextBox 22"/>
          <p:cNvSpPr txBox="1">
            <a:spLocks noChangeArrowheads="1"/>
          </p:cNvSpPr>
          <p:nvPr/>
        </p:nvSpPr>
        <p:spPr bwMode="auto">
          <a:xfrm>
            <a:off x="2730500" y="4535488"/>
            <a:ext cx="827088" cy="457200"/>
          </a:xfrm>
          <a:prstGeom prst="rect">
            <a:avLst/>
          </a:prstGeom>
          <a:noFill/>
          <a:ln w="9525">
            <a:noFill/>
            <a:miter lim="800000"/>
            <a:headEnd/>
            <a:tailEnd/>
          </a:ln>
        </p:spPr>
        <p:txBody>
          <a:bodyPr wrap="none">
            <a:prstTxWarp prst="textNoShape">
              <a:avLst/>
            </a:prstTxWarp>
            <a:spAutoFit/>
          </a:bodyPr>
          <a:lstStyle/>
          <a:p>
            <a:r>
              <a:rPr lang="en-US" b="1">
                <a:solidFill>
                  <a:srgbClr val="008000"/>
                </a:solidFill>
              </a:rPr>
              <a:t>CpG</a:t>
            </a:r>
          </a:p>
        </p:txBody>
      </p:sp>
      <p:sp>
        <p:nvSpPr>
          <p:cNvPr id="31759" name="TextBox 24"/>
          <p:cNvSpPr txBox="1">
            <a:spLocks noChangeArrowheads="1"/>
          </p:cNvSpPr>
          <p:nvPr/>
        </p:nvSpPr>
        <p:spPr bwMode="auto">
          <a:xfrm>
            <a:off x="5486400" y="4548188"/>
            <a:ext cx="1520825" cy="457200"/>
          </a:xfrm>
          <a:prstGeom prst="rect">
            <a:avLst/>
          </a:prstGeom>
          <a:noFill/>
          <a:ln w="9525">
            <a:noFill/>
            <a:miter lim="800000"/>
            <a:headEnd/>
            <a:tailEnd/>
          </a:ln>
        </p:spPr>
        <p:txBody>
          <a:bodyPr wrap="none">
            <a:prstTxWarp prst="textNoShape">
              <a:avLst/>
            </a:prstTxWarp>
            <a:spAutoFit/>
          </a:bodyPr>
          <a:lstStyle/>
          <a:p>
            <a:r>
              <a:rPr lang="en-US" b="1">
                <a:solidFill>
                  <a:srgbClr val="660066"/>
                </a:solidFill>
              </a:rPr>
              <a:t>Non-CpG</a:t>
            </a:r>
          </a:p>
        </p:txBody>
      </p:sp>
      <p:sp>
        <p:nvSpPr>
          <p:cNvPr id="31760" name="TextBox 25"/>
          <p:cNvSpPr txBox="1">
            <a:spLocks noChangeArrowheads="1"/>
          </p:cNvSpPr>
          <p:nvPr/>
        </p:nvSpPr>
        <p:spPr bwMode="auto">
          <a:xfrm>
            <a:off x="2895600" y="1881188"/>
            <a:ext cx="608013" cy="457200"/>
          </a:xfrm>
          <a:prstGeom prst="rect">
            <a:avLst/>
          </a:prstGeom>
          <a:noFill/>
          <a:ln w="9525">
            <a:noFill/>
            <a:miter lim="800000"/>
            <a:headEnd/>
            <a:tailEnd/>
          </a:ln>
        </p:spPr>
        <p:txBody>
          <a:bodyPr wrap="none">
            <a:prstTxWarp prst="textNoShape">
              <a:avLst/>
            </a:prstTxWarp>
            <a:spAutoFit/>
          </a:bodyPr>
          <a:lstStyle/>
          <a:p>
            <a:r>
              <a:rPr lang="en-US"/>
              <a:t>0.8</a:t>
            </a:r>
          </a:p>
        </p:txBody>
      </p:sp>
      <p:sp>
        <p:nvSpPr>
          <p:cNvPr id="31761" name="TextBox 26"/>
          <p:cNvSpPr txBox="1">
            <a:spLocks noChangeArrowheads="1"/>
          </p:cNvSpPr>
          <p:nvPr/>
        </p:nvSpPr>
        <p:spPr bwMode="auto">
          <a:xfrm>
            <a:off x="5943600" y="1881188"/>
            <a:ext cx="608013" cy="457200"/>
          </a:xfrm>
          <a:prstGeom prst="rect">
            <a:avLst/>
          </a:prstGeom>
          <a:noFill/>
          <a:ln w="9525">
            <a:noFill/>
            <a:miter lim="800000"/>
            <a:headEnd/>
            <a:tailEnd/>
          </a:ln>
        </p:spPr>
        <p:txBody>
          <a:bodyPr wrap="none">
            <a:prstTxWarp prst="textNoShape">
              <a:avLst/>
            </a:prstTxWarp>
            <a:spAutoFit/>
          </a:bodyPr>
          <a:lstStyle/>
          <a:p>
            <a:r>
              <a:rPr lang="en-US"/>
              <a:t>0.9</a:t>
            </a:r>
          </a:p>
        </p:txBody>
      </p:sp>
      <p:graphicFrame>
        <p:nvGraphicFramePr>
          <p:cNvPr id="31747" name="Object 3"/>
          <p:cNvGraphicFramePr>
            <a:graphicFrameLocks noChangeAspect="1"/>
          </p:cNvGraphicFramePr>
          <p:nvPr/>
        </p:nvGraphicFramePr>
        <p:xfrm>
          <a:off x="50800" y="5570538"/>
          <a:ext cx="8978900" cy="833437"/>
        </p:xfrm>
        <a:graphic>
          <a:graphicData uri="http://schemas.openxmlformats.org/presentationml/2006/ole">
            <p:oleObj spid="_x0000_s31747" name="Equation" r:id="rId4" imgW="3695700" imgH="342900" progId="">
              <p:embed/>
            </p:oleObj>
          </a:graphicData>
        </a:graphic>
      </p:graphicFrame>
      <p:sp>
        <p:nvSpPr>
          <p:cNvPr id="31762" name="TextBox 15"/>
          <p:cNvSpPr txBox="1">
            <a:spLocks noChangeArrowheads="1"/>
          </p:cNvSpPr>
          <p:nvPr/>
        </p:nvSpPr>
        <p:spPr bwMode="auto">
          <a:xfrm>
            <a:off x="381000" y="6248400"/>
            <a:ext cx="3352800" cy="366713"/>
          </a:xfrm>
          <a:prstGeom prst="rect">
            <a:avLst/>
          </a:prstGeom>
          <a:noFill/>
          <a:ln w="9525">
            <a:noFill/>
            <a:miter lim="800000"/>
            <a:headEnd/>
            <a:tailEnd/>
          </a:ln>
        </p:spPr>
        <p:txBody>
          <a:bodyPr>
            <a:prstTxWarp prst="textNoShape">
              <a:avLst/>
            </a:prstTxWarp>
            <a:spAutoFit/>
          </a:bodyPr>
          <a:lstStyle/>
          <a:p>
            <a:r>
              <a:rPr lang="en-US" sz="1800"/>
              <a:t>Fractional likelihood</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4689" name="Line 13"/>
          <p:cNvSpPr>
            <a:spLocks noChangeShapeType="1"/>
          </p:cNvSpPr>
          <p:nvPr/>
        </p:nvSpPr>
        <p:spPr bwMode="auto">
          <a:xfrm rot="-5400000">
            <a:off x="523875" y="3667125"/>
            <a:ext cx="950913" cy="17463"/>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14690" name="Line 13"/>
          <p:cNvSpPr>
            <a:spLocks noChangeShapeType="1"/>
          </p:cNvSpPr>
          <p:nvPr/>
        </p:nvSpPr>
        <p:spPr bwMode="auto">
          <a:xfrm rot="5400000" flipV="1">
            <a:off x="295275" y="3590925"/>
            <a:ext cx="950913" cy="17463"/>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14691" name="Title 1"/>
          <p:cNvSpPr>
            <a:spLocks noGrp="1"/>
          </p:cNvSpPr>
          <p:nvPr>
            <p:ph type="title"/>
          </p:nvPr>
        </p:nvSpPr>
        <p:spPr>
          <a:xfrm>
            <a:off x="1371600" y="228600"/>
            <a:ext cx="7543800" cy="1143000"/>
          </a:xfrm>
        </p:spPr>
        <p:txBody>
          <a:bodyPr/>
          <a:lstStyle/>
          <a:p>
            <a:r>
              <a:rPr lang="en-US" smtClean="0"/>
              <a:t>The Forward Algorithm</a:t>
            </a:r>
            <a:br>
              <a:rPr lang="en-US" smtClean="0"/>
            </a:br>
            <a:r>
              <a:rPr lang="en-US" sz="3200" smtClean="0"/>
              <a:t>Probability of a Sequence is the Sum of All Paths that Can Produce It</a:t>
            </a:r>
            <a:endParaRPr lang="en-US" smtClean="0"/>
          </a:p>
        </p:txBody>
      </p:sp>
      <p:sp>
        <p:nvSpPr>
          <p:cNvPr id="114692" name="AutoShape 5"/>
          <p:cNvSpPr>
            <a:spLocks noChangeArrowheads="1"/>
          </p:cNvSpPr>
          <p:nvPr/>
        </p:nvSpPr>
        <p:spPr bwMode="auto">
          <a:xfrm>
            <a:off x="304800" y="4021138"/>
            <a:ext cx="1065213" cy="1514475"/>
          </a:xfrm>
          <a:prstGeom prst="roundRect">
            <a:avLst>
              <a:gd name="adj" fmla="val 148"/>
            </a:avLst>
          </a:prstGeom>
          <a:solidFill>
            <a:srgbClr val="E6E6E6"/>
          </a:solidFill>
          <a:ln w="50800">
            <a:solidFill>
              <a:srgbClr val="660066"/>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G	.1</a:t>
            </a:r>
            <a:br>
              <a:rPr lang="en-GB"/>
            </a:br>
            <a:r>
              <a:rPr lang="en-GB"/>
              <a:t>C	.1</a:t>
            </a:r>
            <a:br>
              <a:rPr lang="en-GB"/>
            </a:br>
            <a:r>
              <a:rPr lang="en-GB"/>
              <a:t>A	.4</a:t>
            </a:r>
            <a:br>
              <a:rPr lang="en-GB"/>
            </a:br>
            <a:r>
              <a:rPr lang="en-GB"/>
              <a:t>T	.4</a:t>
            </a:r>
          </a:p>
        </p:txBody>
      </p:sp>
      <p:sp>
        <p:nvSpPr>
          <p:cNvPr id="114693" name="AutoShape 5"/>
          <p:cNvSpPr>
            <a:spLocks noChangeArrowheads="1"/>
          </p:cNvSpPr>
          <p:nvPr/>
        </p:nvSpPr>
        <p:spPr bwMode="auto">
          <a:xfrm>
            <a:off x="304800" y="1735138"/>
            <a:ext cx="1065213" cy="1514475"/>
          </a:xfrm>
          <a:prstGeom prst="roundRect">
            <a:avLst>
              <a:gd name="adj" fmla="val 148"/>
            </a:avLst>
          </a:prstGeom>
          <a:solidFill>
            <a:srgbClr val="E6E6E6"/>
          </a:solidFill>
          <a:ln w="50800">
            <a:solidFill>
              <a:srgbClr val="008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G	.3</a:t>
            </a:r>
            <a:br>
              <a:rPr lang="en-GB"/>
            </a:br>
            <a:r>
              <a:rPr lang="en-GB"/>
              <a:t>C	.3</a:t>
            </a:r>
            <a:br>
              <a:rPr lang="en-GB"/>
            </a:br>
            <a:r>
              <a:rPr lang="en-GB"/>
              <a:t>A	.2</a:t>
            </a:r>
            <a:br>
              <a:rPr lang="en-GB"/>
            </a:br>
            <a:r>
              <a:rPr lang="en-GB"/>
              <a:t>T	.2</a:t>
            </a:r>
          </a:p>
        </p:txBody>
      </p:sp>
      <p:sp>
        <p:nvSpPr>
          <p:cNvPr id="114694" name="TextBox 11"/>
          <p:cNvSpPr txBox="1">
            <a:spLocks noChangeArrowheads="1"/>
          </p:cNvSpPr>
          <p:nvPr/>
        </p:nvSpPr>
        <p:spPr bwMode="auto">
          <a:xfrm>
            <a:off x="1219200" y="3352800"/>
            <a:ext cx="608013" cy="457200"/>
          </a:xfrm>
          <a:prstGeom prst="rect">
            <a:avLst/>
          </a:prstGeom>
          <a:noFill/>
          <a:ln w="9525">
            <a:noFill/>
            <a:miter lim="800000"/>
            <a:headEnd/>
            <a:tailEnd/>
          </a:ln>
        </p:spPr>
        <p:txBody>
          <a:bodyPr wrap="none">
            <a:prstTxWarp prst="textNoShape">
              <a:avLst/>
            </a:prstTxWarp>
            <a:spAutoFit/>
          </a:bodyPr>
          <a:lstStyle/>
          <a:p>
            <a:r>
              <a:rPr lang="en-US"/>
              <a:t>0.1</a:t>
            </a:r>
          </a:p>
        </p:txBody>
      </p:sp>
      <p:sp>
        <p:nvSpPr>
          <p:cNvPr id="114695" name="Freeform 21"/>
          <p:cNvSpPr>
            <a:spLocks/>
          </p:cNvSpPr>
          <p:nvPr/>
        </p:nvSpPr>
        <p:spPr bwMode="auto">
          <a:xfrm>
            <a:off x="228600" y="1143000"/>
            <a:ext cx="631825" cy="590550"/>
          </a:xfrm>
          <a:custGeom>
            <a:avLst/>
            <a:gdLst>
              <a:gd name="T0" fmla="*/ 1645 w 1753"/>
              <a:gd name="T1" fmla="*/ 1389 h 1641"/>
              <a:gd name="T2" fmla="*/ 1683 w 1753"/>
              <a:gd name="T3" fmla="*/ 1304 h 1641"/>
              <a:gd name="T4" fmla="*/ 1713 w 1753"/>
              <a:gd name="T5" fmla="*/ 1216 h 1641"/>
              <a:gd name="T6" fmla="*/ 1734 w 1753"/>
              <a:gd name="T7" fmla="*/ 1126 h 1641"/>
              <a:gd name="T8" fmla="*/ 1748 w 1753"/>
              <a:gd name="T9" fmla="*/ 1033 h 1641"/>
              <a:gd name="T10" fmla="*/ 1752 w 1753"/>
              <a:gd name="T11" fmla="*/ 940 h 1641"/>
              <a:gd name="T12" fmla="*/ 1748 w 1753"/>
              <a:gd name="T13" fmla="*/ 847 h 1641"/>
              <a:gd name="T14" fmla="*/ 1735 w 1753"/>
              <a:gd name="T15" fmla="*/ 754 h 1641"/>
              <a:gd name="T16" fmla="*/ 1713 w 1753"/>
              <a:gd name="T17" fmla="*/ 663 h 1641"/>
              <a:gd name="T18" fmla="*/ 1684 w 1753"/>
              <a:gd name="T19" fmla="*/ 576 h 1641"/>
              <a:gd name="T20" fmla="*/ 1646 w 1753"/>
              <a:gd name="T21" fmla="*/ 491 h 1641"/>
              <a:gd name="T22" fmla="*/ 1601 w 1753"/>
              <a:gd name="T23" fmla="*/ 411 h 1641"/>
              <a:gd name="T24" fmla="*/ 1548 w 1753"/>
              <a:gd name="T25" fmla="*/ 337 h 1641"/>
              <a:gd name="T26" fmla="*/ 1489 w 1753"/>
              <a:gd name="T27" fmla="*/ 268 h 1641"/>
              <a:gd name="T28" fmla="*/ 1424 w 1753"/>
              <a:gd name="T29" fmla="*/ 206 h 1641"/>
              <a:gd name="T30" fmla="*/ 1353 w 1753"/>
              <a:gd name="T31" fmla="*/ 151 h 1641"/>
              <a:gd name="T32" fmla="*/ 1277 w 1753"/>
              <a:gd name="T33" fmla="*/ 104 h 1641"/>
              <a:gd name="T34" fmla="*/ 1198 w 1753"/>
              <a:gd name="T35" fmla="*/ 66 h 1641"/>
              <a:gd name="T36" fmla="*/ 1115 w 1753"/>
              <a:gd name="T37" fmla="*/ 36 h 1641"/>
              <a:gd name="T38" fmla="*/ 1030 w 1753"/>
              <a:gd name="T39" fmla="*/ 15 h 1641"/>
              <a:gd name="T40" fmla="*/ 944 w 1753"/>
              <a:gd name="T41" fmla="*/ 3 h 1641"/>
              <a:gd name="T42" fmla="*/ 857 w 1753"/>
              <a:gd name="T43" fmla="*/ 0 h 1641"/>
              <a:gd name="T44" fmla="*/ 770 w 1753"/>
              <a:gd name="T45" fmla="*/ 7 h 1641"/>
              <a:gd name="T46" fmla="*/ 684 w 1753"/>
              <a:gd name="T47" fmla="*/ 23 h 1641"/>
              <a:gd name="T48" fmla="*/ 600 w 1753"/>
              <a:gd name="T49" fmla="*/ 48 h 1641"/>
              <a:gd name="T50" fmla="*/ 518 w 1753"/>
              <a:gd name="T51" fmla="*/ 82 h 1641"/>
              <a:gd name="T52" fmla="*/ 440 w 1753"/>
              <a:gd name="T53" fmla="*/ 124 h 1641"/>
              <a:gd name="T54" fmla="*/ 367 w 1753"/>
              <a:gd name="T55" fmla="*/ 175 h 1641"/>
              <a:gd name="T56" fmla="*/ 299 w 1753"/>
              <a:gd name="T57" fmla="*/ 233 h 1641"/>
              <a:gd name="T58" fmla="*/ 236 w 1753"/>
              <a:gd name="T59" fmla="*/ 298 h 1641"/>
              <a:gd name="T60" fmla="*/ 180 w 1753"/>
              <a:gd name="T61" fmla="*/ 369 h 1641"/>
              <a:gd name="T62" fmla="*/ 130 w 1753"/>
              <a:gd name="T63" fmla="*/ 446 h 1641"/>
              <a:gd name="T64" fmla="*/ 88 w 1753"/>
              <a:gd name="T65" fmla="*/ 528 h 1641"/>
              <a:gd name="T66" fmla="*/ 54 w 1753"/>
              <a:gd name="T67" fmla="*/ 614 h 1641"/>
              <a:gd name="T68" fmla="*/ 28 w 1753"/>
              <a:gd name="T69" fmla="*/ 704 h 1641"/>
              <a:gd name="T70" fmla="*/ 10 w 1753"/>
              <a:gd name="T71" fmla="*/ 795 h 1641"/>
              <a:gd name="T72" fmla="*/ 1 w 1753"/>
              <a:gd name="T73" fmla="*/ 888 h 1641"/>
              <a:gd name="T74" fmla="*/ 1 w 1753"/>
              <a:gd name="T75" fmla="*/ 982 h 1641"/>
              <a:gd name="T76" fmla="*/ 9 w 1753"/>
              <a:gd name="T77" fmla="*/ 1075 h 1641"/>
              <a:gd name="T78" fmla="*/ 26 w 1753"/>
              <a:gd name="T79" fmla="*/ 1166 h 1641"/>
              <a:gd name="T80" fmla="*/ 51 w 1753"/>
              <a:gd name="T81" fmla="*/ 1256 h 1641"/>
              <a:gd name="T82" fmla="*/ 85 w 1753"/>
              <a:gd name="T83" fmla="*/ 1342 h 1641"/>
              <a:gd name="T84" fmla="*/ 126 w 1753"/>
              <a:gd name="T85" fmla="*/ 1425 h 1641"/>
              <a:gd name="T86" fmla="*/ 175 w 1753"/>
              <a:gd name="T87" fmla="*/ 1502 h 1641"/>
              <a:gd name="T88" fmla="*/ 231 w 1753"/>
              <a:gd name="T89" fmla="*/ 1574 h 1641"/>
              <a:gd name="T90" fmla="*/ 293 w 1753"/>
              <a:gd name="T91" fmla="*/ 1640 h 164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753"/>
              <a:gd name="T139" fmla="*/ 0 h 1641"/>
              <a:gd name="T140" fmla="*/ 1753 w 1753"/>
              <a:gd name="T141" fmla="*/ 1641 h 164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753" h="1641">
                <a:moveTo>
                  <a:pt x="1623" y="1429"/>
                </a:moveTo>
                <a:lnTo>
                  <a:pt x="1645" y="1389"/>
                </a:lnTo>
                <a:lnTo>
                  <a:pt x="1665" y="1347"/>
                </a:lnTo>
                <a:lnTo>
                  <a:pt x="1683" y="1304"/>
                </a:lnTo>
                <a:lnTo>
                  <a:pt x="1699" y="1261"/>
                </a:lnTo>
                <a:lnTo>
                  <a:pt x="1713" y="1216"/>
                </a:lnTo>
                <a:lnTo>
                  <a:pt x="1725" y="1171"/>
                </a:lnTo>
                <a:lnTo>
                  <a:pt x="1734" y="1126"/>
                </a:lnTo>
                <a:lnTo>
                  <a:pt x="1742" y="1080"/>
                </a:lnTo>
                <a:lnTo>
                  <a:pt x="1748" y="1033"/>
                </a:lnTo>
                <a:lnTo>
                  <a:pt x="1751" y="987"/>
                </a:lnTo>
                <a:lnTo>
                  <a:pt x="1752" y="940"/>
                </a:lnTo>
                <a:lnTo>
                  <a:pt x="1751" y="893"/>
                </a:lnTo>
                <a:lnTo>
                  <a:pt x="1748" y="847"/>
                </a:lnTo>
                <a:lnTo>
                  <a:pt x="1742" y="800"/>
                </a:lnTo>
                <a:lnTo>
                  <a:pt x="1735" y="754"/>
                </a:lnTo>
                <a:lnTo>
                  <a:pt x="1725" y="709"/>
                </a:lnTo>
                <a:lnTo>
                  <a:pt x="1713" y="663"/>
                </a:lnTo>
                <a:lnTo>
                  <a:pt x="1700" y="619"/>
                </a:lnTo>
                <a:lnTo>
                  <a:pt x="1684" y="576"/>
                </a:lnTo>
                <a:lnTo>
                  <a:pt x="1666" y="533"/>
                </a:lnTo>
                <a:lnTo>
                  <a:pt x="1646" y="491"/>
                </a:lnTo>
                <a:lnTo>
                  <a:pt x="1624" y="451"/>
                </a:lnTo>
                <a:lnTo>
                  <a:pt x="1601" y="411"/>
                </a:lnTo>
                <a:lnTo>
                  <a:pt x="1575" y="373"/>
                </a:lnTo>
                <a:lnTo>
                  <a:pt x="1548" y="337"/>
                </a:lnTo>
                <a:lnTo>
                  <a:pt x="1519" y="302"/>
                </a:lnTo>
                <a:lnTo>
                  <a:pt x="1489" y="268"/>
                </a:lnTo>
                <a:lnTo>
                  <a:pt x="1457" y="236"/>
                </a:lnTo>
                <a:lnTo>
                  <a:pt x="1424" y="206"/>
                </a:lnTo>
                <a:lnTo>
                  <a:pt x="1389" y="178"/>
                </a:lnTo>
                <a:lnTo>
                  <a:pt x="1353" y="151"/>
                </a:lnTo>
                <a:lnTo>
                  <a:pt x="1316" y="127"/>
                </a:lnTo>
                <a:lnTo>
                  <a:pt x="1277" y="104"/>
                </a:lnTo>
                <a:lnTo>
                  <a:pt x="1238" y="84"/>
                </a:lnTo>
                <a:lnTo>
                  <a:pt x="1198" y="66"/>
                </a:lnTo>
                <a:lnTo>
                  <a:pt x="1157" y="50"/>
                </a:lnTo>
                <a:lnTo>
                  <a:pt x="1115" y="36"/>
                </a:lnTo>
                <a:lnTo>
                  <a:pt x="1073" y="24"/>
                </a:lnTo>
                <a:lnTo>
                  <a:pt x="1030" y="15"/>
                </a:lnTo>
                <a:lnTo>
                  <a:pt x="987" y="8"/>
                </a:lnTo>
                <a:lnTo>
                  <a:pt x="944" y="3"/>
                </a:lnTo>
                <a:lnTo>
                  <a:pt x="900" y="0"/>
                </a:lnTo>
                <a:lnTo>
                  <a:pt x="857" y="0"/>
                </a:lnTo>
                <a:lnTo>
                  <a:pt x="813" y="2"/>
                </a:lnTo>
                <a:lnTo>
                  <a:pt x="770" y="7"/>
                </a:lnTo>
                <a:lnTo>
                  <a:pt x="726" y="14"/>
                </a:lnTo>
                <a:lnTo>
                  <a:pt x="684" y="23"/>
                </a:lnTo>
                <a:lnTo>
                  <a:pt x="641" y="34"/>
                </a:lnTo>
                <a:lnTo>
                  <a:pt x="600" y="48"/>
                </a:lnTo>
                <a:lnTo>
                  <a:pt x="558" y="64"/>
                </a:lnTo>
                <a:lnTo>
                  <a:pt x="518" y="82"/>
                </a:lnTo>
                <a:lnTo>
                  <a:pt x="479" y="102"/>
                </a:lnTo>
                <a:lnTo>
                  <a:pt x="440" y="124"/>
                </a:lnTo>
                <a:lnTo>
                  <a:pt x="403" y="149"/>
                </a:lnTo>
                <a:lnTo>
                  <a:pt x="367" y="175"/>
                </a:lnTo>
                <a:lnTo>
                  <a:pt x="332" y="203"/>
                </a:lnTo>
                <a:lnTo>
                  <a:pt x="299" y="233"/>
                </a:lnTo>
                <a:lnTo>
                  <a:pt x="267" y="264"/>
                </a:lnTo>
                <a:lnTo>
                  <a:pt x="236" y="298"/>
                </a:lnTo>
                <a:lnTo>
                  <a:pt x="207" y="333"/>
                </a:lnTo>
                <a:lnTo>
                  <a:pt x="180" y="369"/>
                </a:lnTo>
                <a:lnTo>
                  <a:pt x="154" y="407"/>
                </a:lnTo>
                <a:lnTo>
                  <a:pt x="130" y="446"/>
                </a:lnTo>
                <a:lnTo>
                  <a:pt x="108" y="487"/>
                </a:lnTo>
                <a:lnTo>
                  <a:pt x="88" y="528"/>
                </a:lnTo>
                <a:lnTo>
                  <a:pt x="70" y="571"/>
                </a:lnTo>
                <a:lnTo>
                  <a:pt x="54" y="614"/>
                </a:lnTo>
                <a:lnTo>
                  <a:pt x="40" y="659"/>
                </a:lnTo>
                <a:lnTo>
                  <a:pt x="28" y="704"/>
                </a:lnTo>
                <a:lnTo>
                  <a:pt x="18" y="749"/>
                </a:lnTo>
                <a:lnTo>
                  <a:pt x="10" y="795"/>
                </a:lnTo>
                <a:lnTo>
                  <a:pt x="5" y="842"/>
                </a:lnTo>
                <a:lnTo>
                  <a:pt x="1" y="888"/>
                </a:lnTo>
                <a:lnTo>
                  <a:pt x="0" y="935"/>
                </a:lnTo>
                <a:lnTo>
                  <a:pt x="1" y="982"/>
                </a:lnTo>
                <a:lnTo>
                  <a:pt x="4" y="1028"/>
                </a:lnTo>
                <a:lnTo>
                  <a:pt x="9" y="1075"/>
                </a:lnTo>
                <a:lnTo>
                  <a:pt x="17" y="1121"/>
                </a:lnTo>
                <a:lnTo>
                  <a:pt x="26" y="1166"/>
                </a:lnTo>
                <a:lnTo>
                  <a:pt x="38" y="1212"/>
                </a:lnTo>
                <a:lnTo>
                  <a:pt x="51" y="1256"/>
                </a:lnTo>
                <a:lnTo>
                  <a:pt x="67" y="1300"/>
                </a:lnTo>
                <a:lnTo>
                  <a:pt x="85" y="1342"/>
                </a:lnTo>
                <a:lnTo>
                  <a:pt x="105" y="1384"/>
                </a:lnTo>
                <a:lnTo>
                  <a:pt x="126" y="1425"/>
                </a:lnTo>
                <a:lnTo>
                  <a:pt x="150" y="1464"/>
                </a:lnTo>
                <a:lnTo>
                  <a:pt x="175" y="1502"/>
                </a:lnTo>
                <a:lnTo>
                  <a:pt x="202" y="1539"/>
                </a:lnTo>
                <a:lnTo>
                  <a:pt x="231" y="1574"/>
                </a:lnTo>
                <a:lnTo>
                  <a:pt x="261" y="1608"/>
                </a:lnTo>
                <a:lnTo>
                  <a:pt x="293" y="1640"/>
                </a:lnTo>
              </a:path>
            </a:pathLst>
          </a:custGeom>
          <a:noFill/>
          <a:ln w="9525">
            <a:solidFill>
              <a:srgbClr val="000000"/>
            </a:solidFill>
            <a:round/>
            <a:headEnd/>
            <a:tailEnd type="triangle" w="lg" len="lg"/>
          </a:ln>
        </p:spPr>
        <p:txBody>
          <a:bodyPr>
            <a:prstTxWarp prst="textNoShape">
              <a:avLst/>
            </a:prstTxWarp>
          </a:bodyPr>
          <a:lstStyle/>
          <a:p>
            <a:endParaRPr lang="en-US" sz="1800"/>
          </a:p>
        </p:txBody>
      </p:sp>
      <p:sp>
        <p:nvSpPr>
          <p:cNvPr id="114696" name="TextBox 20"/>
          <p:cNvSpPr txBox="1">
            <a:spLocks noChangeArrowheads="1"/>
          </p:cNvSpPr>
          <p:nvPr/>
        </p:nvSpPr>
        <p:spPr bwMode="auto">
          <a:xfrm>
            <a:off x="0" y="3352800"/>
            <a:ext cx="608013" cy="457200"/>
          </a:xfrm>
          <a:prstGeom prst="rect">
            <a:avLst/>
          </a:prstGeom>
          <a:noFill/>
          <a:ln w="9525">
            <a:noFill/>
            <a:miter lim="800000"/>
            <a:headEnd/>
            <a:tailEnd/>
          </a:ln>
        </p:spPr>
        <p:txBody>
          <a:bodyPr wrap="none">
            <a:prstTxWarp prst="textNoShape">
              <a:avLst/>
            </a:prstTxWarp>
            <a:spAutoFit/>
          </a:bodyPr>
          <a:lstStyle/>
          <a:p>
            <a:r>
              <a:rPr lang="en-US"/>
              <a:t>0.2</a:t>
            </a:r>
          </a:p>
        </p:txBody>
      </p:sp>
      <p:sp>
        <p:nvSpPr>
          <p:cNvPr id="114697" name="Freeform 21"/>
          <p:cNvSpPr>
            <a:spLocks/>
          </p:cNvSpPr>
          <p:nvPr/>
        </p:nvSpPr>
        <p:spPr bwMode="auto">
          <a:xfrm flipV="1">
            <a:off x="228600" y="5562600"/>
            <a:ext cx="631825" cy="590550"/>
          </a:xfrm>
          <a:custGeom>
            <a:avLst/>
            <a:gdLst>
              <a:gd name="T0" fmla="*/ 1645 w 1753"/>
              <a:gd name="T1" fmla="*/ 1389 h 1641"/>
              <a:gd name="T2" fmla="*/ 1683 w 1753"/>
              <a:gd name="T3" fmla="*/ 1304 h 1641"/>
              <a:gd name="T4" fmla="*/ 1713 w 1753"/>
              <a:gd name="T5" fmla="*/ 1216 h 1641"/>
              <a:gd name="T6" fmla="*/ 1734 w 1753"/>
              <a:gd name="T7" fmla="*/ 1126 h 1641"/>
              <a:gd name="T8" fmla="*/ 1748 w 1753"/>
              <a:gd name="T9" fmla="*/ 1033 h 1641"/>
              <a:gd name="T10" fmla="*/ 1752 w 1753"/>
              <a:gd name="T11" fmla="*/ 940 h 1641"/>
              <a:gd name="T12" fmla="*/ 1748 w 1753"/>
              <a:gd name="T13" fmla="*/ 847 h 1641"/>
              <a:gd name="T14" fmla="*/ 1735 w 1753"/>
              <a:gd name="T15" fmla="*/ 754 h 1641"/>
              <a:gd name="T16" fmla="*/ 1713 w 1753"/>
              <a:gd name="T17" fmla="*/ 663 h 1641"/>
              <a:gd name="T18" fmla="*/ 1684 w 1753"/>
              <a:gd name="T19" fmla="*/ 576 h 1641"/>
              <a:gd name="T20" fmla="*/ 1646 w 1753"/>
              <a:gd name="T21" fmla="*/ 491 h 1641"/>
              <a:gd name="T22" fmla="*/ 1601 w 1753"/>
              <a:gd name="T23" fmla="*/ 411 h 1641"/>
              <a:gd name="T24" fmla="*/ 1548 w 1753"/>
              <a:gd name="T25" fmla="*/ 337 h 1641"/>
              <a:gd name="T26" fmla="*/ 1489 w 1753"/>
              <a:gd name="T27" fmla="*/ 268 h 1641"/>
              <a:gd name="T28" fmla="*/ 1424 w 1753"/>
              <a:gd name="T29" fmla="*/ 206 h 1641"/>
              <a:gd name="T30" fmla="*/ 1353 w 1753"/>
              <a:gd name="T31" fmla="*/ 151 h 1641"/>
              <a:gd name="T32" fmla="*/ 1277 w 1753"/>
              <a:gd name="T33" fmla="*/ 104 h 1641"/>
              <a:gd name="T34" fmla="*/ 1198 w 1753"/>
              <a:gd name="T35" fmla="*/ 66 h 1641"/>
              <a:gd name="T36" fmla="*/ 1115 w 1753"/>
              <a:gd name="T37" fmla="*/ 36 h 1641"/>
              <a:gd name="T38" fmla="*/ 1030 w 1753"/>
              <a:gd name="T39" fmla="*/ 15 h 1641"/>
              <a:gd name="T40" fmla="*/ 944 w 1753"/>
              <a:gd name="T41" fmla="*/ 3 h 1641"/>
              <a:gd name="T42" fmla="*/ 857 w 1753"/>
              <a:gd name="T43" fmla="*/ 0 h 1641"/>
              <a:gd name="T44" fmla="*/ 770 w 1753"/>
              <a:gd name="T45" fmla="*/ 7 h 1641"/>
              <a:gd name="T46" fmla="*/ 684 w 1753"/>
              <a:gd name="T47" fmla="*/ 23 h 1641"/>
              <a:gd name="T48" fmla="*/ 600 w 1753"/>
              <a:gd name="T49" fmla="*/ 48 h 1641"/>
              <a:gd name="T50" fmla="*/ 518 w 1753"/>
              <a:gd name="T51" fmla="*/ 82 h 1641"/>
              <a:gd name="T52" fmla="*/ 440 w 1753"/>
              <a:gd name="T53" fmla="*/ 124 h 1641"/>
              <a:gd name="T54" fmla="*/ 367 w 1753"/>
              <a:gd name="T55" fmla="*/ 175 h 1641"/>
              <a:gd name="T56" fmla="*/ 299 w 1753"/>
              <a:gd name="T57" fmla="*/ 233 h 1641"/>
              <a:gd name="T58" fmla="*/ 236 w 1753"/>
              <a:gd name="T59" fmla="*/ 298 h 1641"/>
              <a:gd name="T60" fmla="*/ 180 w 1753"/>
              <a:gd name="T61" fmla="*/ 369 h 1641"/>
              <a:gd name="T62" fmla="*/ 130 w 1753"/>
              <a:gd name="T63" fmla="*/ 446 h 1641"/>
              <a:gd name="T64" fmla="*/ 88 w 1753"/>
              <a:gd name="T65" fmla="*/ 528 h 1641"/>
              <a:gd name="T66" fmla="*/ 54 w 1753"/>
              <a:gd name="T67" fmla="*/ 614 h 1641"/>
              <a:gd name="T68" fmla="*/ 28 w 1753"/>
              <a:gd name="T69" fmla="*/ 704 h 1641"/>
              <a:gd name="T70" fmla="*/ 10 w 1753"/>
              <a:gd name="T71" fmla="*/ 795 h 1641"/>
              <a:gd name="T72" fmla="*/ 1 w 1753"/>
              <a:gd name="T73" fmla="*/ 888 h 1641"/>
              <a:gd name="T74" fmla="*/ 1 w 1753"/>
              <a:gd name="T75" fmla="*/ 982 h 1641"/>
              <a:gd name="T76" fmla="*/ 9 w 1753"/>
              <a:gd name="T77" fmla="*/ 1075 h 1641"/>
              <a:gd name="T78" fmla="*/ 26 w 1753"/>
              <a:gd name="T79" fmla="*/ 1166 h 1641"/>
              <a:gd name="T80" fmla="*/ 51 w 1753"/>
              <a:gd name="T81" fmla="*/ 1256 h 1641"/>
              <a:gd name="T82" fmla="*/ 85 w 1753"/>
              <a:gd name="T83" fmla="*/ 1342 h 1641"/>
              <a:gd name="T84" fmla="*/ 126 w 1753"/>
              <a:gd name="T85" fmla="*/ 1425 h 1641"/>
              <a:gd name="T86" fmla="*/ 175 w 1753"/>
              <a:gd name="T87" fmla="*/ 1502 h 1641"/>
              <a:gd name="T88" fmla="*/ 231 w 1753"/>
              <a:gd name="T89" fmla="*/ 1574 h 1641"/>
              <a:gd name="T90" fmla="*/ 293 w 1753"/>
              <a:gd name="T91" fmla="*/ 1640 h 164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753"/>
              <a:gd name="T139" fmla="*/ 0 h 1641"/>
              <a:gd name="T140" fmla="*/ 1753 w 1753"/>
              <a:gd name="T141" fmla="*/ 1641 h 164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753" h="1641">
                <a:moveTo>
                  <a:pt x="1623" y="1429"/>
                </a:moveTo>
                <a:lnTo>
                  <a:pt x="1645" y="1389"/>
                </a:lnTo>
                <a:lnTo>
                  <a:pt x="1665" y="1347"/>
                </a:lnTo>
                <a:lnTo>
                  <a:pt x="1683" y="1304"/>
                </a:lnTo>
                <a:lnTo>
                  <a:pt x="1699" y="1261"/>
                </a:lnTo>
                <a:lnTo>
                  <a:pt x="1713" y="1216"/>
                </a:lnTo>
                <a:lnTo>
                  <a:pt x="1725" y="1171"/>
                </a:lnTo>
                <a:lnTo>
                  <a:pt x="1734" y="1126"/>
                </a:lnTo>
                <a:lnTo>
                  <a:pt x="1742" y="1080"/>
                </a:lnTo>
                <a:lnTo>
                  <a:pt x="1748" y="1033"/>
                </a:lnTo>
                <a:lnTo>
                  <a:pt x="1751" y="987"/>
                </a:lnTo>
                <a:lnTo>
                  <a:pt x="1752" y="940"/>
                </a:lnTo>
                <a:lnTo>
                  <a:pt x="1751" y="893"/>
                </a:lnTo>
                <a:lnTo>
                  <a:pt x="1748" y="847"/>
                </a:lnTo>
                <a:lnTo>
                  <a:pt x="1742" y="800"/>
                </a:lnTo>
                <a:lnTo>
                  <a:pt x="1735" y="754"/>
                </a:lnTo>
                <a:lnTo>
                  <a:pt x="1725" y="709"/>
                </a:lnTo>
                <a:lnTo>
                  <a:pt x="1713" y="663"/>
                </a:lnTo>
                <a:lnTo>
                  <a:pt x="1700" y="619"/>
                </a:lnTo>
                <a:lnTo>
                  <a:pt x="1684" y="576"/>
                </a:lnTo>
                <a:lnTo>
                  <a:pt x="1666" y="533"/>
                </a:lnTo>
                <a:lnTo>
                  <a:pt x="1646" y="491"/>
                </a:lnTo>
                <a:lnTo>
                  <a:pt x="1624" y="451"/>
                </a:lnTo>
                <a:lnTo>
                  <a:pt x="1601" y="411"/>
                </a:lnTo>
                <a:lnTo>
                  <a:pt x="1575" y="373"/>
                </a:lnTo>
                <a:lnTo>
                  <a:pt x="1548" y="337"/>
                </a:lnTo>
                <a:lnTo>
                  <a:pt x="1519" y="302"/>
                </a:lnTo>
                <a:lnTo>
                  <a:pt x="1489" y="268"/>
                </a:lnTo>
                <a:lnTo>
                  <a:pt x="1457" y="236"/>
                </a:lnTo>
                <a:lnTo>
                  <a:pt x="1424" y="206"/>
                </a:lnTo>
                <a:lnTo>
                  <a:pt x="1389" y="178"/>
                </a:lnTo>
                <a:lnTo>
                  <a:pt x="1353" y="151"/>
                </a:lnTo>
                <a:lnTo>
                  <a:pt x="1316" y="127"/>
                </a:lnTo>
                <a:lnTo>
                  <a:pt x="1277" y="104"/>
                </a:lnTo>
                <a:lnTo>
                  <a:pt x="1238" y="84"/>
                </a:lnTo>
                <a:lnTo>
                  <a:pt x="1198" y="66"/>
                </a:lnTo>
                <a:lnTo>
                  <a:pt x="1157" y="50"/>
                </a:lnTo>
                <a:lnTo>
                  <a:pt x="1115" y="36"/>
                </a:lnTo>
                <a:lnTo>
                  <a:pt x="1073" y="24"/>
                </a:lnTo>
                <a:lnTo>
                  <a:pt x="1030" y="15"/>
                </a:lnTo>
                <a:lnTo>
                  <a:pt x="987" y="8"/>
                </a:lnTo>
                <a:lnTo>
                  <a:pt x="944" y="3"/>
                </a:lnTo>
                <a:lnTo>
                  <a:pt x="900" y="0"/>
                </a:lnTo>
                <a:lnTo>
                  <a:pt x="857" y="0"/>
                </a:lnTo>
                <a:lnTo>
                  <a:pt x="813" y="2"/>
                </a:lnTo>
                <a:lnTo>
                  <a:pt x="770" y="7"/>
                </a:lnTo>
                <a:lnTo>
                  <a:pt x="726" y="14"/>
                </a:lnTo>
                <a:lnTo>
                  <a:pt x="684" y="23"/>
                </a:lnTo>
                <a:lnTo>
                  <a:pt x="641" y="34"/>
                </a:lnTo>
                <a:lnTo>
                  <a:pt x="600" y="48"/>
                </a:lnTo>
                <a:lnTo>
                  <a:pt x="558" y="64"/>
                </a:lnTo>
                <a:lnTo>
                  <a:pt x="518" y="82"/>
                </a:lnTo>
                <a:lnTo>
                  <a:pt x="479" y="102"/>
                </a:lnTo>
                <a:lnTo>
                  <a:pt x="440" y="124"/>
                </a:lnTo>
                <a:lnTo>
                  <a:pt x="403" y="149"/>
                </a:lnTo>
                <a:lnTo>
                  <a:pt x="367" y="175"/>
                </a:lnTo>
                <a:lnTo>
                  <a:pt x="332" y="203"/>
                </a:lnTo>
                <a:lnTo>
                  <a:pt x="299" y="233"/>
                </a:lnTo>
                <a:lnTo>
                  <a:pt x="267" y="264"/>
                </a:lnTo>
                <a:lnTo>
                  <a:pt x="236" y="298"/>
                </a:lnTo>
                <a:lnTo>
                  <a:pt x="207" y="333"/>
                </a:lnTo>
                <a:lnTo>
                  <a:pt x="180" y="369"/>
                </a:lnTo>
                <a:lnTo>
                  <a:pt x="154" y="407"/>
                </a:lnTo>
                <a:lnTo>
                  <a:pt x="130" y="446"/>
                </a:lnTo>
                <a:lnTo>
                  <a:pt x="108" y="487"/>
                </a:lnTo>
                <a:lnTo>
                  <a:pt x="88" y="528"/>
                </a:lnTo>
                <a:lnTo>
                  <a:pt x="70" y="571"/>
                </a:lnTo>
                <a:lnTo>
                  <a:pt x="54" y="614"/>
                </a:lnTo>
                <a:lnTo>
                  <a:pt x="40" y="659"/>
                </a:lnTo>
                <a:lnTo>
                  <a:pt x="28" y="704"/>
                </a:lnTo>
                <a:lnTo>
                  <a:pt x="18" y="749"/>
                </a:lnTo>
                <a:lnTo>
                  <a:pt x="10" y="795"/>
                </a:lnTo>
                <a:lnTo>
                  <a:pt x="5" y="842"/>
                </a:lnTo>
                <a:lnTo>
                  <a:pt x="1" y="888"/>
                </a:lnTo>
                <a:lnTo>
                  <a:pt x="0" y="935"/>
                </a:lnTo>
                <a:lnTo>
                  <a:pt x="1" y="982"/>
                </a:lnTo>
                <a:lnTo>
                  <a:pt x="4" y="1028"/>
                </a:lnTo>
                <a:lnTo>
                  <a:pt x="9" y="1075"/>
                </a:lnTo>
                <a:lnTo>
                  <a:pt x="17" y="1121"/>
                </a:lnTo>
                <a:lnTo>
                  <a:pt x="26" y="1166"/>
                </a:lnTo>
                <a:lnTo>
                  <a:pt x="38" y="1212"/>
                </a:lnTo>
                <a:lnTo>
                  <a:pt x="51" y="1256"/>
                </a:lnTo>
                <a:lnTo>
                  <a:pt x="67" y="1300"/>
                </a:lnTo>
                <a:lnTo>
                  <a:pt x="85" y="1342"/>
                </a:lnTo>
                <a:lnTo>
                  <a:pt x="105" y="1384"/>
                </a:lnTo>
                <a:lnTo>
                  <a:pt x="126" y="1425"/>
                </a:lnTo>
                <a:lnTo>
                  <a:pt x="150" y="1464"/>
                </a:lnTo>
                <a:lnTo>
                  <a:pt x="175" y="1502"/>
                </a:lnTo>
                <a:lnTo>
                  <a:pt x="202" y="1539"/>
                </a:lnTo>
                <a:lnTo>
                  <a:pt x="231" y="1574"/>
                </a:lnTo>
                <a:lnTo>
                  <a:pt x="261" y="1608"/>
                </a:lnTo>
                <a:lnTo>
                  <a:pt x="293" y="1640"/>
                </a:lnTo>
              </a:path>
            </a:pathLst>
          </a:custGeom>
          <a:noFill/>
          <a:ln w="9525">
            <a:solidFill>
              <a:srgbClr val="000000"/>
            </a:solidFill>
            <a:round/>
            <a:headEnd/>
            <a:tailEnd type="triangle" w="lg" len="lg"/>
          </a:ln>
        </p:spPr>
        <p:txBody>
          <a:bodyPr>
            <a:prstTxWarp prst="textNoShape">
              <a:avLst/>
            </a:prstTxWarp>
          </a:bodyPr>
          <a:lstStyle/>
          <a:p>
            <a:endParaRPr lang="en-US" sz="1800"/>
          </a:p>
        </p:txBody>
      </p:sp>
      <p:sp>
        <p:nvSpPr>
          <p:cNvPr id="114698" name="TextBox 24"/>
          <p:cNvSpPr txBox="1">
            <a:spLocks noChangeArrowheads="1"/>
          </p:cNvSpPr>
          <p:nvPr/>
        </p:nvSpPr>
        <p:spPr bwMode="auto">
          <a:xfrm>
            <a:off x="0" y="6248400"/>
            <a:ext cx="1520825" cy="457200"/>
          </a:xfrm>
          <a:prstGeom prst="rect">
            <a:avLst/>
          </a:prstGeom>
          <a:noFill/>
          <a:ln w="9525">
            <a:noFill/>
            <a:miter lim="800000"/>
            <a:headEnd/>
            <a:tailEnd/>
          </a:ln>
        </p:spPr>
        <p:txBody>
          <a:bodyPr wrap="none">
            <a:prstTxWarp prst="textNoShape">
              <a:avLst/>
            </a:prstTxWarp>
            <a:spAutoFit/>
          </a:bodyPr>
          <a:lstStyle/>
          <a:p>
            <a:r>
              <a:rPr lang="en-US" b="1">
                <a:solidFill>
                  <a:srgbClr val="660066"/>
                </a:solidFill>
              </a:rPr>
              <a:t>Non-CpG</a:t>
            </a:r>
          </a:p>
        </p:txBody>
      </p:sp>
      <p:sp>
        <p:nvSpPr>
          <p:cNvPr id="114699" name="TextBox 25"/>
          <p:cNvSpPr txBox="1">
            <a:spLocks noChangeArrowheads="1"/>
          </p:cNvSpPr>
          <p:nvPr/>
        </p:nvSpPr>
        <p:spPr bwMode="auto">
          <a:xfrm>
            <a:off x="838200" y="1295400"/>
            <a:ext cx="608013" cy="457200"/>
          </a:xfrm>
          <a:prstGeom prst="rect">
            <a:avLst/>
          </a:prstGeom>
          <a:noFill/>
          <a:ln w="9525">
            <a:noFill/>
            <a:miter lim="800000"/>
            <a:headEnd/>
            <a:tailEnd/>
          </a:ln>
        </p:spPr>
        <p:txBody>
          <a:bodyPr wrap="none">
            <a:prstTxWarp prst="textNoShape">
              <a:avLst/>
            </a:prstTxWarp>
            <a:spAutoFit/>
          </a:bodyPr>
          <a:lstStyle/>
          <a:p>
            <a:r>
              <a:rPr lang="en-US"/>
              <a:t>0.8</a:t>
            </a:r>
          </a:p>
        </p:txBody>
      </p:sp>
      <p:sp>
        <p:nvSpPr>
          <p:cNvPr id="114700" name="TextBox 26"/>
          <p:cNvSpPr txBox="1">
            <a:spLocks noChangeArrowheads="1"/>
          </p:cNvSpPr>
          <p:nvPr/>
        </p:nvSpPr>
        <p:spPr bwMode="auto">
          <a:xfrm>
            <a:off x="838200" y="5638800"/>
            <a:ext cx="608013" cy="457200"/>
          </a:xfrm>
          <a:prstGeom prst="rect">
            <a:avLst/>
          </a:prstGeom>
          <a:noFill/>
          <a:ln w="9525">
            <a:noFill/>
            <a:miter lim="800000"/>
            <a:headEnd/>
            <a:tailEnd/>
          </a:ln>
        </p:spPr>
        <p:txBody>
          <a:bodyPr wrap="none">
            <a:prstTxWarp prst="textNoShape">
              <a:avLst/>
            </a:prstTxWarp>
            <a:spAutoFit/>
          </a:bodyPr>
          <a:lstStyle/>
          <a:p>
            <a:r>
              <a:rPr lang="en-US"/>
              <a:t>0.9</a:t>
            </a:r>
          </a:p>
        </p:txBody>
      </p:sp>
      <p:sp>
        <p:nvSpPr>
          <p:cNvPr id="114701" name="Rectangle 15"/>
          <p:cNvSpPr>
            <a:spLocks noChangeArrowheads="1"/>
          </p:cNvSpPr>
          <p:nvPr/>
        </p:nvSpPr>
        <p:spPr bwMode="auto">
          <a:xfrm>
            <a:off x="2287588" y="5486400"/>
            <a:ext cx="420687" cy="457200"/>
          </a:xfrm>
          <a:prstGeom prst="rect">
            <a:avLst/>
          </a:prstGeom>
          <a:noFill/>
          <a:ln w="9525">
            <a:noFill/>
            <a:miter lim="800000"/>
            <a:headEnd/>
            <a:tailEnd/>
          </a:ln>
        </p:spPr>
        <p:txBody>
          <a:bodyPr wrap="none">
            <a:prstTxWarp prst="textNoShape">
              <a:avLst/>
            </a:prstTxWarp>
            <a:spAutoFit/>
          </a:bodyPr>
          <a:lstStyle/>
          <a:p>
            <a:r>
              <a:rPr lang="en-GB" b="1"/>
              <a:t>G</a:t>
            </a:r>
            <a:endParaRPr lang="en-US" b="1"/>
          </a:p>
        </p:txBody>
      </p:sp>
      <p:sp>
        <p:nvSpPr>
          <p:cNvPr id="114702" name="TextBox 18"/>
          <p:cNvSpPr txBox="1">
            <a:spLocks noChangeArrowheads="1"/>
          </p:cNvSpPr>
          <p:nvPr/>
        </p:nvSpPr>
        <p:spPr bwMode="auto">
          <a:xfrm>
            <a:off x="0" y="685800"/>
            <a:ext cx="827088" cy="457200"/>
          </a:xfrm>
          <a:prstGeom prst="rect">
            <a:avLst/>
          </a:prstGeom>
          <a:noFill/>
          <a:ln w="9525">
            <a:noFill/>
            <a:miter lim="800000"/>
            <a:headEnd/>
            <a:tailEnd/>
          </a:ln>
        </p:spPr>
        <p:txBody>
          <a:bodyPr wrap="none">
            <a:prstTxWarp prst="textNoShape">
              <a:avLst/>
            </a:prstTxWarp>
            <a:spAutoFit/>
          </a:bodyPr>
          <a:lstStyle/>
          <a:p>
            <a:r>
              <a:rPr lang="en-US" b="1">
                <a:solidFill>
                  <a:srgbClr val="008000"/>
                </a:solidFill>
              </a:rPr>
              <a:t>CpG</a:t>
            </a:r>
          </a:p>
        </p:txBody>
      </p:sp>
      <p:sp>
        <p:nvSpPr>
          <p:cNvPr id="114703" name="AutoShape 5"/>
          <p:cNvSpPr>
            <a:spLocks noChangeArrowheads="1"/>
          </p:cNvSpPr>
          <p:nvPr/>
        </p:nvSpPr>
        <p:spPr bwMode="auto">
          <a:xfrm>
            <a:off x="1982788" y="2116138"/>
            <a:ext cx="1065212" cy="1514475"/>
          </a:xfrm>
          <a:prstGeom prst="roundRect">
            <a:avLst>
              <a:gd name="adj" fmla="val 148"/>
            </a:avLst>
          </a:prstGeom>
          <a:solidFill>
            <a:srgbClr val="E6E6E6"/>
          </a:solidFill>
          <a:ln w="50800">
            <a:solidFill>
              <a:srgbClr val="008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008000"/>
                </a:solidFill>
              </a:rPr>
              <a:t>G	.3</a:t>
            </a:r>
            <a:r>
              <a:rPr lang="en-GB"/>
              <a:t/>
            </a:r>
            <a:br>
              <a:rPr lang="en-GB"/>
            </a:br>
            <a:endParaRPr lang="en-GB"/>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endParaRPr lang="en-GB"/>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endParaRPr lang="en-GB"/>
          </a:p>
        </p:txBody>
      </p:sp>
      <p:sp>
        <p:nvSpPr>
          <p:cNvPr id="114704" name="AutoShape 5"/>
          <p:cNvSpPr>
            <a:spLocks noChangeArrowheads="1"/>
          </p:cNvSpPr>
          <p:nvPr/>
        </p:nvSpPr>
        <p:spPr bwMode="auto">
          <a:xfrm>
            <a:off x="1982788" y="3792538"/>
            <a:ext cx="1065212" cy="1514475"/>
          </a:xfrm>
          <a:prstGeom prst="roundRect">
            <a:avLst>
              <a:gd name="adj" fmla="val 148"/>
            </a:avLst>
          </a:prstGeom>
          <a:solidFill>
            <a:srgbClr val="E6E6E6"/>
          </a:solidFill>
          <a:ln w="50800">
            <a:solidFill>
              <a:srgbClr val="660066"/>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660066"/>
                </a:solidFill>
              </a:rPr>
              <a:t>G	.1</a:t>
            </a:r>
            <a:r>
              <a:rPr lang="en-GB"/>
              <a:t/>
            </a:r>
            <a:br>
              <a:rPr lang="en-GB"/>
            </a:br>
            <a:endParaRPr lang="en-GB"/>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endParaRPr lang="en-GB"/>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endParaRPr lang="en-GB"/>
          </a:p>
        </p:txBody>
      </p:sp>
      <p:sp>
        <p:nvSpPr>
          <p:cNvPr id="114705" name="AutoShape 5"/>
          <p:cNvSpPr>
            <a:spLocks noChangeArrowheads="1"/>
          </p:cNvSpPr>
          <p:nvPr/>
        </p:nvSpPr>
        <p:spPr bwMode="auto">
          <a:xfrm>
            <a:off x="3506788" y="2116138"/>
            <a:ext cx="1065212" cy="1514475"/>
          </a:xfrm>
          <a:prstGeom prst="roundRect">
            <a:avLst>
              <a:gd name="adj" fmla="val 148"/>
            </a:avLst>
          </a:prstGeom>
          <a:solidFill>
            <a:srgbClr val="E6E6E6"/>
          </a:solidFill>
          <a:ln w="50800">
            <a:solidFill>
              <a:srgbClr val="008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.3*(</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008000"/>
                </a:solidFill>
              </a:rPr>
              <a:t>.3*.8</a:t>
            </a:r>
            <a:r>
              <a:rPr lang="en-GB"/>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660066"/>
                </a:solidFill>
              </a:rPr>
              <a:t>.1*.1</a:t>
            </a:r>
            <a:r>
              <a:rPr lang="en-GB"/>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t>
            </a:r>
            <a:r>
              <a:rPr lang="en-GB">
                <a:solidFill>
                  <a:srgbClr val="008000"/>
                </a:solidFill>
              </a:rPr>
              <a:t>.075</a:t>
            </a:r>
          </a:p>
        </p:txBody>
      </p:sp>
      <p:sp>
        <p:nvSpPr>
          <p:cNvPr id="114706" name="AutoShape 5"/>
          <p:cNvSpPr>
            <a:spLocks noChangeArrowheads="1"/>
          </p:cNvSpPr>
          <p:nvPr/>
        </p:nvSpPr>
        <p:spPr bwMode="auto">
          <a:xfrm>
            <a:off x="3506788" y="3792538"/>
            <a:ext cx="1065212" cy="1514475"/>
          </a:xfrm>
          <a:prstGeom prst="roundRect">
            <a:avLst>
              <a:gd name="adj" fmla="val 148"/>
            </a:avLst>
          </a:prstGeom>
          <a:solidFill>
            <a:srgbClr val="E6E6E6"/>
          </a:solidFill>
          <a:ln w="50800">
            <a:solidFill>
              <a:srgbClr val="660066"/>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.1*(</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008000"/>
                </a:solidFill>
              </a:rPr>
              <a:t>.3*.2</a:t>
            </a:r>
            <a:r>
              <a:rPr lang="en-GB"/>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660066"/>
                </a:solidFill>
              </a:rPr>
              <a:t>.1*.9</a:t>
            </a:r>
            <a:r>
              <a:rPr lang="en-GB"/>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t>
            </a:r>
            <a:r>
              <a:rPr lang="en-GB">
                <a:solidFill>
                  <a:srgbClr val="660066"/>
                </a:solidFill>
              </a:rPr>
              <a:t>.015</a:t>
            </a:r>
          </a:p>
        </p:txBody>
      </p:sp>
      <p:sp>
        <p:nvSpPr>
          <p:cNvPr id="114707" name="Rectangle 31"/>
          <p:cNvSpPr>
            <a:spLocks noChangeArrowheads="1"/>
          </p:cNvSpPr>
          <p:nvPr/>
        </p:nvSpPr>
        <p:spPr bwMode="auto">
          <a:xfrm>
            <a:off x="3811588" y="5486400"/>
            <a:ext cx="404812" cy="457200"/>
          </a:xfrm>
          <a:prstGeom prst="rect">
            <a:avLst/>
          </a:prstGeom>
          <a:noFill/>
          <a:ln w="9525">
            <a:noFill/>
            <a:miter lim="800000"/>
            <a:headEnd/>
            <a:tailEnd/>
          </a:ln>
        </p:spPr>
        <p:txBody>
          <a:bodyPr wrap="none">
            <a:prstTxWarp prst="textNoShape">
              <a:avLst/>
            </a:prstTxWarp>
            <a:spAutoFit/>
          </a:bodyPr>
          <a:lstStyle/>
          <a:p>
            <a:r>
              <a:rPr lang="en-GB" b="1"/>
              <a:t>C</a:t>
            </a:r>
            <a:endParaRPr lang="en-US" b="1"/>
          </a:p>
        </p:txBody>
      </p:sp>
      <p:sp>
        <p:nvSpPr>
          <p:cNvPr id="114708" name="Line 13"/>
          <p:cNvSpPr>
            <a:spLocks noChangeShapeType="1"/>
          </p:cNvSpPr>
          <p:nvPr/>
        </p:nvSpPr>
        <p:spPr bwMode="auto">
          <a:xfrm rot="16200000" flipH="1">
            <a:off x="2382044" y="3066257"/>
            <a:ext cx="1868487"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14709" name="Line 13"/>
          <p:cNvSpPr>
            <a:spLocks noChangeShapeType="1"/>
          </p:cNvSpPr>
          <p:nvPr/>
        </p:nvSpPr>
        <p:spPr bwMode="auto">
          <a:xfrm rot="16200000" flipH="1">
            <a:off x="3201988" y="2286000"/>
            <a:ext cx="228600"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14710" name="Line 13"/>
          <p:cNvSpPr>
            <a:spLocks noChangeShapeType="1"/>
          </p:cNvSpPr>
          <p:nvPr/>
        </p:nvSpPr>
        <p:spPr bwMode="auto">
          <a:xfrm rot="16200000" flipH="1">
            <a:off x="3011488" y="4076700"/>
            <a:ext cx="609600"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14711" name="Line 13"/>
          <p:cNvSpPr>
            <a:spLocks noChangeShapeType="1"/>
          </p:cNvSpPr>
          <p:nvPr/>
        </p:nvSpPr>
        <p:spPr bwMode="auto">
          <a:xfrm rot="-5400000">
            <a:off x="2820988" y="3276600"/>
            <a:ext cx="990600"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6737" name="Line 13"/>
          <p:cNvSpPr>
            <a:spLocks noChangeShapeType="1"/>
          </p:cNvSpPr>
          <p:nvPr/>
        </p:nvSpPr>
        <p:spPr bwMode="auto">
          <a:xfrm rot="-5400000">
            <a:off x="523875" y="3667125"/>
            <a:ext cx="950913" cy="17463"/>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16738" name="Line 13"/>
          <p:cNvSpPr>
            <a:spLocks noChangeShapeType="1"/>
          </p:cNvSpPr>
          <p:nvPr/>
        </p:nvSpPr>
        <p:spPr bwMode="auto">
          <a:xfrm rot="5400000" flipV="1">
            <a:off x="295275" y="3590925"/>
            <a:ext cx="950913" cy="17463"/>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16739" name="Title 1"/>
          <p:cNvSpPr>
            <a:spLocks noGrp="1"/>
          </p:cNvSpPr>
          <p:nvPr>
            <p:ph type="title"/>
          </p:nvPr>
        </p:nvSpPr>
        <p:spPr>
          <a:xfrm>
            <a:off x="1371600" y="228600"/>
            <a:ext cx="7543800" cy="1143000"/>
          </a:xfrm>
        </p:spPr>
        <p:txBody>
          <a:bodyPr/>
          <a:lstStyle/>
          <a:p>
            <a:r>
              <a:rPr lang="en-US" smtClean="0"/>
              <a:t>The Forward Algorithm</a:t>
            </a:r>
            <a:br>
              <a:rPr lang="en-US" smtClean="0"/>
            </a:br>
            <a:r>
              <a:rPr lang="en-US" sz="3200" smtClean="0"/>
              <a:t>Probability of a Sequence is the Sum of All Paths that Can Produce It</a:t>
            </a:r>
            <a:endParaRPr lang="en-US" smtClean="0"/>
          </a:p>
        </p:txBody>
      </p:sp>
      <p:sp>
        <p:nvSpPr>
          <p:cNvPr id="116740" name="AutoShape 5"/>
          <p:cNvSpPr>
            <a:spLocks noChangeArrowheads="1"/>
          </p:cNvSpPr>
          <p:nvPr/>
        </p:nvSpPr>
        <p:spPr bwMode="auto">
          <a:xfrm>
            <a:off x="304800" y="4021138"/>
            <a:ext cx="1065213" cy="1514475"/>
          </a:xfrm>
          <a:prstGeom prst="roundRect">
            <a:avLst>
              <a:gd name="adj" fmla="val 148"/>
            </a:avLst>
          </a:prstGeom>
          <a:solidFill>
            <a:srgbClr val="E6E6E6"/>
          </a:solidFill>
          <a:ln w="50800">
            <a:solidFill>
              <a:srgbClr val="660066"/>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G	.1</a:t>
            </a:r>
            <a:br>
              <a:rPr lang="en-GB"/>
            </a:br>
            <a:r>
              <a:rPr lang="en-GB"/>
              <a:t>C	.1</a:t>
            </a:r>
            <a:br>
              <a:rPr lang="en-GB"/>
            </a:br>
            <a:r>
              <a:rPr lang="en-GB"/>
              <a:t>A	.4</a:t>
            </a:r>
            <a:br>
              <a:rPr lang="en-GB"/>
            </a:br>
            <a:r>
              <a:rPr lang="en-GB"/>
              <a:t>T	.4</a:t>
            </a:r>
          </a:p>
        </p:txBody>
      </p:sp>
      <p:sp>
        <p:nvSpPr>
          <p:cNvPr id="116741" name="AutoShape 5"/>
          <p:cNvSpPr>
            <a:spLocks noChangeArrowheads="1"/>
          </p:cNvSpPr>
          <p:nvPr/>
        </p:nvSpPr>
        <p:spPr bwMode="auto">
          <a:xfrm>
            <a:off x="304800" y="1735138"/>
            <a:ext cx="1065213" cy="1514475"/>
          </a:xfrm>
          <a:prstGeom prst="roundRect">
            <a:avLst>
              <a:gd name="adj" fmla="val 148"/>
            </a:avLst>
          </a:prstGeom>
          <a:solidFill>
            <a:srgbClr val="E6E6E6"/>
          </a:solidFill>
          <a:ln w="50800">
            <a:solidFill>
              <a:srgbClr val="008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G	.3</a:t>
            </a:r>
            <a:br>
              <a:rPr lang="en-GB"/>
            </a:br>
            <a:r>
              <a:rPr lang="en-GB"/>
              <a:t>C	.3</a:t>
            </a:r>
            <a:br>
              <a:rPr lang="en-GB"/>
            </a:br>
            <a:r>
              <a:rPr lang="en-GB"/>
              <a:t>A	.2</a:t>
            </a:r>
            <a:br>
              <a:rPr lang="en-GB"/>
            </a:br>
            <a:r>
              <a:rPr lang="en-GB"/>
              <a:t>T	.2</a:t>
            </a:r>
          </a:p>
        </p:txBody>
      </p:sp>
      <p:sp>
        <p:nvSpPr>
          <p:cNvPr id="116742" name="TextBox 11"/>
          <p:cNvSpPr txBox="1">
            <a:spLocks noChangeArrowheads="1"/>
          </p:cNvSpPr>
          <p:nvPr/>
        </p:nvSpPr>
        <p:spPr bwMode="auto">
          <a:xfrm>
            <a:off x="1219200" y="3352800"/>
            <a:ext cx="608013" cy="457200"/>
          </a:xfrm>
          <a:prstGeom prst="rect">
            <a:avLst/>
          </a:prstGeom>
          <a:noFill/>
          <a:ln w="9525">
            <a:noFill/>
            <a:miter lim="800000"/>
            <a:headEnd/>
            <a:tailEnd/>
          </a:ln>
        </p:spPr>
        <p:txBody>
          <a:bodyPr wrap="none">
            <a:prstTxWarp prst="textNoShape">
              <a:avLst/>
            </a:prstTxWarp>
            <a:spAutoFit/>
          </a:bodyPr>
          <a:lstStyle/>
          <a:p>
            <a:r>
              <a:rPr lang="en-US"/>
              <a:t>0.1</a:t>
            </a:r>
          </a:p>
        </p:txBody>
      </p:sp>
      <p:sp>
        <p:nvSpPr>
          <p:cNvPr id="116743" name="Freeform 21"/>
          <p:cNvSpPr>
            <a:spLocks/>
          </p:cNvSpPr>
          <p:nvPr/>
        </p:nvSpPr>
        <p:spPr bwMode="auto">
          <a:xfrm>
            <a:off x="228600" y="1143000"/>
            <a:ext cx="631825" cy="590550"/>
          </a:xfrm>
          <a:custGeom>
            <a:avLst/>
            <a:gdLst>
              <a:gd name="T0" fmla="*/ 1645 w 1753"/>
              <a:gd name="T1" fmla="*/ 1389 h 1641"/>
              <a:gd name="T2" fmla="*/ 1683 w 1753"/>
              <a:gd name="T3" fmla="*/ 1304 h 1641"/>
              <a:gd name="T4" fmla="*/ 1713 w 1753"/>
              <a:gd name="T5" fmla="*/ 1216 h 1641"/>
              <a:gd name="T6" fmla="*/ 1734 w 1753"/>
              <a:gd name="T7" fmla="*/ 1126 h 1641"/>
              <a:gd name="T8" fmla="*/ 1748 w 1753"/>
              <a:gd name="T9" fmla="*/ 1033 h 1641"/>
              <a:gd name="T10" fmla="*/ 1752 w 1753"/>
              <a:gd name="T11" fmla="*/ 940 h 1641"/>
              <a:gd name="T12" fmla="*/ 1748 w 1753"/>
              <a:gd name="T13" fmla="*/ 847 h 1641"/>
              <a:gd name="T14" fmla="*/ 1735 w 1753"/>
              <a:gd name="T15" fmla="*/ 754 h 1641"/>
              <a:gd name="T16" fmla="*/ 1713 w 1753"/>
              <a:gd name="T17" fmla="*/ 663 h 1641"/>
              <a:gd name="T18" fmla="*/ 1684 w 1753"/>
              <a:gd name="T19" fmla="*/ 576 h 1641"/>
              <a:gd name="T20" fmla="*/ 1646 w 1753"/>
              <a:gd name="T21" fmla="*/ 491 h 1641"/>
              <a:gd name="T22" fmla="*/ 1601 w 1753"/>
              <a:gd name="T23" fmla="*/ 411 h 1641"/>
              <a:gd name="T24" fmla="*/ 1548 w 1753"/>
              <a:gd name="T25" fmla="*/ 337 h 1641"/>
              <a:gd name="T26" fmla="*/ 1489 w 1753"/>
              <a:gd name="T27" fmla="*/ 268 h 1641"/>
              <a:gd name="T28" fmla="*/ 1424 w 1753"/>
              <a:gd name="T29" fmla="*/ 206 h 1641"/>
              <a:gd name="T30" fmla="*/ 1353 w 1753"/>
              <a:gd name="T31" fmla="*/ 151 h 1641"/>
              <a:gd name="T32" fmla="*/ 1277 w 1753"/>
              <a:gd name="T33" fmla="*/ 104 h 1641"/>
              <a:gd name="T34" fmla="*/ 1198 w 1753"/>
              <a:gd name="T35" fmla="*/ 66 h 1641"/>
              <a:gd name="T36" fmla="*/ 1115 w 1753"/>
              <a:gd name="T37" fmla="*/ 36 h 1641"/>
              <a:gd name="T38" fmla="*/ 1030 w 1753"/>
              <a:gd name="T39" fmla="*/ 15 h 1641"/>
              <a:gd name="T40" fmla="*/ 944 w 1753"/>
              <a:gd name="T41" fmla="*/ 3 h 1641"/>
              <a:gd name="T42" fmla="*/ 857 w 1753"/>
              <a:gd name="T43" fmla="*/ 0 h 1641"/>
              <a:gd name="T44" fmla="*/ 770 w 1753"/>
              <a:gd name="T45" fmla="*/ 7 h 1641"/>
              <a:gd name="T46" fmla="*/ 684 w 1753"/>
              <a:gd name="T47" fmla="*/ 23 h 1641"/>
              <a:gd name="T48" fmla="*/ 600 w 1753"/>
              <a:gd name="T49" fmla="*/ 48 h 1641"/>
              <a:gd name="T50" fmla="*/ 518 w 1753"/>
              <a:gd name="T51" fmla="*/ 82 h 1641"/>
              <a:gd name="T52" fmla="*/ 440 w 1753"/>
              <a:gd name="T53" fmla="*/ 124 h 1641"/>
              <a:gd name="T54" fmla="*/ 367 w 1753"/>
              <a:gd name="T55" fmla="*/ 175 h 1641"/>
              <a:gd name="T56" fmla="*/ 299 w 1753"/>
              <a:gd name="T57" fmla="*/ 233 h 1641"/>
              <a:gd name="T58" fmla="*/ 236 w 1753"/>
              <a:gd name="T59" fmla="*/ 298 h 1641"/>
              <a:gd name="T60" fmla="*/ 180 w 1753"/>
              <a:gd name="T61" fmla="*/ 369 h 1641"/>
              <a:gd name="T62" fmla="*/ 130 w 1753"/>
              <a:gd name="T63" fmla="*/ 446 h 1641"/>
              <a:gd name="T64" fmla="*/ 88 w 1753"/>
              <a:gd name="T65" fmla="*/ 528 h 1641"/>
              <a:gd name="T66" fmla="*/ 54 w 1753"/>
              <a:gd name="T67" fmla="*/ 614 h 1641"/>
              <a:gd name="T68" fmla="*/ 28 w 1753"/>
              <a:gd name="T69" fmla="*/ 704 h 1641"/>
              <a:gd name="T70" fmla="*/ 10 w 1753"/>
              <a:gd name="T71" fmla="*/ 795 h 1641"/>
              <a:gd name="T72" fmla="*/ 1 w 1753"/>
              <a:gd name="T73" fmla="*/ 888 h 1641"/>
              <a:gd name="T74" fmla="*/ 1 w 1753"/>
              <a:gd name="T75" fmla="*/ 982 h 1641"/>
              <a:gd name="T76" fmla="*/ 9 w 1753"/>
              <a:gd name="T77" fmla="*/ 1075 h 1641"/>
              <a:gd name="T78" fmla="*/ 26 w 1753"/>
              <a:gd name="T79" fmla="*/ 1166 h 1641"/>
              <a:gd name="T80" fmla="*/ 51 w 1753"/>
              <a:gd name="T81" fmla="*/ 1256 h 1641"/>
              <a:gd name="T82" fmla="*/ 85 w 1753"/>
              <a:gd name="T83" fmla="*/ 1342 h 1641"/>
              <a:gd name="T84" fmla="*/ 126 w 1753"/>
              <a:gd name="T85" fmla="*/ 1425 h 1641"/>
              <a:gd name="T86" fmla="*/ 175 w 1753"/>
              <a:gd name="T87" fmla="*/ 1502 h 1641"/>
              <a:gd name="T88" fmla="*/ 231 w 1753"/>
              <a:gd name="T89" fmla="*/ 1574 h 1641"/>
              <a:gd name="T90" fmla="*/ 293 w 1753"/>
              <a:gd name="T91" fmla="*/ 1640 h 164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753"/>
              <a:gd name="T139" fmla="*/ 0 h 1641"/>
              <a:gd name="T140" fmla="*/ 1753 w 1753"/>
              <a:gd name="T141" fmla="*/ 1641 h 164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753" h="1641">
                <a:moveTo>
                  <a:pt x="1623" y="1429"/>
                </a:moveTo>
                <a:lnTo>
                  <a:pt x="1645" y="1389"/>
                </a:lnTo>
                <a:lnTo>
                  <a:pt x="1665" y="1347"/>
                </a:lnTo>
                <a:lnTo>
                  <a:pt x="1683" y="1304"/>
                </a:lnTo>
                <a:lnTo>
                  <a:pt x="1699" y="1261"/>
                </a:lnTo>
                <a:lnTo>
                  <a:pt x="1713" y="1216"/>
                </a:lnTo>
                <a:lnTo>
                  <a:pt x="1725" y="1171"/>
                </a:lnTo>
                <a:lnTo>
                  <a:pt x="1734" y="1126"/>
                </a:lnTo>
                <a:lnTo>
                  <a:pt x="1742" y="1080"/>
                </a:lnTo>
                <a:lnTo>
                  <a:pt x="1748" y="1033"/>
                </a:lnTo>
                <a:lnTo>
                  <a:pt x="1751" y="987"/>
                </a:lnTo>
                <a:lnTo>
                  <a:pt x="1752" y="940"/>
                </a:lnTo>
                <a:lnTo>
                  <a:pt x="1751" y="893"/>
                </a:lnTo>
                <a:lnTo>
                  <a:pt x="1748" y="847"/>
                </a:lnTo>
                <a:lnTo>
                  <a:pt x="1742" y="800"/>
                </a:lnTo>
                <a:lnTo>
                  <a:pt x="1735" y="754"/>
                </a:lnTo>
                <a:lnTo>
                  <a:pt x="1725" y="709"/>
                </a:lnTo>
                <a:lnTo>
                  <a:pt x="1713" y="663"/>
                </a:lnTo>
                <a:lnTo>
                  <a:pt x="1700" y="619"/>
                </a:lnTo>
                <a:lnTo>
                  <a:pt x="1684" y="576"/>
                </a:lnTo>
                <a:lnTo>
                  <a:pt x="1666" y="533"/>
                </a:lnTo>
                <a:lnTo>
                  <a:pt x="1646" y="491"/>
                </a:lnTo>
                <a:lnTo>
                  <a:pt x="1624" y="451"/>
                </a:lnTo>
                <a:lnTo>
                  <a:pt x="1601" y="411"/>
                </a:lnTo>
                <a:lnTo>
                  <a:pt x="1575" y="373"/>
                </a:lnTo>
                <a:lnTo>
                  <a:pt x="1548" y="337"/>
                </a:lnTo>
                <a:lnTo>
                  <a:pt x="1519" y="302"/>
                </a:lnTo>
                <a:lnTo>
                  <a:pt x="1489" y="268"/>
                </a:lnTo>
                <a:lnTo>
                  <a:pt x="1457" y="236"/>
                </a:lnTo>
                <a:lnTo>
                  <a:pt x="1424" y="206"/>
                </a:lnTo>
                <a:lnTo>
                  <a:pt x="1389" y="178"/>
                </a:lnTo>
                <a:lnTo>
                  <a:pt x="1353" y="151"/>
                </a:lnTo>
                <a:lnTo>
                  <a:pt x="1316" y="127"/>
                </a:lnTo>
                <a:lnTo>
                  <a:pt x="1277" y="104"/>
                </a:lnTo>
                <a:lnTo>
                  <a:pt x="1238" y="84"/>
                </a:lnTo>
                <a:lnTo>
                  <a:pt x="1198" y="66"/>
                </a:lnTo>
                <a:lnTo>
                  <a:pt x="1157" y="50"/>
                </a:lnTo>
                <a:lnTo>
                  <a:pt x="1115" y="36"/>
                </a:lnTo>
                <a:lnTo>
                  <a:pt x="1073" y="24"/>
                </a:lnTo>
                <a:lnTo>
                  <a:pt x="1030" y="15"/>
                </a:lnTo>
                <a:lnTo>
                  <a:pt x="987" y="8"/>
                </a:lnTo>
                <a:lnTo>
                  <a:pt x="944" y="3"/>
                </a:lnTo>
                <a:lnTo>
                  <a:pt x="900" y="0"/>
                </a:lnTo>
                <a:lnTo>
                  <a:pt x="857" y="0"/>
                </a:lnTo>
                <a:lnTo>
                  <a:pt x="813" y="2"/>
                </a:lnTo>
                <a:lnTo>
                  <a:pt x="770" y="7"/>
                </a:lnTo>
                <a:lnTo>
                  <a:pt x="726" y="14"/>
                </a:lnTo>
                <a:lnTo>
                  <a:pt x="684" y="23"/>
                </a:lnTo>
                <a:lnTo>
                  <a:pt x="641" y="34"/>
                </a:lnTo>
                <a:lnTo>
                  <a:pt x="600" y="48"/>
                </a:lnTo>
                <a:lnTo>
                  <a:pt x="558" y="64"/>
                </a:lnTo>
                <a:lnTo>
                  <a:pt x="518" y="82"/>
                </a:lnTo>
                <a:lnTo>
                  <a:pt x="479" y="102"/>
                </a:lnTo>
                <a:lnTo>
                  <a:pt x="440" y="124"/>
                </a:lnTo>
                <a:lnTo>
                  <a:pt x="403" y="149"/>
                </a:lnTo>
                <a:lnTo>
                  <a:pt x="367" y="175"/>
                </a:lnTo>
                <a:lnTo>
                  <a:pt x="332" y="203"/>
                </a:lnTo>
                <a:lnTo>
                  <a:pt x="299" y="233"/>
                </a:lnTo>
                <a:lnTo>
                  <a:pt x="267" y="264"/>
                </a:lnTo>
                <a:lnTo>
                  <a:pt x="236" y="298"/>
                </a:lnTo>
                <a:lnTo>
                  <a:pt x="207" y="333"/>
                </a:lnTo>
                <a:lnTo>
                  <a:pt x="180" y="369"/>
                </a:lnTo>
                <a:lnTo>
                  <a:pt x="154" y="407"/>
                </a:lnTo>
                <a:lnTo>
                  <a:pt x="130" y="446"/>
                </a:lnTo>
                <a:lnTo>
                  <a:pt x="108" y="487"/>
                </a:lnTo>
                <a:lnTo>
                  <a:pt x="88" y="528"/>
                </a:lnTo>
                <a:lnTo>
                  <a:pt x="70" y="571"/>
                </a:lnTo>
                <a:lnTo>
                  <a:pt x="54" y="614"/>
                </a:lnTo>
                <a:lnTo>
                  <a:pt x="40" y="659"/>
                </a:lnTo>
                <a:lnTo>
                  <a:pt x="28" y="704"/>
                </a:lnTo>
                <a:lnTo>
                  <a:pt x="18" y="749"/>
                </a:lnTo>
                <a:lnTo>
                  <a:pt x="10" y="795"/>
                </a:lnTo>
                <a:lnTo>
                  <a:pt x="5" y="842"/>
                </a:lnTo>
                <a:lnTo>
                  <a:pt x="1" y="888"/>
                </a:lnTo>
                <a:lnTo>
                  <a:pt x="0" y="935"/>
                </a:lnTo>
                <a:lnTo>
                  <a:pt x="1" y="982"/>
                </a:lnTo>
                <a:lnTo>
                  <a:pt x="4" y="1028"/>
                </a:lnTo>
                <a:lnTo>
                  <a:pt x="9" y="1075"/>
                </a:lnTo>
                <a:lnTo>
                  <a:pt x="17" y="1121"/>
                </a:lnTo>
                <a:lnTo>
                  <a:pt x="26" y="1166"/>
                </a:lnTo>
                <a:lnTo>
                  <a:pt x="38" y="1212"/>
                </a:lnTo>
                <a:lnTo>
                  <a:pt x="51" y="1256"/>
                </a:lnTo>
                <a:lnTo>
                  <a:pt x="67" y="1300"/>
                </a:lnTo>
                <a:lnTo>
                  <a:pt x="85" y="1342"/>
                </a:lnTo>
                <a:lnTo>
                  <a:pt x="105" y="1384"/>
                </a:lnTo>
                <a:lnTo>
                  <a:pt x="126" y="1425"/>
                </a:lnTo>
                <a:lnTo>
                  <a:pt x="150" y="1464"/>
                </a:lnTo>
                <a:lnTo>
                  <a:pt x="175" y="1502"/>
                </a:lnTo>
                <a:lnTo>
                  <a:pt x="202" y="1539"/>
                </a:lnTo>
                <a:lnTo>
                  <a:pt x="231" y="1574"/>
                </a:lnTo>
                <a:lnTo>
                  <a:pt x="261" y="1608"/>
                </a:lnTo>
                <a:lnTo>
                  <a:pt x="293" y="1640"/>
                </a:lnTo>
              </a:path>
            </a:pathLst>
          </a:custGeom>
          <a:noFill/>
          <a:ln w="9525">
            <a:solidFill>
              <a:srgbClr val="000000"/>
            </a:solidFill>
            <a:round/>
            <a:headEnd/>
            <a:tailEnd type="triangle" w="lg" len="lg"/>
          </a:ln>
        </p:spPr>
        <p:txBody>
          <a:bodyPr>
            <a:prstTxWarp prst="textNoShape">
              <a:avLst/>
            </a:prstTxWarp>
          </a:bodyPr>
          <a:lstStyle/>
          <a:p>
            <a:endParaRPr lang="en-US" sz="1800"/>
          </a:p>
        </p:txBody>
      </p:sp>
      <p:sp>
        <p:nvSpPr>
          <p:cNvPr id="116744" name="TextBox 20"/>
          <p:cNvSpPr txBox="1">
            <a:spLocks noChangeArrowheads="1"/>
          </p:cNvSpPr>
          <p:nvPr/>
        </p:nvSpPr>
        <p:spPr bwMode="auto">
          <a:xfrm>
            <a:off x="0" y="3352800"/>
            <a:ext cx="608013" cy="457200"/>
          </a:xfrm>
          <a:prstGeom prst="rect">
            <a:avLst/>
          </a:prstGeom>
          <a:noFill/>
          <a:ln w="9525">
            <a:noFill/>
            <a:miter lim="800000"/>
            <a:headEnd/>
            <a:tailEnd/>
          </a:ln>
        </p:spPr>
        <p:txBody>
          <a:bodyPr wrap="none">
            <a:prstTxWarp prst="textNoShape">
              <a:avLst/>
            </a:prstTxWarp>
            <a:spAutoFit/>
          </a:bodyPr>
          <a:lstStyle/>
          <a:p>
            <a:r>
              <a:rPr lang="en-US"/>
              <a:t>0.2</a:t>
            </a:r>
          </a:p>
        </p:txBody>
      </p:sp>
      <p:sp>
        <p:nvSpPr>
          <p:cNvPr id="116745" name="Freeform 21"/>
          <p:cNvSpPr>
            <a:spLocks/>
          </p:cNvSpPr>
          <p:nvPr/>
        </p:nvSpPr>
        <p:spPr bwMode="auto">
          <a:xfrm flipV="1">
            <a:off x="228600" y="5562600"/>
            <a:ext cx="631825" cy="590550"/>
          </a:xfrm>
          <a:custGeom>
            <a:avLst/>
            <a:gdLst>
              <a:gd name="T0" fmla="*/ 1645 w 1753"/>
              <a:gd name="T1" fmla="*/ 1389 h 1641"/>
              <a:gd name="T2" fmla="*/ 1683 w 1753"/>
              <a:gd name="T3" fmla="*/ 1304 h 1641"/>
              <a:gd name="T4" fmla="*/ 1713 w 1753"/>
              <a:gd name="T5" fmla="*/ 1216 h 1641"/>
              <a:gd name="T6" fmla="*/ 1734 w 1753"/>
              <a:gd name="T7" fmla="*/ 1126 h 1641"/>
              <a:gd name="T8" fmla="*/ 1748 w 1753"/>
              <a:gd name="T9" fmla="*/ 1033 h 1641"/>
              <a:gd name="T10" fmla="*/ 1752 w 1753"/>
              <a:gd name="T11" fmla="*/ 940 h 1641"/>
              <a:gd name="T12" fmla="*/ 1748 w 1753"/>
              <a:gd name="T13" fmla="*/ 847 h 1641"/>
              <a:gd name="T14" fmla="*/ 1735 w 1753"/>
              <a:gd name="T15" fmla="*/ 754 h 1641"/>
              <a:gd name="T16" fmla="*/ 1713 w 1753"/>
              <a:gd name="T17" fmla="*/ 663 h 1641"/>
              <a:gd name="T18" fmla="*/ 1684 w 1753"/>
              <a:gd name="T19" fmla="*/ 576 h 1641"/>
              <a:gd name="T20" fmla="*/ 1646 w 1753"/>
              <a:gd name="T21" fmla="*/ 491 h 1641"/>
              <a:gd name="T22" fmla="*/ 1601 w 1753"/>
              <a:gd name="T23" fmla="*/ 411 h 1641"/>
              <a:gd name="T24" fmla="*/ 1548 w 1753"/>
              <a:gd name="T25" fmla="*/ 337 h 1641"/>
              <a:gd name="T26" fmla="*/ 1489 w 1753"/>
              <a:gd name="T27" fmla="*/ 268 h 1641"/>
              <a:gd name="T28" fmla="*/ 1424 w 1753"/>
              <a:gd name="T29" fmla="*/ 206 h 1641"/>
              <a:gd name="T30" fmla="*/ 1353 w 1753"/>
              <a:gd name="T31" fmla="*/ 151 h 1641"/>
              <a:gd name="T32" fmla="*/ 1277 w 1753"/>
              <a:gd name="T33" fmla="*/ 104 h 1641"/>
              <a:gd name="T34" fmla="*/ 1198 w 1753"/>
              <a:gd name="T35" fmla="*/ 66 h 1641"/>
              <a:gd name="T36" fmla="*/ 1115 w 1753"/>
              <a:gd name="T37" fmla="*/ 36 h 1641"/>
              <a:gd name="T38" fmla="*/ 1030 w 1753"/>
              <a:gd name="T39" fmla="*/ 15 h 1641"/>
              <a:gd name="T40" fmla="*/ 944 w 1753"/>
              <a:gd name="T41" fmla="*/ 3 h 1641"/>
              <a:gd name="T42" fmla="*/ 857 w 1753"/>
              <a:gd name="T43" fmla="*/ 0 h 1641"/>
              <a:gd name="T44" fmla="*/ 770 w 1753"/>
              <a:gd name="T45" fmla="*/ 7 h 1641"/>
              <a:gd name="T46" fmla="*/ 684 w 1753"/>
              <a:gd name="T47" fmla="*/ 23 h 1641"/>
              <a:gd name="T48" fmla="*/ 600 w 1753"/>
              <a:gd name="T49" fmla="*/ 48 h 1641"/>
              <a:gd name="T50" fmla="*/ 518 w 1753"/>
              <a:gd name="T51" fmla="*/ 82 h 1641"/>
              <a:gd name="T52" fmla="*/ 440 w 1753"/>
              <a:gd name="T53" fmla="*/ 124 h 1641"/>
              <a:gd name="T54" fmla="*/ 367 w 1753"/>
              <a:gd name="T55" fmla="*/ 175 h 1641"/>
              <a:gd name="T56" fmla="*/ 299 w 1753"/>
              <a:gd name="T57" fmla="*/ 233 h 1641"/>
              <a:gd name="T58" fmla="*/ 236 w 1753"/>
              <a:gd name="T59" fmla="*/ 298 h 1641"/>
              <a:gd name="T60" fmla="*/ 180 w 1753"/>
              <a:gd name="T61" fmla="*/ 369 h 1641"/>
              <a:gd name="T62" fmla="*/ 130 w 1753"/>
              <a:gd name="T63" fmla="*/ 446 h 1641"/>
              <a:gd name="T64" fmla="*/ 88 w 1753"/>
              <a:gd name="T65" fmla="*/ 528 h 1641"/>
              <a:gd name="T66" fmla="*/ 54 w 1753"/>
              <a:gd name="T67" fmla="*/ 614 h 1641"/>
              <a:gd name="T68" fmla="*/ 28 w 1753"/>
              <a:gd name="T69" fmla="*/ 704 h 1641"/>
              <a:gd name="T70" fmla="*/ 10 w 1753"/>
              <a:gd name="T71" fmla="*/ 795 h 1641"/>
              <a:gd name="T72" fmla="*/ 1 w 1753"/>
              <a:gd name="T73" fmla="*/ 888 h 1641"/>
              <a:gd name="T74" fmla="*/ 1 w 1753"/>
              <a:gd name="T75" fmla="*/ 982 h 1641"/>
              <a:gd name="T76" fmla="*/ 9 w 1753"/>
              <a:gd name="T77" fmla="*/ 1075 h 1641"/>
              <a:gd name="T78" fmla="*/ 26 w 1753"/>
              <a:gd name="T79" fmla="*/ 1166 h 1641"/>
              <a:gd name="T80" fmla="*/ 51 w 1753"/>
              <a:gd name="T81" fmla="*/ 1256 h 1641"/>
              <a:gd name="T82" fmla="*/ 85 w 1753"/>
              <a:gd name="T83" fmla="*/ 1342 h 1641"/>
              <a:gd name="T84" fmla="*/ 126 w 1753"/>
              <a:gd name="T85" fmla="*/ 1425 h 1641"/>
              <a:gd name="T86" fmla="*/ 175 w 1753"/>
              <a:gd name="T87" fmla="*/ 1502 h 1641"/>
              <a:gd name="T88" fmla="*/ 231 w 1753"/>
              <a:gd name="T89" fmla="*/ 1574 h 1641"/>
              <a:gd name="T90" fmla="*/ 293 w 1753"/>
              <a:gd name="T91" fmla="*/ 1640 h 164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753"/>
              <a:gd name="T139" fmla="*/ 0 h 1641"/>
              <a:gd name="T140" fmla="*/ 1753 w 1753"/>
              <a:gd name="T141" fmla="*/ 1641 h 164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753" h="1641">
                <a:moveTo>
                  <a:pt x="1623" y="1429"/>
                </a:moveTo>
                <a:lnTo>
                  <a:pt x="1645" y="1389"/>
                </a:lnTo>
                <a:lnTo>
                  <a:pt x="1665" y="1347"/>
                </a:lnTo>
                <a:lnTo>
                  <a:pt x="1683" y="1304"/>
                </a:lnTo>
                <a:lnTo>
                  <a:pt x="1699" y="1261"/>
                </a:lnTo>
                <a:lnTo>
                  <a:pt x="1713" y="1216"/>
                </a:lnTo>
                <a:lnTo>
                  <a:pt x="1725" y="1171"/>
                </a:lnTo>
                <a:lnTo>
                  <a:pt x="1734" y="1126"/>
                </a:lnTo>
                <a:lnTo>
                  <a:pt x="1742" y="1080"/>
                </a:lnTo>
                <a:lnTo>
                  <a:pt x="1748" y="1033"/>
                </a:lnTo>
                <a:lnTo>
                  <a:pt x="1751" y="987"/>
                </a:lnTo>
                <a:lnTo>
                  <a:pt x="1752" y="940"/>
                </a:lnTo>
                <a:lnTo>
                  <a:pt x="1751" y="893"/>
                </a:lnTo>
                <a:lnTo>
                  <a:pt x="1748" y="847"/>
                </a:lnTo>
                <a:lnTo>
                  <a:pt x="1742" y="800"/>
                </a:lnTo>
                <a:lnTo>
                  <a:pt x="1735" y="754"/>
                </a:lnTo>
                <a:lnTo>
                  <a:pt x="1725" y="709"/>
                </a:lnTo>
                <a:lnTo>
                  <a:pt x="1713" y="663"/>
                </a:lnTo>
                <a:lnTo>
                  <a:pt x="1700" y="619"/>
                </a:lnTo>
                <a:lnTo>
                  <a:pt x="1684" y="576"/>
                </a:lnTo>
                <a:lnTo>
                  <a:pt x="1666" y="533"/>
                </a:lnTo>
                <a:lnTo>
                  <a:pt x="1646" y="491"/>
                </a:lnTo>
                <a:lnTo>
                  <a:pt x="1624" y="451"/>
                </a:lnTo>
                <a:lnTo>
                  <a:pt x="1601" y="411"/>
                </a:lnTo>
                <a:lnTo>
                  <a:pt x="1575" y="373"/>
                </a:lnTo>
                <a:lnTo>
                  <a:pt x="1548" y="337"/>
                </a:lnTo>
                <a:lnTo>
                  <a:pt x="1519" y="302"/>
                </a:lnTo>
                <a:lnTo>
                  <a:pt x="1489" y="268"/>
                </a:lnTo>
                <a:lnTo>
                  <a:pt x="1457" y="236"/>
                </a:lnTo>
                <a:lnTo>
                  <a:pt x="1424" y="206"/>
                </a:lnTo>
                <a:lnTo>
                  <a:pt x="1389" y="178"/>
                </a:lnTo>
                <a:lnTo>
                  <a:pt x="1353" y="151"/>
                </a:lnTo>
                <a:lnTo>
                  <a:pt x="1316" y="127"/>
                </a:lnTo>
                <a:lnTo>
                  <a:pt x="1277" y="104"/>
                </a:lnTo>
                <a:lnTo>
                  <a:pt x="1238" y="84"/>
                </a:lnTo>
                <a:lnTo>
                  <a:pt x="1198" y="66"/>
                </a:lnTo>
                <a:lnTo>
                  <a:pt x="1157" y="50"/>
                </a:lnTo>
                <a:lnTo>
                  <a:pt x="1115" y="36"/>
                </a:lnTo>
                <a:lnTo>
                  <a:pt x="1073" y="24"/>
                </a:lnTo>
                <a:lnTo>
                  <a:pt x="1030" y="15"/>
                </a:lnTo>
                <a:lnTo>
                  <a:pt x="987" y="8"/>
                </a:lnTo>
                <a:lnTo>
                  <a:pt x="944" y="3"/>
                </a:lnTo>
                <a:lnTo>
                  <a:pt x="900" y="0"/>
                </a:lnTo>
                <a:lnTo>
                  <a:pt x="857" y="0"/>
                </a:lnTo>
                <a:lnTo>
                  <a:pt x="813" y="2"/>
                </a:lnTo>
                <a:lnTo>
                  <a:pt x="770" y="7"/>
                </a:lnTo>
                <a:lnTo>
                  <a:pt x="726" y="14"/>
                </a:lnTo>
                <a:lnTo>
                  <a:pt x="684" y="23"/>
                </a:lnTo>
                <a:lnTo>
                  <a:pt x="641" y="34"/>
                </a:lnTo>
                <a:lnTo>
                  <a:pt x="600" y="48"/>
                </a:lnTo>
                <a:lnTo>
                  <a:pt x="558" y="64"/>
                </a:lnTo>
                <a:lnTo>
                  <a:pt x="518" y="82"/>
                </a:lnTo>
                <a:lnTo>
                  <a:pt x="479" y="102"/>
                </a:lnTo>
                <a:lnTo>
                  <a:pt x="440" y="124"/>
                </a:lnTo>
                <a:lnTo>
                  <a:pt x="403" y="149"/>
                </a:lnTo>
                <a:lnTo>
                  <a:pt x="367" y="175"/>
                </a:lnTo>
                <a:lnTo>
                  <a:pt x="332" y="203"/>
                </a:lnTo>
                <a:lnTo>
                  <a:pt x="299" y="233"/>
                </a:lnTo>
                <a:lnTo>
                  <a:pt x="267" y="264"/>
                </a:lnTo>
                <a:lnTo>
                  <a:pt x="236" y="298"/>
                </a:lnTo>
                <a:lnTo>
                  <a:pt x="207" y="333"/>
                </a:lnTo>
                <a:lnTo>
                  <a:pt x="180" y="369"/>
                </a:lnTo>
                <a:lnTo>
                  <a:pt x="154" y="407"/>
                </a:lnTo>
                <a:lnTo>
                  <a:pt x="130" y="446"/>
                </a:lnTo>
                <a:lnTo>
                  <a:pt x="108" y="487"/>
                </a:lnTo>
                <a:lnTo>
                  <a:pt x="88" y="528"/>
                </a:lnTo>
                <a:lnTo>
                  <a:pt x="70" y="571"/>
                </a:lnTo>
                <a:lnTo>
                  <a:pt x="54" y="614"/>
                </a:lnTo>
                <a:lnTo>
                  <a:pt x="40" y="659"/>
                </a:lnTo>
                <a:lnTo>
                  <a:pt x="28" y="704"/>
                </a:lnTo>
                <a:lnTo>
                  <a:pt x="18" y="749"/>
                </a:lnTo>
                <a:lnTo>
                  <a:pt x="10" y="795"/>
                </a:lnTo>
                <a:lnTo>
                  <a:pt x="5" y="842"/>
                </a:lnTo>
                <a:lnTo>
                  <a:pt x="1" y="888"/>
                </a:lnTo>
                <a:lnTo>
                  <a:pt x="0" y="935"/>
                </a:lnTo>
                <a:lnTo>
                  <a:pt x="1" y="982"/>
                </a:lnTo>
                <a:lnTo>
                  <a:pt x="4" y="1028"/>
                </a:lnTo>
                <a:lnTo>
                  <a:pt x="9" y="1075"/>
                </a:lnTo>
                <a:lnTo>
                  <a:pt x="17" y="1121"/>
                </a:lnTo>
                <a:lnTo>
                  <a:pt x="26" y="1166"/>
                </a:lnTo>
                <a:lnTo>
                  <a:pt x="38" y="1212"/>
                </a:lnTo>
                <a:lnTo>
                  <a:pt x="51" y="1256"/>
                </a:lnTo>
                <a:lnTo>
                  <a:pt x="67" y="1300"/>
                </a:lnTo>
                <a:lnTo>
                  <a:pt x="85" y="1342"/>
                </a:lnTo>
                <a:lnTo>
                  <a:pt x="105" y="1384"/>
                </a:lnTo>
                <a:lnTo>
                  <a:pt x="126" y="1425"/>
                </a:lnTo>
                <a:lnTo>
                  <a:pt x="150" y="1464"/>
                </a:lnTo>
                <a:lnTo>
                  <a:pt x="175" y="1502"/>
                </a:lnTo>
                <a:lnTo>
                  <a:pt x="202" y="1539"/>
                </a:lnTo>
                <a:lnTo>
                  <a:pt x="231" y="1574"/>
                </a:lnTo>
                <a:lnTo>
                  <a:pt x="261" y="1608"/>
                </a:lnTo>
                <a:lnTo>
                  <a:pt x="293" y="1640"/>
                </a:lnTo>
              </a:path>
            </a:pathLst>
          </a:custGeom>
          <a:noFill/>
          <a:ln w="9525">
            <a:solidFill>
              <a:srgbClr val="000000"/>
            </a:solidFill>
            <a:round/>
            <a:headEnd/>
            <a:tailEnd type="triangle" w="lg" len="lg"/>
          </a:ln>
        </p:spPr>
        <p:txBody>
          <a:bodyPr>
            <a:prstTxWarp prst="textNoShape">
              <a:avLst/>
            </a:prstTxWarp>
          </a:bodyPr>
          <a:lstStyle/>
          <a:p>
            <a:endParaRPr lang="en-US" sz="1800"/>
          </a:p>
        </p:txBody>
      </p:sp>
      <p:sp>
        <p:nvSpPr>
          <p:cNvPr id="116746" name="TextBox 24"/>
          <p:cNvSpPr txBox="1">
            <a:spLocks noChangeArrowheads="1"/>
          </p:cNvSpPr>
          <p:nvPr/>
        </p:nvSpPr>
        <p:spPr bwMode="auto">
          <a:xfrm>
            <a:off x="0" y="6248400"/>
            <a:ext cx="1520825" cy="457200"/>
          </a:xfrm>
          <a:prstGeom prst="rect">
            <a:avLst/>
          </a:prstGeom>
          <a:noFill/>
          <a:ln w="9525">
            <a:noFill/>
            <a:miter lim="800000"/>
            <a:headEnd/>
            <a:tailEnd/>
          </a:ln>
        </p:spPr>
        <p:txBody>
          <a:bodyPr wrap="none">
            <a:prstTxWarp prst="textNoShape">
              <a:avLst/>
            </a:prstTxWarp>
            <a:spAutoFit/>
          </a:bodyPr>
          <a:lstStyle/>
          <a:p>
            <a:r>
              <a:rPr lang="en-US" b="1">
                <a:solidFill>
                  <a:srgbClr val="660066"/>
                </a:solidFill>
              </a:rPr>
              <a:t>Non-CpG</a:t>
            </a:r>
          </a:p>
        </p:txBody>
      </p:sp>
      <p:sp>
        <p:nvSpPr>
          <p:cNvPr id="116747" name="TextBox 25"/>
          <p:cNvSpPr txBox="1">
            <a:spLocks noChangeArrowheads="1"/>
          </p:cNvSpPr>
          <p:nvPr/>
        </p:nvSpPr>
        <p:spPr bwMode="auto">
          <a:xfrm>
            <a:off x="838200" y="1295400"/>
            <a:ext cx="608013" cy="457200"/>
          </a:xfrm>
          <a:prstGeom prst="rect">
            <a:avLst/>
          </a:prstGeom>
          <a:noFill/>
          <a:ln w="9525">
            <a:noFill/>
            <a:miter lim="800000"/>
            <a:headEnd/>
            <a:tailEnd/>
          </a:ln>
        </p:spPr>
        <p:txBody>
          <a:bodyPr wrap="none">
            <a:prstTxWarp prst="textNoShape">
              <a:avLst/>
            </a:prstTxWarp>
            <a:spAutoFit/>
          </a:bodyPr>
          <a:lstStyle/>
          <a:p>
            <a:r>
              <a:rPr lang="en-US"/>
              <a:t>0.8</a:t>
            </a:r>
          </a:p>
        </p:txBody>
      </p:sp>
      <p:sp>
        <p:nvSpPr>
          <p:cNvPr id="116748" name="TextBox 26"/>
          <p:cNvSpPr txBox="1">
            <a:spLocks noChangeArrowheads="1"/>
          </p:cNvSpPr>
          <p:nvPr/>
        </p:nvSpPr>
        <p:spPr bwMode="auto">
          <a:xfrm>
            <a:off x="838200" y="5638800"/>
            <a:ext cx="608013" cy="457200"/>
          </a:xfrm>
          <a:prstGeom prst="rect">
            <a:avLst/>
          </a:prstGeom>
          <a:noFill/>
          <a:ln w="9525">
            <a:noFill/>
            <a:miter lim="800000"/>
            <a:headEnd/>
            <a:tailEnd/>
          </a:ln>
        </p:spPr>
        <p:txBody>
          <a:bodyPr wrap="none">
            <a:prstTxWarp prst="textNoShape">
              <a:avLst/>
            </a:prstTxWarp>
            <a:spAutoFit/>
          </a:bodyPr>
          <a:lstStyle/>
          <a:p>
            <a:r>
              <a:rPr lang="en-US"/>
              <a:t>0.9</a:t>
            </a:r>
          </a:p>
        </p:txBody>
      </p:sp>
      <p:sp>
        <p:nvSpPr>
          <p:cNvPr id="116749" name="Rectangle 15"/>
          <p:cNvSpPr>
            <a:spLocks noChangeArrowheads="1"/>
          </p:cNvSpPr>
          <p:nvPr/>
        </p:nvSpPr>
        <p:spPr bwMode="auto">
          <a:xfrm>
            <a:off x="2287588" y="5486400"/>
            <a:ext cx="420687" cy="457200"/>
          </a:xfrm>
          <a:prstGeom prst="rect">
            <a:avLst/>
          </a:prstGeom>
          <a:noFill/>
          <a:ln w="9525">
            <a:noFill/>
            <a:miter lim="800000"/>
            <a:headEnd/>
            <a:tailEnd/>
          </a:ln>
        </p:spPr>
        <p:txBody>
          <a:bodyPr wrap="none">
            <a:prstTxWarp prst="textNoShape">
              <a:avLst/>
            </a:prstTxWarp>
            <a:spAutoFit/>
          </a:bodyPr>
          <a:lstStyle/>
          <a:p>
            <a:r>
              <a:rPr lang="en-GB" b="1"/>
              <a:t>G</a:t>
            </a:r>
            <a:endParaRPr lang="en-US" b="1"/>
          </a:p>
        </p:txBody>
      </p:sp>
      <p:sp>
        <p:nvSpPr>
          <p:cNvPr id="116750" name="TextBox 18"/>
          <p:cNvSpPr txBox="1">
            <a:spLocks noChangeArrowheads="1"/>
          </p:cNvSpPr>
          <p:nvPr/>
        </p:nvSpPr>
        <p:spPr bwMode="auto">
          <a:xfrm>
            <a:off x="0" y="685800"/>
            <a:ext cx="827088" cy="457200"/>
          </a:xfrm>
          <a:prstGeom prst="rect">
            <a:avLst/>
          </a:prstGeom>
          <a:noFill/>
          <a:ln w="9525">
            <a:noFill/>
            <a:miter lim="800000"/>
            <a:headEnd/>
            <a:tailEnd/>
          </a:ln>
        </p:spPr>
        <p:txBody>
          <a:bodyPr wrap="none">
            <a:prstTxWarp prst="textNoShape">
              <a:avLst/>
            </a:prstTxWarp>
            <a:spAutoFit/>
          </a:bodyPr>
          <a:lstStyle/>
          <a:p>
            <a:r>
              <a:rPr lang="en-US" b="1">
                <a:solidFill>
                  <a:srgbClr val="008000"/>
                </a:solidFill>
              </a:rPr>
              <a:t>CpG</a:t>
            </a:r>
          </a:p>
        </p:txBody>
      </p:sp>
      <p:sp>
        <p:nvSpPr>
          <p:cNvPr id="116751" name="AutoShape 5"/>
          <p:cNvSpPr>
            <a:spLocks noChangeArrowheads="1"/>
          </p:cNvSpPr>
          <p:nvPr/>
        </p:nvSpPr>
        <p:spPr bwMode="auto">
          <a:xfrm>
            <a:off x="1982788" y="2116138"/>
            <a:ext cx="1065212" cy="1514475"/>
          </a:xfrm>
          <a:prstGeom prst="roundRect">
            <a:avLst>
              <a:gd name="adj" fmla="val 148"/>
            </a:avLst>
          </a:prstGeom>
          <a:solidFill>
            <a:srgbClr val="E6E6E6"/>
          </a:solidFill>
          <a:ln w="50800">
            <a:solidFill>
              <a:srgbClr val="008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008000"/>
                </a:solidFill>
              </a:rPr>
              <a:t>G	.3</a:t>
            </a:r>
            <a:r>
              <a:rPr lang="en-GB"/>
              <a:t/>
            </a:r>
            <a:br>
              <a:rPr lang="en-GB"/>
            </a:br>
            <a:endParaRPr lang="en-GB"/>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endParaRPr lang="en-GB"/>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endParaRPr lang="en-GB"/>
          </a:p>
        </p:txBody>
      </p:sp>
      <p:sp>
        <p:nvSpPr>
          <p:cNvPr id="116752" name="AutoShape 5"/>
          <p:cNvSpPr>
            <a:spLocks noChangeArrowheads="1"/>
          </p:cNvSpPr>
          <p:nvPr/>
        </p:nvSpPr>
        <p:spPr bwMode="auto">
          <a:xfrm>
            <a:off x="1982788" y="3792538"/>
            <a:ext cx="1065212" cy="1514475"/>
          </a:xfrm>
          <a:prstGeom prst="roundRect">
            <a:avLst>
              <a:gd name="adj" fmla="val 148"/>
            </a:avLst>
          </a:prstGeom>
          <a:solidFill>
            <a:srgbClr val="E6E6E6"/>
          </a:solidFill>
          <a:ln w="50800">
            <a:solidFill>
              <a:srgbClr val="660066"/>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660066"/>
                </a:solidFill>
              </a:rPr>
              <a:t>G	.1</a:t>
            </a:r>
            <a:r>
              <a:rPr lang="en-GB"/>
              <a:t/>
            </a:r>
            <a:br>
              <a:rPr lang="en-GB"/>
            </a:br>
            <a:endParaRPr lang="en-GB"/>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endParaRPr lang="en-GB"/>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endParaRPr lang="en-GB"/>
          </a:p>
        </p:txBody>
      </p:sp>
      <p:sp>
        <p:nvSpPr>
          <p:cNvPr id="116753" name="AutoShape 5"/>
          <p:cNvSpPr>
            <a:spLocks noChangeArrowheads="1"/>
          </p:cNvSpPr>
          <p:nvPr/>
        </p:nvSpPr>
        <p:spPr bwMode="auto">
          <a:xfrm>
            <a:off x="3506788" y="2116138"/>
            <a:ext cx="1065212" cy="1514475"/>
          </a:xfrm>
          <a:prstGeom prst="roundRect">
            <a:avLst>
              <a:gd name="adj" fmla="val 148"/>
            </a:avLst>
          </a:prstGeom>
          <a:solidFill>
            <a:srgbClr val="E6E6E6"/>
          </a:solidFill>
          <a:ln w="50800">
            <a:solidFill>
              <a:srgbClr val="008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.3*(</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008000"/>
                </a:solidFill>
              </a:rPr>
              <a:t>.3*.8</a:t>
            </a:r>
            <a:r>
              <a:rPr lang="en-GB"/>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660066"/>
                </a:solidFill>
              </a:rPr>
              <a:t>.1*.1</a:t>
            </a:r>
            <a:r>
              <a:rPr lang="en-GB"/>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t>
            </a:r>
            <a:r>
              <a:rPr lang="en-GB">
                <a:solidFill>
                  <a:srgbClr val="008000"/>
                </a:solidFill>
              </a:rPr>
              <a:t>.075</a:t>
            </a:r>
          </a:p>
        </p:txBody>
      </p:sp>
      <p:sp>
        <p:nvSpPr>
          <p:cNvPr id="116754" name="AutoShape 5"/>
          <p:cNvSpPr>
            <a:spLocks noChangeArrowheads="1"/>
          </p:cNvSpPr>
          <p:nvPr/>
        </p:nvSpPr>
        <p:spPr bwMode="auto">
          <a:xfrm>
            <a:off x="3506788" y="3792538"/>
            <a:ext cx="1065212" cy="1514475"/>
          </a:xfrm>
          <a:prstGeom prst="roundRect">
            <a:avLst>
              <a:gd name="adj" fmla="val 148"/>
            </a:avLst>
          </a:prstGeom>
          <a:solidFill>
            <a:srgbClr val="E6E6E6"/>
          </a:solidFill>
          <a:ln w="50800">
            <a:solidFill>
              <a:srgbClr val="660066"/>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.1*(</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008000"/>
                </a:solidFill>
              </a:rPr>
              <a:t>.3*.2</a:t>
            </a:r>
            <a:r>
              <a:rPr lang="en-GB"/>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660066"/>
                </a:solidFill>
              </a:rPr>
              <a:t>.1*.9</a:t>
            </a:r>
            <a:r>
              <a:rPr lang="en-GB"/>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t>
            </a:r>
            <a:r>
              <a:rPr lang="en-GB">
                <a:solidFill>
                  <a:srgbClr val="660066"/>
                </a:solidFill>
              </a:rPr>
              <a:t>.015</a:t>
            </a:r>
          </a:p>
        </p:txBody>
      </p:sp>
      <p:sp>
        <p:nvSpPr>
          <p:cNvPr id="116755" name="Rectangle 31"/>
          <p:cNvSpPr>
            <a:spLocks noChangeArrowheads="1"/>
          </p:cNvSpPr>
          <p:nvPr/>
        </p:nvSpPr>
        <p:spPr bwMode="auto">
          <a:xfrm>
            <a:off x="3811588" y="5486400"/>
            <a:ext cx="404812" cy="457200"/>
          </a:xfrm>
          <a:prstGeom prst="rect">
            <a:avLst/>
          </a:prstGeom>
          <a:noFill/>
          <a:ln w="9525">
            <a:noFill/>
            <a:miter lim="800000"/>
            <a:headEnd/>
            <a:tailEnd/>
          </a:ln>
        </p:spPr>
        <p:txBody>
          <a:bodyPr wrap="none">
            <a:prstTxWarp prst="textNoShape">
              <a:avLst/>
            </a:prstTxWarp>
            <a:spAutoFit/>
          </a:bodyPr>
          <a:lstStyle/>
          <a:p>
            <a:r>
              <a:rPr lang="en-GB" b="1"/>
              <a:t>C</a:t>
            </a:r>
            <a:endParaRPr lang="en-US" b="1"/>
          </a:p>
        </p:txBody>
      </p:sp>
      <p:sp>
        <p:nvSpPr>
          <p:cNvPr id="116756" name="Line 13"/>
          <p:cNvSpPr>
            <a:spLocks noChangeShapeType="1"/>
          </p:cNvSpPr>
          <p:nvPr/>
        </p:nvSpPr>
        <p:spPr bwMode="auto">
          <a:xfrm rot="16200000" flipH="1">
            <a:off x="2382044" y="3066257"/>
            <a:ext cx="1868487"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16757" name="Line 13"/>
          <p:cNvSpPr>
            <a:spLocks noChangeShapeType="1"/>
          </p:cNvSpPr>
          <p:nvPr/>
        </p:nvSpPr>
        <p:spPr bwMode="auto">
          <a:xfrm rot="16200000" flipH="1">
            <a:off x="3201988" y="2286000"/>
            <a:ext cx="228600"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16758" name="Line 13"/>
          <p:cNvSpPr>
            <a:spLocks noChangeShapeType="1"/>
          </p:cNvSpPr>
          <p:nvPr/>
        </p:nvSpPr>
        <p:spPr bwMode="auto">
          <a:xfrm rot="16200000" flipH="1">
            <a:off x="3011488" y="4076700"/>
            <a:ext cx="609600"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16759" name="Line 13"/>
          <p:cNvSpPr>
            <a:spLocks noChangeShapeType="1"/>
          </p:cNvSpPr>
          <p:nvPr/>
        </p:nvSpPr>
        <p:spPr bwMode="auto">
          <a:xfrm rot="-5400000">
            <a:off x="2820988" y="3276600"/>
            <a:ext cx="990600"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16760" name="AutoShape 5"/>
          <p:cNvSpPr>
            <a:spLocks noChangeArrowheads="1"/>
          </p:cNvSpPr>
          <p:nvPr/>
        </p:nvSpPr>
        <p:spPr bwMode="auto">
          <a:xfrm>
            <a:off x="5030788" y="2114550"/>
            <a:ext cx="1065212" cy="1454150"/>
          </a:xfrm>
          <a:prstGeom prst="roundRect">
            <a:avLst>
              <a:gd name="adj" fmla="val 148"/>
            </a:avLst>
          </a:prstGeom>
          <a:solidFill>
            <a:srgbClr val="E6E6E6"/>
          </a:solidFill>
          <a:ln w="50800">
            <a:solidFill>
              <a:srgbClr val="008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.3*(</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2000">
                <a:solidFill>
                  <a:srgbClr val="008000"/>
                </a:solidFill>
              </a:rPr>
              <a:t>.</a:t>
            </a:r>
            <a:r>
              <a:rPr lang="en-GB" sz="1800">
                <a:solidFill>
                  <a:srgbClr val="008000"/>
                </a:solidFill>
              </a:rPr>
              <a:t>075*.8</a:t>
            </a:r>
            <a:r>
              <a:rPr lang="en-GB" sz="1800"/>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800">
                <a:solidFill>
                  <a:srgbClr val="660066"/>
                </a:solidFill>
              </a:rPr>
              <a:t>.015*.1</a:t>
            </a:r>
            <a:r>
              <a:rPr lang="en-GB"/>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t>
            </a:r>
            <a:r>
              <a:rPr lang="en-GB" sz="2000">
                <a:solidFill>
                  <a:srgbClr val="008000"/>
                </a:solidFill>
              </a:rPr>
              <a:t>.0185</a:t>
            </a:r>
            <a:endParaRPr lang="en-GB">
              <a:solidFill>
                <a:srgbClr val="008000"/>
              </a:solidFill>
            </a:endParaRPr>
          </a:p>
        </p:txBody>
      </p:sp>
      <p:sp>
        <p:nvSpPr>
          <p:cNvPr id="116761" name="AutoShape 5"/>
          <p:cNvSpPr>
            <a:spLocks noChangeArrowheads="1"/>
          </p:cNvSpPr>
          <p:nvPr/>
        </p:nvSpPr>
        <p:spPr bwMode="auto">
          <a:xfrm>
            <a:off x="5030788" y="3792538"/>
            <a:ext cx="1065212" cy="1514475"/>
          </a:xfrm>
          <a:prstGeom prst="roundRect">
            <a:avLst>
              <a:gd name="adj" fmla="val 148"/>
            </a:avLst>
          </a:prstGeom>
          <a:solidFill>
            <a:srgbClr val="E6E6E6"/>
          </a:solidFill>
          <a:ln w="50800">
            <a:solidFill>
              <a:srgbClr val="660066"/>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.1*(</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008000"/>
                </a:solidFill>
              </a:rPr>
              <a:t>.</a:t>
            </a:r>
            <a:r>
              <a:rPr lang="en-GB" sz="1800">
                <a:solidFill>
                  <a:srgbClr val="008000"/>
                </a:solidFill>
              </a:rPr>
              <a:t>075*.2</a:t>
            </a:r>
            <a:r>
              <a:rPr lang="en-GB" sz="1800"/>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800">
                <a:solidFill>
                  <a:srgbClr val="660066"/>
                </a:solidFill>
              </a:rPr>
              <a:t>.015*.9</a:t>
            </a:r>
            <a:r>
              <a:rPr lang="en-GB"/>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t>
            </a:r>
            <a:r>
              <a:rPr lang="en-GB" sz="2000">
                <a:solidFill>
                  <a:srgbClr val="660066"/>
                </a:solidFill>
              </a:rPr>
              <a:t>.0029</a:t>
            </a:r>
          </a:p>
        </p:txBody>
      </p:sp>
      <p:sp>
        <p:nvSpPr>
          <p:cNvPr id="116762" name="Rectangle 38"/>
          <p:cNvSpPr>
            <a:spLocks noChangeArrowheads="1"/>
          </p:cNvSpPr>
          <p:nvPr/>
        </p:nvSpPr>
        <p:spPr bwMode="auto">
          <a:xfrm>
            <a:off x="5335588" y="5486400"/>
            <a:ext cx="420687" cy="457200"/>
          </a:xfrm>
          <a:prstGeom prst="rect">
            <a:avLst/>
          </a:prstGeom>
          <a:noFill/>
          <a:ln w="9525">
            <a:noFill/>
            <a:miter lim="800000"/>
            <a:headEnd/>
            <a:tailEnd/>
          </a:ln>
        </p:spPr>
        <p:txBody>
          <a:bodyPr wrap="none">
            <a:prstTxWarp prst="textNoShape">
              <a:avLst/>
            </a:prstTxWarp>
            <a:spAutoFit/>
          </a:bodyPr>
          <a:lstStyle/>
          <a:p>
            <a:r>
              <a:rPr lang="en-GB" b="1"/>
              <a:t>G</a:t>
            </a:r>
            <a:endParaRPr lang="en-US" b="1"/>
          </a:p>
        </p:txBody>
      </p:sp>
      <p:sp>
        <p:nvSpPr>
          <p:cNvPr id="116763" name="Line 13"/>
          <p:cNvSpPr>
            <a:spLocks noChangeShapeType="1"/>
          </p:cNvSpPr>
          <p:nvPr/>
        </p:nvSpPr>
        <p:spPr bwMode="auto">
          <a:xfrm rot="16200000" flipH="1">
            <a:off x="3906044" y="3066257"/>
            <a:ext cx="1868487"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16764" name="Line 13"/>
          <p:cNvSpPr>
            <a:spLocks noChangeShapeType="1"/>
          </p:cNvSpPr>
          <p:nvPr/>
        </p:nvSpPr>
        <p:spPr bwMode="auto">
          <a:xfrm rot="16200000" flipH="1">
            <a:off x="4725988" y="2286000"/>
            <a:ext cx="228600"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16765" name="Line 13"/>
          <p:cNvSpPr>
            <a:spLocks noChangeShapeType="1"/>
          </p:cNvSpPr>
          <p:nvPr/>
        </p:nvSpPr>
        <p:spPr bwMode="auto">
          <a:xfrm rot="16200000" flipH="1">
            <a:off x="4535488" y="4076700"/>
            <a:ext cx="609600"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16766" name="Line 13"/>
          <p:cNvSpPr>
            <a:spLocks noChangeShapeType="1"/>
          </p:cNvSpPr>
          <p:nvPr/>
        </p:nvSpPr>
        <p:spPr bwMode="auto">
          <a:xfrm rot="-5400000">
            <a:off x="4344988" y="3276600"/>
            <a:ext cx="990600"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58" name="Rounded Rectangle 57"/>
          <p:cNvSpPr/>
          <p:nvPr/>
        </p:nvSpPr>
        <p:spPr>
          <a:xfrm>
            <a:off x="1905000" y="2057400"/>
            <a:ext cx="1676400" cy="3962400"/>
          </a:xfrm>
          <a:prstGeom prst="roundRect">
            <a:avLst/>
          </a:prstGeom>
          <a:solidFill>
            <a:schemeClr val="accent1">
              <a:alpha val="43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8433" name="Picture 12" descr="gradients.tiff"/>
          <p:cNvPicPr>
            <a:picLocks noChangeAspect="1"/>
          </p:cNvPicPr>
          <p:nvPr/>
        </p:nvPicPr>
        <p:blipFill>
          <a:blip r:embed="rId3"/>
          <a:srcRect/>
          <a:stretch>
            <a:fillRect/>
          </a:stretch>
        </p:blipFill>
        <p:spPr bwMode="auto">
          <a:xfrm>
            <a:off x="4535488" y="3903663"/>
            <a:ext cx="4608512" cy="2954337"/>
          </a:xfrm>
          <a:prstGeom prst="rect">
            <a:avLst/>
          </a:prstGeom>
          <a:noFill/>
          <a:ln w="9525">
            <a:noFill/>
            <a:miter lim="800000"/>
            <a:headEnd/>
            <a:tailEnd/>
          </a:ln>
        </p:spPr>
      </p:pic>
      <p:cxnSp>
        <p:nvCxnSpPr>
          <p:cNvPr id="9" name="Elbow Connector 8"/>
          <p:cNvCxnSpPr/>
          <p:nvPr/>
        </p:nvCxnSpPr>
        <p:spPr>
          <a:xfrm flipV="1">
            <a:off x="2362200" y="2819400"/>
            <a:ext cx="685800" cy="228600"/>
          </a:xfrm>
          <a:prstGeom prst="bentConnector3">
            <a:avLst>
              <a:gd name="adj1" fmla="val 50000"/>
            </a:avLst>
          </a:prstGeom>
          <a:ln w="63500">
            <a:solidFill>
              <a:schemeClr val="tx2">
                <a:lumMod val="50000"/>
              </a:schemeClr>
            </a:solidFill>
            <a:tailEnd type="arrow"/>
          </a:ln>
        </p:spPr>
        <p:style>
          <a:lnRef idx="2">
            <a:schemeClr val="accent1"/>
          </a:lnRef>
          <a:fillRef idx="0">
            <a:schemeClr val="accent1"/>
          </a:fillRef>
          <a:effectRef idx="1">
            <a:schemeClr val="accent1"/>
          </a:effectRef>
          <a:fontRef idx="minor">
            <a:schemeClr val="tx1"/>
          </a:fontRef>
        </p:style>
      </p:cxnSp>
      <p:sp>
        <p:nvSpPr>
          <p:cNvPr id="18435" name="Rectangle 2"/>
          <p:cNvSpPr>
            <a:spLocks noGrp="1" noChangeArrowheads="1"/>
          </p:cNvSpPr>
          <p:nvPr>
            <p:ph type="title"/>
          </p:nvPr>
        </p:nvSpPr>
        <p:spPr>
          <a:xfrm>
            <a:off x="457200" y="0"/>
            <a:ext cx="8305800" cy="1143000"/>
          </a:xfrm>
        </p:spPr>
        <p:txBody>
          <a:bodyPr/>
          <a:lstStyle/>
          <a:p>
            <a:pPr eaLnBrk="1" hangingPunct="1"/>
            <a:r>
              <a:rPr lang="en-US" smtClean="0"/>
              <a:t>Why a Hidden Markov Model?</a:t>
            </a:r>
          </a:p>
        </p:txBody>
      </p:sp>
      <p:sp>
        <p:nvSpPr>
          <p:cNvPr id="18436" name="Rectangle 3"/>
          <p:cNvSpPr>
            <a:spLocks noGrp="1" noChangeArrowheads="1"/>
          </p:cNvSpPr>
          <p:nvPr>
            <p:ph type="body" idx="1"/>
          </p:nvPr>
        </p:nvSpPr>
        <p:spPr>
          <a:xfrm>
            <a:off x="457200" y="990600"/>
            <a:ext cx="8229600" cy="5715000"/>
          </a:xfrm>
        </p:spPr>
        <p:txBody>
          <a:bodyPr/>
          <a:lstStyle/>
          <a:p>
            <a:pPr eaLnBrk="1" hangingPunct="1"/>
            <a:r>
              <a:rPr lang="en-US" smtClean="0"/>
              <a:t>Data elements are often linked by a string of connectivity, a linear sequence</a:t>
            </a:r>
          </a:p>
          <a:p>
            <a:pPr lvl="1" eaLnBrk="1" hangingPunct="1"/>
            <a:r>
              <a:rPr lang="en-US" sz="2000" smtClean="0"/>
              <a:t>Secondary structure prediction (Goldman, Thorne, Jones)</a:t>
            </a:r>
          </a:p>
          <a:p>
            <a:pPr lvl="1" eaLnBrk="1" hangingPunct="1"/>
            <a:r>
              <a:rPr lang="en-US" sz="2000" smtClean="0"/>
              <a:t>CpG islands</a:t>
            </a:r>
          </a:p>
          <a:p>
            <a:pPr lvl="1" eaLnBrk="1" hangingPunct="1"/>
            <a:endParaRPr lang="en-US" sz="2000" smtClean="0"/>
          </a:p>
          <a:p>
            <a:pPr lvl="1" eaLnBrk="1" hangingPunct="1">
              <a:buFont typeface="Gill Sans MT" charset="0"/>
              <a:buNone/>
            </a:pPr>
            <a:endParaRPr lang="en-US" sz="2000" smtClean="0"/>
          </a:p>
          <a:p>
            <a:pPr lvl="1" eaLnBrk="1" hangingPunct="1"/>
            <a:r>
              <a:rPr lang="en-US" sz="2000" smtClean="0"/>
              <a:t>Models of exons, introns, regulatory regions, genes</a:t>
            </a:r>
          </a:p>
          <a:p>
            <a:pPr lvl="1" eaLnBrk="1" hangingPunct="1"/>
            <a:r>
              <a:rPr lang="en-US" sz="2000" smtClean="0"/>
              <a:t>Mutation rates along genome</a:t>
            </a:r>
          </a:p>
          <a:p>
            <a:pPr lvl="1" eaLnBrk="1" hangingPunct="1"/>
            <a:endParaRPr lang="en-US" sz="2000" smtClean="0"/>
          </a:p>
          <a:p>
            <a:pPr lvl="1" eaLnBrk="1" hangingPunct="1"/>
            <a:endParaRPr lang="en-US" sz="2000" smtClean="0"/>
          </a:p>
          <a:p>
            <a:pPr lvl="1" eaLnBrk="1" hangingPunct="1"/>
            <a:endParaRPr lang="en-US" sz="2000" smtClean="0"/>
          </a:p>
          <a:p>
            <a:pPr lvl="1" eaLnBrk="1" hangingPunct="1"/>
            <a:endParaRPr lang="en-US" sz="2000" smtClean="0"/>
          </a:p>
          <a:p>
            <a:pPr lvl="1" eaLnBrk="1" hangingPunct="1">
              <a:buFont typeface="Gill Sans MT" charset="0"/>
              <a:buNone/>
            </a:pPr>
            <a:endParaRPr lang="en-US" sz="2000" smtClean="0"/>
          </a:p>
          <a:p>
            <a:pPr lvl="1" eaLnBrk="1" hangingPunct="1"/>
            <a:endParaRPr lang="en-US" sz="2000" smtClean="0"/>
          </a:p>
          <a:p>
            <a:pPr eaLnBrk="1" hangingPunct="1"/>
            <a:endParaRPr lang="en-US" smtClean="0"/>
          </a:p>
          <a:p>
            <a:pPr eaLnBrk="1" hangingPunct="1"/>
            <a:endParaRPr lang="en-US" sz="2400" smtClean="0"/>
          </a:p>
        </p:txBody>
      </p:sp>
      <p:sp>
        <p:nvSpPr>
          <p:cNvPr id="5" name="Rounded Rectangle 4"/>
          <p:cNvSpPr/>
          <p:nvPr/>
        </p:nvSpPr>
        <p:spPr>
          <a:xfrm>
            <a:off x="762000" y="2971800"/>
            <a:ext cx="8153400" cy="3810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sp>
        <p:nvSpPr>
          <p:cNvPr id="6" name="Rectangle 5"/>
          <p:cNvSpPr/>
          <p:nvPr/>
        </p:nvSpPr>
        <p:spPr>
          <a:xfrm>
            <a:off x="1981200" y="2971800"/>
            <a:ext cx="838200" cy="381000"/>
          </a:xfrm>
          <a:prstGeom prst="rect">
            <a:avLst/>
          </a:prstGeom>
          <a:gradFill flip="none" rotWithShape="1">
            <a:gsLst>
              <a:gs pos="0">
                <a:schemeClr val="accent1"/>
              </a:gs>
              <a:gs pos="100000">
                <a:schemeClr val="accent4">
                  <a:lumMod val="75000"/>
                  <a:lumOff val="25000"/>
                </a:schemeClr>
              </a:gs>
              <a:gs pos="16000">
                <a:srgbClr val="3366FF"/>
              </a:gs>
            </a:gsLst>
            <a:lin ang="20760000" scaled="0"/>
            <a:tileRect/>
          </a:gra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sp>
        <p:nvSpPr>
          <p:cNvPr id="7" name="Rectangle 6"/>
          <p:cNvSpPr/>
          <p:nvPr/>
        </p:nvSpPr>
        <p:spPr>
          <a:xfrm>
            <a:off x="3810000" y="2971800"/>
            <a:ext cx="4114800" cy="381000"/>
          </a:xfrm>
          <a:prstGeom prst="rect">
            <a:avLst/>
          </a:prstGeom>
          <a:gradFill>
            <a:gsLst>
              <a:gs pos="0">
                <a:srgbClr val="660066"/>
              </a:gs>
              <a:gs pos="99000">
                <a:srgbClr val="800000"/>
              </a:gs>
            </a:gsLst>
          </a:gra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pic>
        <p:nvPicPr>
          <p:cNvPr id="18440" name="Picture 11" descr="mtDNA.tiff"/>
          <p:cNvPicPr>
            <a:picLocks noChangeAspect="1"/>
          </p:cNvPicPr>
          <p:nvPr/>
        </p:nvPicPr>
        <p:blipFill>
          <a:blip r:embed="rId4"/>
          <a:srcRect/>
          <a:stretch>
            <a:fillRect/>
          </a:stretch>
        </p:blipFill>
        <p:spPr bwMode="auto">
          <a:xfrm>
            <a:off x="1485900" y="4419600"/>
            <a:ext cx="2716213" cy="2438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8785" name="Line 13"/>
          <p:cNvSpPr>
            <a:spLocks noChangeShapeType="1"/>
          </p:cNvSpPr>
          <p:nvPr/>
        </p:nvSpPr>
        <p:spPr bwMode="auto">
          <a:xfrm rot="-5400000">
            <a:off x="523875" y="3667125"/>
            <a:ext cx="950913" cy="17463"/>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18786" name="Line 13"/>
          <p:cNvSpPr>
            <a:spLocks noChangeShapeType="1"/>
          </p:cNvSpPr>
          <p:nvPr/>
        </p:nvSpPr>
        <p:spPr bwMode="auto">
          <a:xfrm rot="5400000" flipV="1">
            <a:off x="295275" y="3590925"/>
            <a:ext cx="950913" cy="17463"/>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18787" name="Title 1"/>
          <p:cNvSpPr>
            <a:spLocks noGrp="1"/>
          </p:cNvSpPr>
          <p:nvPr>
            <p:ph type="title"/>
          </p:nvPr>
        </p:nvSpPr>
        <p:spPr>
          <a:xfrm>
            <a:off x="1371600" y="228600"/>
            <a:ext cx="7543800" cy="1143000"/>
          </a:xfrm>
        </p:spPr>
        <p:txBody>
          <a:bodyPr/>
          <a:lstStyle/>
          <a:p>
            <a:r>
              <a:rPr lang="en-US" smtClean="0"/>
              <a:t>The Forward Algorithm</a:t>
            </a:r>
            <a:br>
              <a:rPr lang="en-US" smtClean="0"/>
            </a:br>
            <a:r>
              <a:rPr lang="en-US" sz="3200" smtClean="0"/>
              <a:t>Probability of a Sequence is the Sum of All Paths that Can Produce It</a:t>
            </a:r>
            <a:endParaRPr lang="en-US" smtClean="0"/>
          </a:p>
        </p:txBody>
      </p:sp>
      <p:sp>
        <p:nvSpPr>
          <p:cNvPr id="118788" name="AutoShape 5"/>
          <p:cNvSpPr>
            <a:spLocks noChangeArrowheads="1"/>
          </p:cNvSpPr>
          <p:nvPr/>
        </p:nvSpPr>
        <p:spPr bwMode="auto">
          <a:xfrm>
            <a:off x="304800" y="4021138"/>
            <a:ext cx="1065213" cy="1514475"/>
          </a:xfrm>
          <a:prstGeom prst="roundRect">
            <a:avLst>
              <a:gd name="adj" fmla="val 148"/>
            </a:avLst>
          </a:prstGeom>
          <a:solidFill>
            <a:srgbClr val="E6E6E6"/>
          </a:solidFill>
          <a:ln w="50800">
            <a:solidFill>
              <a:srgbClr val="660066"/>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G	.1</a:t>
            </a:r>
            <a:br>
              <a:rPr lang="en-GB"/>
            </a:br>
            <a:r>
              <a:rPr lang="en-GB"/>
              <a:t>C	.1</a:t>
            </a:r>
            <a:br>
              <a:rPr lang="en-GB"/>
            </a:br>
            <a:r>
              <a:rPr lang="en-GB"/>
              <a:t>A	.4</a:t>
            </a:r>
            <a:br>
              <a:rPr lang="en-GB"/>
            </a:br>
            <a:r>
              <a:rPr lang="en-GB"/>
              <a:t>T	.4</a:t>
            </a:r>
          </a:p>
        </p:txBody>
      </p:sp>
      <p:sp>
        <p:nvSpPr>
          <p:cNvPr id="118789" name="AutoShape 5"/>
          <p:cNvSpPr>
            <a:spLocks noChangeArrowheads="1"/>
          </p:cNvSpPr>
          <p:nvPr/>
        </p:nvSpPr>
        <p:spPr bwMode="auto">
          <a:xfrm>
            <a:off x="304800" y="1735138"/>
            <a:ext cx="1065213" cy="1514475"/>
          </a:xfrm>
          <a:prstGeom prst="roundRect">
            <a:avLst>
              <a:gd name="adj" fmla="val 148"/>
            </a:avLst>
          </a:prstGeom>
          <a:solidFill>
            <a:srgbClr val="E6E6E6"/>
          </a:solidFill>
          <a:ln w="50800">
            <a:solidFill>
              <a:srgbClr val="008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G	.3</a:t>
            </a:r>
            <a:br>
              <a:rPr lang="en-GB"/>
            </a:br>
            <a:r>
              <a:rPr lang="en-GB"/>
              <a:t>C	.3</a:t>
            </a:r>
            <a:br>
              <a:rPr lang="en-GB"/>
            </a:br>
            <a:r>
              <a:rPr lang="en-GB"/>
              <a:t>A	.2</a:t>
            </a:r>
            <a:br>
              <a:rPr lang="en-GB"/>
            </a:br>
            <a:r>
              <a:rPr lang="en-GB"/>
              <a:t>T	.2</a:t>
            </a:r>
          </a:p>
        </p:txBody>
      </p:sp>
      <p:sp>
        <p:nvSpPr>
          <p:cNvPr id="118790" name="TextBox 11"/>
          <p:cNvSpPr txBox="1">
            <a:spLocks noChangeArrowheads="1"/>
          </p:cNvSpPr>
          <p:nvPr/>
        </p:nvSpPr>
        <p:spPr bwMode="auto">
          <a:xfrm>
            <a:off x="1219200" y="3352800"/>
            <a:ext cx="608013" cy="457200"/>
          </a:xfrm>
          <a:prstGeom prst="rect">
            <a:avLst/>
          </a:prstGeom>
          <a:noFill/>
          <a:ln w="9525">
            <a:noFill/>
            <a:miter lim="800000"/>
            <a:headEnd/>
            <a:tailEnd/>
          </a:ln>
        </p:spPr>
        <p:txBody>
          <a:bodyPr wrap="none">
            <a:prstTxWarp prst="textNoShape">
              <a:avLst/>
            </a:prstTxWarp>
            <a:spAutoFit/>
          </a:bodyPr>
          <a:lstStyle/>
          <a:p>
            <a:r>
              <a:rPr lang="en-US"/>
              <a:t>0.1</a:t>
            </a:r>
          </a:p>
        </p:txBody>
      </p:sp>
      <p:sp>
        <p:nvSpPr>
          <p:cNvPr id="118791" name="Freeform 21"/>
          <p:cNvSpPr>
            <a:spLocks/>
          </p:cNvSpPr>
          <p:nvPr/>
        </p:nvSpPr>
        <p:spPr bwMode="auto">
          <a:xfrm>
            <a:off x="228600" y="1143000"/>
            <a:ext cx="631825" cy="590550"/>
          </a:xfrm>
          <a:custGeom>
            <a:avLst/>
            <a:gdLst>
              <a:gd name="T0" fmla="*/ 1645 w 1753"/>
              <a:gd name="T1" fmla="*/ 1389 h 1641"/>
              <a:gd name="T2" fmla="*/ 1683 w 1753"/>
              <a:gd name="T3" fmla="*/ 1304 h 1641"/>
              <a:gd name="T4" fmla="*/ 1713 w 1753"/>
              <a:gd name="T5" fmla="*/ 1216 h 1641"/>
              <a:gd name="T6" fmla="*/ 1734 w 1753"/>
              <a:gd name="T7" fmla="*/ 1126 h 1641"/>
              <a:gd name="T8" fmla="*/ 1748 w 1753"/>
              <a:gd name="T9" fmla="*/ 1033 h 1641"/>
              <a:gd name="T10" fmla="*/ 1752 w 1753"/>
              <a:gd name="T11" fmla="*/ 940 h 1641"/>
              <a:gd name="T12" fmla="*/ 1748 w 1753"/>
              <a:gd name="T13" fmla="*/ 847 h 1641"/>
              <a:gd name="T14" fmla="*/ 1735 w 1753"/>
              <a:gd name="T15" fmla="*/ 754 h 1641"/>
              <a:gd name="T16" fmla="*/ 1713 w 1753"/>
              <a:gd name="T17" fmla="*/ 663 h 1641"/>
              <a:gd name="T18" fmla="*/ 1684 w 1753"/>
              <a:gd name="T19" fmla="*/ 576 h 1641"/>
              <a:gd name="T20" fmla="*/ 1646 w 1753"/>
              <a:gd name="T21" fmla="*/ 491 h 1641"/>
              <a:gd name="T22" fmla="*/ 1601 w 1753"/>
              <a:gd name="T23" fmla="*/ 411 h 1641"/>
              <a:gd name="T24" fmla="*/ 1548 w 1753"/>
              <a:gd name="T25" fmla="*/ 337 h 1641"/>
              <a:gd name="T26" fmla="*/ 1489 w 1753"/>
              <a:gd name="T27" fmla="*/ 268 h 1641"/>
              <a:gd name="T28" fmla="*/ 1424 w 1753"/>
              <a:gd name="T29" fmla="*/ 206 h 1641"/>
              <a:gd name="T30" fmla="*/ 1353 w 1753"/>
              <a:gd name="T31" fmla="*/ 151 h 1641"/>
              <a:gd name="T32" fmla="*/ 1277 w 1753"/>
              <a:gd name="T33" fmla="*/ 104 h 1641"/>
              <a:gd name="T34" fmla="*/ 1198 w 1753"/>
              <a:gd name="T35" fmla="*/ 66 h 1641"/>
              <a:gd name="T36" fmla="*/ 1115 w 1753"/>
              <a:gd name="T37" fmla="*/ 36 h 1641"/>
              <a:gd name="T38" fmla="*/ 1030 w 1753"/>
              <a:gd name="T39" fmla="*/ 15 h 1641"/>
              <a:gd name="T40" fmla="*/ 944 w 1753"/>
              <a:gd name="T41" fmla="*/ 3 h 1641"/>
              <a:gd name="T42" fmla="*/ 857 w 1753"/>
              <a:gd name="T43" fmla="*/ 0 h 1641"/>
              <a:gd name="T44" fmla="*/ 770 w 1753"/>
              <a:gd name="T45" fmla="*/ 7 h 1641"/>
              <a:gd name="T46" fmla="*/ 684 w 1753"/>
              <a:gd name="T47" fmla="*/ 23 h 1641"/>
              <a:gd name="T48" fmla="*/ 600 w 1753"/>
              <a:gd name="T49" fmla="*/ 48 h 1641"/>
              <a:gd name="T50" fmla="*/ 518 w 1753"/>
              <a:gd name="T51" fmla="*/ 82 h 1641"/>
              <a:gd name="T52" fmla="*/ 440 w 1753"/>
              <a:gd name="T53" fmla="*/ 124 h 1641"/>
              <a:gd name="T54" fmla="*/ 367 w 1753"/>
              <a:gd name="T55" fmla="*/ 175 h 1641"/>
              <a:gd name="T56" fmla="*/ 299 w 1753"/>
              <a:gd name="T57" fmla="*/ 233 h 1641"/>
              <a:gd name="T58" fmla="*/ 236 w 1753"/>
              <a:gd name="T59" fmla="*/ 298 h 1641"/>
              <a:gd name="T60" fmla="*/ 180 w 1753"/>
              <a:gd name="T61" fmla="*/ 369 h 1641"/>
              <a:gd name="T62" fmla="*/ 130 w 1753"/>
              <a:gd name="T63" fmla="*/ 446 h 1641"/>
              <a:gd name="T64" fmla="*/ 88 w 1753"/>
              <a:gd name="T65" fmla="*/ 528 h 1641"/>
              <a:gd name="T66" fmla="*/ 54 w 1753"/>
              <a:gd name="T67" fmla="*/ 614 h 1641"/>
              <a:gd name="T68" fmla="*/ 28 w 1753"/>
              <a:gd name="T69" fmla="*/ 704 h 1641"/>
              <a:gd name="T70" fmla="*/ 10 w 1753"/>
              <a:gd name="T71" fmla="*/ 795 h 1641"/>
              <a:gd name="T72" fmla="*/ 1 w 1753"/>
              <a:gd name="T73" fmla="*/ 888 h 1641"/>
              <a:gd name="T74" fmla="*/ 1 w 1753"/>
              <a:gd name="T75" fmla="*/ 982 h 1641"/>
              <a:gd name="T76" fmla="*/ 9 w 1753"/>
              <a:gd name="T77" fmla="*/ 1075 h 1641"/>
              <a:gd name="T78" fmla="*/ 26 w 1753"/>
              <a:gd name="T79" fmla="*/ 1166 h 1641"/>
              <a:gd name="T80" fmla="*/ 51 w 1753"/>
              <a:gd name="T81" fmla="*/ 1256 h 1641"/>
              <a:gd name="T82" fmla="*/ 85 w 1753"/>
              <a:gd name="T83" fmla="*/ 1342 h 1641"/>
              <a:gd name="T84" fmla="*/ 126 w 1753"/>
              <a:gd name="T85" fmla="*/ 1425 h 1641"/>
              <a:gd name="T86" fmla="*/ 175 w 1753"/>
              <a:gd name="T87" fmla="*/ 1502 h 1641"/>
              <a:gd name="T88" fmla="*/ 231 w 1753"/>
              <a:gd name="T89" fmla="*/ 1574 h 1641"/>
              <a:gd name="T90" fmla="*/ 293 w 1753"/>
              <a:gd name="T91" fmla="*/ 1640 h 164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753"/>
              <a:gd name="T139" fmla="*/ 0 h 1641"/>
              <a:gd name="T140" fmla="*/ 1753 w 1753"/>
              <a:gd name="T141" fmla="*/ 1641 h 164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753" h="1641">
                <a:moveTo>
                  <a:pt x="1623" y="1429"/>
                </a:moveTo>
                <a:lnTo>
                  <a:pt x="1645" y="1389"/>
                </a:lnTo>
                <a:lnTo>
                  <a:pt x="1665" y="1347"/>
                </a:lnTo>
                <a:lnTo>
                  <a:pt x="1683" y="1304"/>
                </a:lnTo>
                <a:lnTo>
                  <a:pt x="1699" y="1261"/>
                </a:lnTo>
                <a:lnTo>
                  <a:pt x="1713" y="1216"/>
                </a:lnTo>
                <a:lnTo>
                  <a:pt x="1725" y="1171"/>
                </a:lnTo>
                <a:lnTo>
                  <a:pt x="1734" y="1126"/>
                </a:lnTo>
                <a:lnTo>
                  <a:pt x="1742" y="1080"/>
                </a:lnTo>
                <a:lnTo>
                  <a:pt x="1748" y="1033"/>
                </a:lnTo>
                <a:lnTo>
                  <a:pt x="1751" y="987"/>
                </a:lnTo>
                <a:lnTo>
                  <a:pt x="1752" y="940"/>
                </a:lnTo>
                <a:lnTo>
                  <a:pt x="1751" y="893"/>
                </a:lnTo>
                <a:lnTo>
                  <a:pt x="1748" y="847"/>
                </a:lnTo>
                <a:lnTo>
                  <a:pt x="1742" y="800"/>
                </a:lnTo>
                <a:lnTo>
                  <a:pt x="1735" y="754"/>
                </a:lnTo>
                <a:lnTo>
                  <a:pt x="1725" y="709"/>
                </a:lnTo>
                <a:lnTo>
                  <a:pt x="1713" y="663"/>
                </a:lnTo>
                <a:lnTo>
                  <a:pt x="1700" y="619"/>
                </a:lnTo>
                <a:lnTo>
                  <a:pt x="1684" y="576"/>
                </a:lnTo>
                <a:lnTo>
                  <a:pt x="1666" y="533"/>
                </a:lnTo>
                <a:lnTo>
                  <a:pt x="1646" y="491"/>
                </a:lnTo>
                <a:lnTo>
                  <a:pt x="1624" y="451"/>
                </a:lnTo>
                <a:lnTo>
                  <a:pt x="1601" y="411"/>
                </a:lnTo>
                <a:lnTo>
                  <a:pt x="1575" y="373"/>
                </a:lnTo>
                <a:lnTo>
                  <a:pt x="1548" y="337"/>
                </a:lnTo>
                <a:lnTo>
                  <a:pt x="1519" y="302"/>
                </a:lnTo>
                <a:lnTo>
                  <a:pt x="1489" y="268"/>
                </a:lnTo>
                <a:lnTo>
                  <a:pt x="1457" y="236"/>
                </a:lnTo>
                <a:lnTo>
                  <a:pt x="1424" y="206"/>
                </a:lnTo>
                <a:lnTo>
                  <a:pt x="1389" y="178"/>
                </a:lnTo>
                <a:lnTo>
                  <a:pt x="1353" y="151"/>
                </a:lnTo>
                <a:lnTo>
                  <a:pt x="1316" y="127"/>
                </a:lnTo>
                <a:lnTo>
                  <a:pt x="1277" y="104"/>
                </a:lnTo>
                <a:lnTo>
                  <a:pt x="1238" y="84"/>
                </a:lnTo>
                <a:lnTo>
                  <a:pt x="1198" y="66"/>
                </a:lnTo>
                <a:lnTo>
                  <a:pt x="1157" y="50"/>
                </a:lnTo>
                <a:lnTo>
                  <a:pt x="1115" y="36"/>
                </a:lnTo>
                <a:lnTo>
                  <a:pt x="1073" y="24"/>
                </a:lnTo>
                <a:lnTo>
                  <a:pt x="1030" y="15"/>
                </a:lnTo>
                <a:lnTo>
                  <a:pt x="987" y="8"/>
                </a:lnTo>
                <a:lnTo>
                  <a:pt x="944" y="3"/>
                </a:lnTo>
                <a:lnTo>
                  <a:pt x="900" y="0"/>
                </a:lnTo>
                <a:lnTo>
                  <a:pt x="857" y="0"/>
                </a:lnTo>
                <a:lnTo>
                  <a:pt x="813" y="2"/>
                </a:lnTo>
                <a:lnTo>
                  <a:pt x="770" y="7"/>
                </a:lnTo>
                <a:lnTo>
                  <a:pt x="726" y="14"/>
                </a:lnTo>
                <a:lnTo>
                  <a:pt x="684" y="23"/>
                </a:lnTo>
                <a:lnTo>
                  <a:pt x="641" y="34"/>
                </a:lnTo>
                <a:lnTo>
                  <a:pt x="600" y="48"/>
                </a:lnTo>
                <a:lnTo>
                  <a:pt x="558" y="64"/>
                </a:lnTo>
                <a:lnTo>
                  <a:pt x="518" y="82"/>
                </a:lnTo>
                <a:lnTo>
                  <a:pt x="479" y="102"/>
                </a:lnTo>
                <a:lnTo>
                  <a:pt x="440" y="124"/>
                </a:lnTo>
                <a:lnTo>
                  <a:pt x="403" y="149"/>
                </a:lnTo>
                <a:lnTo>
                  <a:pt x="367" y="175"/>
                </a:lnTo>
                <a:lnTo>
                  <a:pt x="332" y="203"/>
                </a:lnTo>
                <a:lnTo>
                  <a:pt x="299" y="233"/>
                </a:lnTo>
                <a:lnTo>
                  <a:pt x="267" y="264"/>
                </a:lnTo>
                <a:lnTo>
                  <a:pt x="236" y="298"/>
                </a:lnTo>
                <a:lnTo>
                  <a:pt x="207" y="333"/>
                </a:lnTo>
                <a:lnTo>
                  <a:pt x="180" y="369"/>
                </a:lnTo>
                <a:lnTo>
                  <a:pt x="154" y="407"/>
                </a:lnTo>
                <a:lnTo>
                  <a:pt x="130" y="446"/>
                </a:lnTo>
                <a:lnTo>
                  <a:pt x="108" y="487"/>
                </a:lnTo>
                <a:lnTo>
                  <a:pt x="88" y="528"/>
                </a:lnTo>
                <a:lnTo>
                  <a:pt x="70" y="571"/>
                </a:lnTo>
                <a:lnTo>
                  <a:pt x="54" y="614"/>
                </a:lnTo>
                <a:lnTo>
                  <a:pt x="40" y="659"/>
                </a:lnTo>
                <a:lnTo>
                  <a:pt x="28" y="704"/>
                </a:lnTo>
                <a:lnTo>
                  <a:pt x="18" y="749"/>
                </a:lnTo>
                <a:lnTo>
                  <a:pt x="10" y="795"/>
                </a:lnTo>
                <a:lnTo>
                  <a:pt x="5" y="842"/>
                </a:lnTo>
                <a:lnTo>
                  <a:pt x="1" y="888"/>
                </a:lnTo>
                <a:lnTo>
                  <a:pt x="0" y="935"/>
                </a:lnTo>
                <a:lnTo>
                  <a:pt x="1" y="982"/>
                </a:lnTo>
                <a:lnTo>
                  <a:pt x="4" y="1028"/>
                </a:lnTo>
                <a:lnTo>
                  <a:pt x="9" y="1075"/>
                </a:lnTo>
                <a:lnTo>
                  <a:pt x="17" y="1121"/>
                </a:lnTo>
                <a:lnTo>
                  <a:pt x="26" y="1166"/>
                </a:lnTo>
                <a:lnTo>
                  <a:pt x="38" y="1212"/>
                </a:lnTo>
                <a:lnTo>
                  <a:pt x="51" y="1256"/>
                </a:lnTo>
                <a:lnTo>
                  <a:pt x="67" y="1300"/>
                </a:lnTo>
                <a:lnTo>
                  <a:pt x="85" y="1342"/>
                </a:lnTo>
                <a:lnTo>
                  <a:pt x="105" y="1384"/>
                </a:lnTo>
                <a:lnTo>
                  <a:pt x="126" y="1425"/>
                </a:lnTo>
                <a:lnTo>
                  <a:pt x="150" y="1464"/>
                </a:lnTo>
                <a:lnTo>
                  <a:pt x="175" y="1502"/>
                </a:lnTo>
                <a:lnTo>
                  <a:pt x="202" y="1539"/>
                </a:lnTo>
                <a:lnTo>
                  <a:pt x="231" y="1574"/>
                </a:lnTo>
                <a:lnTo>
                  <a:pt x="261" y="1608"/>
                </a:lnTo>
                <a:lnTo>
                  <a:pt x="293" y="1640"/>
                </a:lnTo>
              </a:path>
            </a:pathLst>
          </a:custGeom>
          <a:noFill/>
          <a:ln w="9525">
            <a:solidFill>
              <a:srgbClr val="000000"/>
            </a:solidFill>
            <a:round/>
            <a:headEnd/>
            <a:tailEnd type="triangle" w="lg" len="lg"/>
          </a:ln>
        </p:spPr>
        <p:txBody>
          <a:bodyPr>
            <a:prstTxWarp prst="textNoShape">
              <a:avLst/>
            </a:prstTxWarp>
          </a:bodyPr>
          <a:lstStyle/>
          <a:p>
            <a:endParaRPr lang="en-US" sz="1800"/>
          </a:p>
        </p:txBody>
      </p:sp>
      <p:sp>
        <p:nvSpPr>
          <p:cNvPr id="118792" name="TextBox 20"/>
          <p:cNvSpPr txBox="1">
            <a:spLocks noChangeArrowheads="1"/>
          </p:cNvSpPr>
          <p:nvPr/>
        </p:nvSpPr>
        <p:spPr bwMode="auto">
          <a:xfrm>
            <a:off x="0" y="3352800"/>
            <a:ext cx="608013" cy="457200"/>
          </a:xfrm>
          <a:prstGeom prst="rect">
            <a:avLst/>
          </a:prstGeom>
          <a:noFill/>
          <a:ln w="9525">
            <a:noFill/>
            <a:miter lim="800000"/>
            <a:headEnd/>
            <a:tailEnd/>
          </a:ln>
        </p:spPr>
        <p:txBody>
          <a:bodyPr wrap="none">
            <a:prstTxWarp prst="textNoShape">
              <a:avLst/>
            </a:prstTxWarp>
            <a:spAutoFit/>
          </a:bodyPr>
          <a:lstStyle/>
          <a:p>
            <a:r>
              <a:rPr lang="en-US"/>
              <a:t>0.2</a:t>
            </a:r>
          </a:p>
        </p:txBody>
      </p:sp>
      <p:sp>
        <p:nvSpPr>
          <p:cNvPr id="118793" name="Freeform 21"/>
          <p:cNvSpPr>
            <a:spLocks/>
          </p:cNvSpPr>
          <p:nvPr/>
        </p:nvSpPr>
        <p:spPr bwMode="auto">
          <a:xfrm flipV="1">
            <a:off x="228600" y="5562600"/>
            <a:ext cx="631825" cy="590550"/>
          </a:xfrm>
          <a:custGeom>
            <a:avLst/>
            <a:gdLst>
              <a:gd name="T0" fmla="*/ 1645 w 1753"/>
              <a:gd name="T1" fmla="*/ 1389 h 1641"/>
              <a:gd name="T2" fmla="*/ 1683 w 1753"/>
              <a:gd name="T3" fmla="*/ 1304 h 1641"/>
              <a:gd name="T4" fmla="*/ 1713 w 1753"/>
              <a:gd name="T5" fmla="*/ 1216 h 1641"/>
              <a:gd name="T6" fmla="*/ 1734 w 1753"/>
              <a:gd name="T7" fmla="*/ 1126 h 1641"/>
              <a:gd name="T8" fmla="*/ 1748 w 1753"/>
              <a:gd name="T9" fmla="*/ 1033 h 1641"/>
              <a:gd name="T10" fmla="*/ 1752 w 1753"/>
              <a:gd name="T11" fmla="*/ 940 h 1641"/>
              <a:gd name="T12" fmla="*/ 1748 w 1753"/>
              <a:gd name="T13" fmla="*/ 847 h 1641"/>
              <a:gd name="T14" fmla="*/ 1735 w 1753"/>
              <a:gd name="T15" fmla="*/ 754 h 1641"/>
              <a:gd name="T16" fmla="*/ 1713 w 1753"/>
              <a:gd name="T17" fmla="*/ 663 h 1641"/>
              <a:gd name="T18" fmla="*/ 1684 w 1753"/>
              <a:gd name="T19" fmla="*/ 576 h 1641"/>
              <a:gd name="T20" fmla="*/ 1646 w 1753"/>
              <a:gd name="T21" fmla="*/ 491 h 1641"/>
              <a:gd name="T22" fmla="*/ 1601 w 1753"/>
              <a:gd name="T23" fmla="*/ 411 h 1641"/>
              <a:gd name="T24" fmla="*/ 1548 w 1753"/>
              <a:gd name="T25" fmla="*/ 337 h 1641"/>
              <a:gd name="T26" fmla="*/ 1489 w 1753"/>
              <a:gd name="T27" fmla="*/ 268 h 1641"/>
              <a:gd name="T28" fmla="*/ 1424 w 1753"/>
              <a:gd name="T29" fmla="*/ 206 h 1641"/>
              <a:gd name="T30" fmla="*/ 1353 w 1753"/>
              <a:gd name="T31" fmla="*/ 151 h 1641"/>
              <a:gd name="T32" fmla="*/ 1277 w 1753"/>
              <a:gd name="T33" fmla="*/ 104 h 1641"/>
              <a:gd name="T34" fmla="*/ 1198 w 1753"/>
              <a:gd name="T35" fmla="*/ 66 h 1641"/>
              <a:gd name="T36" fmla="*/ 1115 w 1753"/>
              <a:gd name="T37" fmla="*/ 36 h 1641"/>
              <a:gd name="T38" fmla="*/ 1030 w 1753"/>
              <a:gd name="T39" fmla="*/ 15 h 1641"/>
              <a:gd name="T40" fmla="*/ 944 w 1753"/>
              <a:gd name="T41" fmla="*/ 3 h 1641"/>
              <a:gd name="T42" fmla="*/ 857 w 1753"/>
              <a:gd name="T43" fmla="*/ 0 h 1641"/>
              <a:gd name="T44" fmla="*/ 770 w 1753"/>
              <a:gd name="T45" fmla="*/ 7 h 1641"/>
              <a:gd name="T46" fmla="*/ 684 w 1753"/>
              <a:gd name="T47" fmla="*/ 23 h 1641"/>
              <a:gd name="T48" fmla="*/ 600 w 1753"/>
              <a:gd name="T49" fmla="*/ 48 h 1641"/>
              <a:gd name="T50" fmla="*/ 518 w 1753"/>
              <a:gd name="T51" fmla="*/ 82 h 1641"/>
              <a:gd name="T52" fmla="*/ 440 w 1753"/>
              <a:gd name="T53" fmla="*/ 124 h 1641"/>
              <a:gd name="T54" fmla="*/ 367 w 1753"/>
              <a:gd name="T55" fmla="*/ 175 h 1641"/>
              <a:gd name="T56" fmla="*/ 299 w 1753"/>
              <a:gd name="T57" fmla="*/ 233 h 1641"/>
              <a:gd name="T58" fmla="*/ 236 w 1753"/>
              <a:gd name="T59" fmla="*/ 298 h 1641"/>
              <a:gd name="T60" fmla="*/ 180 w 1753"/>
              <a:gd name="T61" fmla="*/ 369 h 1641"/>
              <a:gd name="T62" fmla="*/ 130 w 1753"/>
              <a:gd name="T63" fmla="*/ 446 h 1641"/>
              <a:gd name="T64" fmla="*/ 88 w 1753"/>
              <a:gd name="T65" fmla="*/ 528 h 1641"/>
              <a:gd name="T66" fmla="*/ 54 w 1753"/>
              <a:gd name="T67" fmla="*/ 614 h 1641"/>
              <a:gd name="T68" fmla="*/ 28 w 1753"/>
              <a:gd name="T69" fmla="*/ 704 h 1641"/>
              <a:gd name="T70" fmla="*/ 10 w 1753"/>
              <a:gd name="T71" fmla="*/ 795 h 1641"/>
              <a:gd name="T72" fmla="*/ 1 w 1753"/>
              <a:gd name="T73" fmla="*/ 888 h 1641"/>
              <a:gd name="T74" fmla="*/ 1 w 1753"/>
              <a:gd name="T75" fmla="*/ 982 h 1641"/>
              <a:gd name="T76" fmla="*/ 9 w 1753"/>
              <a:gd name="T77" fmla="*/ 1075 h 1641"/>
              <a:gd name="T78" fmla="*/ 26 w 1753"/>
              <a:gd name="T79" fmla="*/ 1166 h 1641"/>
              <a:gd name="T80" fmla="*/ 51 w 1753"/>
              <a:gd name="T81" fmla="*/ 1256 h 1641"/>
              <a:gd name="T82" fmla="*/ 85 w 1753"/>
              <a:gd name="T83" fmla="*/ 1342 h 1641"/>
              <a:gd name="T84" fmla="*/ 126 w 1753"/>
              <a:gd name="T85" fmla="*/ 1425 h 1641"/>
              <a:gd name="T86" fmla="*/ 175 w 1753"/>
              <a:gd name="T87" fmla="*/ 1502 h 1641"/>
              <a:gd name="T88" fmla="*/ 231 w 1753"/>
              <a:gd name="T89" fmla="*/ 1574 h 1641"/>
              <a:gd name="T90" fmla="*/ 293 w 1753"/>
              <a:gd name="T91" fmla="*/ 1640 h 164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753"/>
              <a:gd name="T139" fmla="*/ 0 h 1641"/>
              <a:gd name="T140" fmla="*/ 1753 w 1753"/>
              <a:gd name="T141" fmla="*/ 1641 h 164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753" h="1641">
                <a:moveTo>
                  <a:pt x="1623" y="1429"/>
                </a:moveTo>
                <a:lnTo>
                  <a:pt x="1645" y="1389"/>
                </a:lnTo>
                <a:lnTo>
                  <a:pt x="1665" y="1347"/>
                </a:lnTo>
                <a:lnTo>
                  <a:pt x="1683" y="1304"/>
                </a:lnTo>
                <a:lnTo>
                  <a:pt x="1699" y="1261"/>
                </a:lnTo>
                <a:lnTo>
                  <a:pt x="1713" y="1216"/>
                </a:lnTo>
                <a:lnTo>
                  <a:pt x="1725" y="1171"/>
                </a:lnTo>
                <a:lnTo>
                  <a:pt x="1734" y="1126"/>
                </a:lnTo>
                <a:lnTo>
                  <a:pt x="1742" y="1080"/>
                </a:lnTo>
                <a:lnTo>
                  <a:pt x="1748" y="1033"/>
                </a:lnTo>
                <a:lnTo>
                  <a:pt x="1751" y="987"/>
                </a:lnTo>
                <a:lnTo>
                  <a:pt x="1752" y="940"/>
                </a:lnTo>
                <a:lnTo>
                  <a:pt x="1751" y="893"/>
                </a:lnTo>
                <a:lnTo>
                  <a:pt x="1748" y="847"/>
                </a:lnTo>
                <a:lnTo>
                  <a:pt x="1742" y="800"/>
                </a:lnTo>
                <a:lnTo>
                  <a:pt x="1735" y="754"/>
                </a:lnTo>
                <a:lnTo>
                  <a:pt x="1725" y="709"/>
                </a:lnTo>
                <a:lnTo>
                  <a:pt x="1713" y="663"/>
                </a:lnTo>
                <a:lnTo>
                  <a:pt x="1700" y="619"/>
                </a:lnTo>
                <a:lnTo>
                  <a:pt x="1684" y="576"/>
                </a:lnTo>
                <a:lnTo>
                  <a:pt x="1666" y="533"/>
                </a:lnTo>
                <a:lnTo>
                  <a:pt x="1646" y="491"/>
                </a:lnTo>
                <a:lnTo>
                  <a:pt x="1624" y="451"/>
                </a:lnTo>
                <a:lnTo>
                  <a:pt x="1601" y="411"/>
                </a:lnTo>
                <a:lnTo>
                  <a:pt x="1575" y="373"/>
                </a:lnTo>
                <a:lnTo>
                  <a:pt x="1548" y="337"/>
                </a:lnTo>
                <a:lnTo>
                  <a:pt x="1519" y="302"/>
                </a:lnTo>
                <a:lnTo>
                  <a:pt x="1489" y="268"/>
                </a:lnTo>
                <a:lnTo>
                  <a:pt x="1457" y="236"/>
                </a:lnTo>
                <a:lnTo>
                  <a:pt x="1424" y="206"/>
                </a:lnTo>
                <a:lnTo>
                  <a:pt x="1389" y="178"/>
                </a:lnTo>
                <a:lnTo>
                  <a:pt x="1353" y="151"/>
                </a:lnTo>
                <a:lnTo>
                  <a:pt x="1316" y="127"/>
                </a:lnTo>
                <a:lnTo>
                  <a:pt x="1277" y="104"/>
                </a:lnTo>
                <a:lnTo>
                  <a:pt x="1238" y="84"/>
                </a:lnTo>
                <a:lnTo>
                  <a:pt x="1198" y="66"/>
                </a:lnTo>
                <a:lnTo>
                  <a:pt x="1157" y="50"/>
                </a:lnTo>
                <a:lnTo>
                  <a:pt x="1115" y="36"/>
                </a:lnTo>
                <a:lnTo>
                  <a:pt x="1073" y="24"/>
                </a:lnTo>
                <a:lnTo>
                  <a:pt x="1030" y="15"/>
                </a:lnTo>
                <a:lnTo>
                  <a:pt x="987" y="8"/>
                </a:lnTo>
                <a:lnTo>
                  <a:pt x="944" y="3"/>
                </a:lnTo>
                <a:lnTo>
                  <a:pt x="900" y="0"/>
                </a:lnTo>
                <a:lnTo>
                  <a:pt x="857" y="0"/>
                </a:lnTo>
                <a:lnTo>
                  <a:pt x="813" y="2"/>
                </a:lnTo>
                <a:lnTo>
                  <a:pt x="770" y="7"/>
                </a:lnTo>
                <a:lnTo>
                  <a:pt x="726" y="14"/>
                </a:lnTo>
                <a:lnTo>
                  <a:pt x="684" y="23"/>
                </a:lnTo>
                <a:lnTo>
                  <a:pt x="641" y="34"/>
                </a:lnTo>
                <a:lnTo>
                  <a:pt x="600" y="48"/>
                </a:lnTo>
                <a:lnTo>
                  <a:pt x="558" y="64"/>
                </a:lnTo>
                <a:lnTo>
                  <a:pt x="518" y="82"/>
                </a:lnTo>
                <a:lnTo>
                  <a:pt x="479" y="102"/>
                </a:lnTo>
                <a:lnTo>
                  <a:pt x="440" y="124"/>
                </a:lnTo>
                <a:lnTo>
                  <a:pt x="403" y="149"/>
                </a:lnTo>
                <a:lnTo>
                  <a:pt x="367" y="175"/>
                </a:lnTo>
                <a:lnTo>
                  <a:pt x="332" y="203"/>
                </a:lnTo>
                <a:lnTo>
                  <a:pt x="299" y="233"/>
                </a:lnTo>
                <a:lnTo>
                  <a:pt x="267" y="264"/>
                </a:lnTo>
                <a:lnTo>
                  <a:pt x="236" y="298"/>
                </a:lnTo>
                <a:lnTo>
                  <a:pt x="207" y="333"/>
                </a:lnTo>
                <a:lnTo>
                  <a:pt x="180" y="369"/>
                </a:lnTo>
                <a:lnTo>
                  <a:pt x="154" y="407"/>
                </a:lnTo>
                <a:lnTo>
                  <a:pt x="130" y="446"/>
                </a:lnTo>
                <a:lnTo>
                  <a:pt x="108" y="487"/>
                </a:lnTo>
                <a:lnTo>
                  <a:pt x="88" y="528"/>
                </a:lnTo>
                <a:lnTo>
                  <a:pt x="70" y="571"/>
                </a:lnTo>
                <a:lnTo>
                  <a:pt x="54" y="614"/>
                </a:lnTo>
                <a:lnTo>
                  <a:pt x="40" y="659"/>
                </a:lnTo>
                <a:lnTo>
                  <a:pt x="28" y="704"/>
                </a:lnTo>
                <a:lnTo>
                  <a:pt x="18" y="749"/>
                </a:lnTo>
                <a:lnTo>
                  <a:pt x="10" y="795"/>
                </a:lnTo>
                <a:lnTo>
                  <a:pt x="5" y="842"/>
                </a:lnTo>
                <a:lnTo>
                  <a:pt x="1" y="888"/>
                </a:lnTo>
                <a:lnTo>
                  <a:pt x="0" y="935"/>
                </a:lnTo>
                <a:lnTo>
                  <a:pt x="1" y="982"/>
                </a:lnTo>
                <a:lnTo>
                  <a:pt x="4" y="1028"/>
                </a:lnTo>
                <a:lnTo>
                  <a:pt x="9" y="1075"/>
                </a:lnTo>
                <a:lnTo>
                  <a:pt x="17" y="1121"/>
                </a:lnTo>
                <a:lnTo>
                  <a:pt x="26" y="1166"/>
                </a:lnTo>
                <a:lnTo>
                  <a:pt x="38" y="1212"/>
                </a:lnTo>
                <a:lnTo>
                  <a:pt x="51" y="1256"/>
                </a:lnTo>
                <a:lnTo>
                  <a:pt x="67" y="1300"/>
                </a:lnTo>
                <a:lnTo>
                  <a:pt x="85" y="1342"/>
                </a:lnTo>
                <a:lnTo>
                  <a:pt x="105" y="1384"/>
                </a:lnTo>
                <a:lnTo>
                  <a:pt x="126" y="1425"/>
                </a:lnTo>
                <a:lnTo>
                  <a:pt x="150" y="1464"/>
                </a:lnTo>
                <a:lnTo>
                  <a:pt x="175" y="1502"/>
                </a:lnTo>
                <a:lnTo>
                  <a:pt x="202" y="1539"/>
                </a:lnTo>
                <a:lnTo>
                  <a:pt x="231" y="1574"/>
                </a:lnTo>
                <a:lnTo>
                  <a:pt x="261" y="1608"/>
                </a:lnTo>
                <a:lnTo>
                  <a:pt x="293" y="1640"/>
                </a:lnTo>
              </a:path>
            </a:pathLst>
          </a:custGeom>
          <a:noFill/>
          <a:ln w="9525">
            <a:solidFill>
              <a:srgbClr val="000000"/>
            </a:solidFill>
            <a:round/>
            <a:headEnd/>
            <a:tailEnd type="triangle" w="lg" len="lg"/>
          </a:ln>
        </p:spPr>
        <p:txBody>
          <a:bodyPr>
            <a:prstTxWarp prst="textNoShape">
              <a:avLst/>
            </a:prstTxWarp>
          </a:bodyPr>
          <a:lstStyle/>
          <a:p>
            <a:endParaRPr lang="en-US" sz="1800"/>
          </a:p>
        </p:txBody>
      </p:sp>
      <p:sp>
        <p:nvSpPr>
          <p:cNvPr id="118794" name="TextBox 24"/>
          <p:cNvSpPr txBox="1">
            <a:spLocks noChangeArrowheads="1"/>
          </p:cNvSpPr>
          <p:nvPr/>
        </p:nvSpPr>
        <p:spPr bwMode="auto">
          <a:xfrm>
            <a:off x="0" y="6248400"/>
            <a:ext cx="1520825" cy="457200"/>
          </a:xfrm>
          <a:prstGeom prst="rect">
            <a:avLst/>
          </a:prstGeom>
          <a:noFill/>
          <a:ln w="9525">
            <a:noFill/>
            <a:miter lim="800000"/>
            <a:headEnd/>
            <a:tailEnd/>
          </a:ln>
        </p:spPr>
        <p:txBody>
          <a:bodyPr wrap="none">
            <a:prstTxWarp prst="textNoShape">
              <a:avLst/>
            </a:prstTxWarp>
            <a:spAutoFit/>
          </a:bodyPr>
          <a:lstStyle/>
          <a:p>
            <a:r>
              <a:rPr lang="en-US" b="1">
                <a:solidFill>
                  <a:srgbClr val="660066"/>
                </a:solidFill>
              </a:rPr>
              <a:t>Non-CpG</a:t>
            </a:r>
          </a:p>
        </p:txBody>
      </p:sp>
      <p:sp>
        <p:nvSpPr>
          <p:cNvPr id="118795" name="TextBox 25"/>
          <p:cNvSpPr txBox="1">
            <a:spLocks noChangeArrowheads="1"/>
          </p:cNvSpPr>
          <p:nvPr/>
        </p:nvSpPr>
        <p:spPr bwMode="auto">
          <a:xfrm>
            <a:off x="838200" y="1295400"/>
            <a:ext cx="608013" cy="457200"/>
          </a:xfrm>
          <a:prstGeom prst="rect">
            <a:avLst/>
          </a:prstGeom>
          <a:noFill/>
          <a:ln w="9525">
            <a:noFill/>
            <a:miter lim="800000"/>
            <a:headEnd/>
            <a:tailEnd/>
          </a:ln>
        </p:spPr>
        <p:txBody>
          <a:bodyPr wrap="none">
            <a:prstTxWarp prst="textNoShape">
              <a:avLst/>
            </a:prstTxWarp>
            <a:spAutoFit/>
          </a:bodyPr>
          <a:lstStyle/>
          <a:p>
            <a:r>
              <a:rPr lang="en-US"/>
              <a:t>0.8</a:t>
            </a:r>
          </a:p>
        </p:txBody>
      </p:sp>
      <p:sp>
        <p:nvSpPr>
          <p:cNvPr id="118796" name="TextBox 26"/>
          <p:cNvSpPr txBox="1">
            <a:spLocks noChangeArrowheads="1"/>
          </p:cNvSpPr>
          <p:nvPr/>
        </p:nvSpPr>
        <p:spPr bwMode="auto">
          <a:xfrm>
            <a:off x="838200" y="5638800"/>
            <a:ext cx="608013" cy="457200"/>
          </a:xfrm>
          <a:prstGeom prst="rect">
            <a:avLst/>
          </a:prstGeom>
          <a:noFill/>
          <a:ln w="9525">
            <a:noFill/>
            <a:miter lim="800000"/>
            <a:headEnd/>
            <a:tailEnd/>
          </a:ln>
        </p:spPr>
        <p:txBody>
          <a:bodyPr wrap="none">
            <a:prstTxWarp prst="textNoShape">
              <a:avLst/>
            </a:prstTxWarp>
            <a:spAutoFit/>
          </a:bodyPr>
          <a:lstStyle/>
          <a:p>
            <a:r>
              <a:rPr lang="en-US"/>
              <a:t>0.9</a:t>
            </a:r>
          </a:p>
        </p:txBody>
      </p:sp>
      <p:sp>
        <p:nvSpPr>
          <p:cNvPr id="118797" name="Rectangle 15"/>
          <p:cNvSpPr>
            <a:spLocks noChangeArrowheads="1"/>
          </p:cNvSpPr>
          <p:nvPr/>
        </p:nvSpPr>
        <p:spPr bwMode="auto">
          <a:xfrm>
            <a:off x="2287588" y="5486400"/>
            <a:ext cx="420687" cy="457200"/>
          </a:xfrm>
          <a:prstGeom prst="rect">
            <a:avLst/>
          </a:prstGeom>
          <a:noFill/>
          <a:ln w="9525">
            <a:noFill/>
            <a:miter lim="800000"/>
            <a:headEnd/>
            <a:tailEnd/>
          </a:ln>
        </p:spPr>
        <p:txBody>
          <a:bodyPr wrap="none">
            <a:prstTxWarp prst="textNoShape">
              <a:avLst/>
            </a:prstTxWarp>
            <a:spAutoFit/>
          </a:bodyPr>
          <a:lstStyle/>
          <a:p>
            <a:r>
              <a:rPr lang="en-GB" b="1"/>
              <a:t>G</a:t>
            </a:r>
            <a:endParaRPr lang="en-US" b="1"/>
          </a:p>
        </p:txBody>
      </p:sp>
      <p:sp>
        <p:nvSpPr>
          <p:cNvPr id="118798" name="TextBox 18"/>
          <p:cNvSpPr txBox="1">
            <a:spLocks noChangeArrowheads="1"/>
          </p:cNvSpPr>
          <p:nvPr/>
        </p:nvSpPr>
        <p:spPr bwMode="auto">
          <a:xfrm>
            <a:off x="0" y="685800"/>
            <a:ext cx="827088" cy="457200"/>
          </a:xfrm>
          <a:prstGeom prst="rect">
            <a:avLst/>
          </a:prstGeom>
          <a:noFill/>
          <a:ln w="9525">
            <a:noFill/>
            <a:miter lim="800000"/>
            <a:headEnd/>
            <a:tailEnd/>
          </a:ln>
        </p:spPr>
        <p:txBody>
          <a:bodyPr wrap="none">
            <a:prstTxWarp prst="textNoShape">
              <a:avLst/>
            </a:prstTxWarp>
            <a:spAutoFit/>
          </a:bodyPr>
          <a:lstStyle/>
          <a:p>
            <a:r>
              <a:rPr lang="en-US" b="1">
                <a:solidFill>
                  <a:srgbClr val="008000"/>
                </a:solidFill>
              </a:rPr>
              <a:t>CpG</a:t>
            </a:r>
          </a:p>
        </p:txBody>
      </p:sp>
      <p:sp>
        <p:nvSpPr>
          <p:cNvPr id="118799" name="AutoShape 5"/>
          <p:cNvSpPr>
            <a:spLocks noChangeArrowheads="1"/>
          </p:cNvSpPr>
          <p:nvPr/>
        </p:nvSpPr>
        <p:spPr bwMode="auto">
          <a:xfrm>
            <a:off x="1982788" y="2116138"/>
            <a:ext cx="1065212" cy="1514475"/>
          </a:xfrm>
          <a:prstGeom prst="roundRect">
            <a:avLst>
              <a:gd name="adj" fmla="val 148"/>
            </a:avLst>
          </a:prstGeom>
          <a:solidFill>
            <a:srgbClr val="E6E6E6"/>
          </a:solidFill>
          <a:ln w="50800">
            <a:solidFill>
              <a:srgbClr val="008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008000"/>
                </a:solidFill>
              </a:rPr>
              <a:t>G	.3</a:t>
            </a:r>
            <a:r>
              <a:rPr lang="en-GB"/>
              <a:t/>
            </a:r>
            <a:br>
              <a:rPr lang="en-GB"/>
            </a:br>
            <a:endParaRPr lang="en-GB"/>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endParaRPr lang="en-GB"/>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endParaRPr lang="en-GB"/>
          </a:p>
        </p:txBody>
      </p:sp>
      <p:sp>
        <p:nvSpPr>
          <p:cNvPr id="118800" name="AutoShape 5"/>
          <p:cNvSpPr>
            <a:spLocks noChangeArrowheads="1"/>
          </p:cNvSpPr>
          <p:nvPr/>
        </p:nvSpPr>
        <p:spPr bwMode="auto">
          <a:xfrm>
            <a:off x="1982788" y="3792538"/>
            <a:ext cx="1065212" cy="1514475"/>
          </a:xfrm>
          <a:prstGeom prst="roundRect">
            <a:avLst>
              <a:gd name="adj" fmla="val 148"/>
            </a:avLst>
          </a:prstGeom>
          <a:solidFill>
            <a:srgbClr val="E6E6E6"/>
          </a:solidFill>
          <a:ln w="50800">
            <a:solidFill>
              <a:srgbClr val="660066"/>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660066"/>
                </a:solidFill>
              </a:rPr>
              <a:t>G	.1</a:t>
            </a:r>
            <a:r>
              <a:rPr lang="en-GB"/>
              <a:t/>
            </a:r>
            <a:br>
              <a:rPr lang="en-GB"/>
            </a:br>
            <a:endParaRPr lang="en-GB"/>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endParaRPr lang="en-GB"/>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endParaRPr lang="en-GB"/>
          </a:p>
        </p:txBody>
      </p:sp>
      <p:sp>
        <p:nvSpPr>
          <p:cNvPr id="118801" name="AutoShape 5"/>
          <p:cNvSpPr>
            <a:spLocks noChangeArrowheads="1"/>
          </p:cNvSpPr>
          <p:nvPr/>
        </p:nvSpPr>
        <p:spPr bwMode="auto">
          <a:xfrm>
            <a:off x="3506788" y="2116138"/>
            <a:ext cx="1065212" cy="1514475"/>
          </a:xfrm>
          <a:prstGeom prst="roundRect">
            <a:avLst>
              <a:gd name="adj" fmla="val 148"/>
            </a:avLst>
          </a:prstGeom>
          <a:solidFill>
            <a:srgbClr val="E6E6E6"/>
          </a:solidFill>
          <a:ln w="50800">
            <a:solidFill>
              <a:srgbClr val="008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.3*(</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008000"/>
                </a:solidFill>
              </a:rPr>
              <a:t>.3*.8</a:t>
            </a:r>
            <a:r>
              <a:rPr lang="en-GB"/>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660066"/>
                </a:solidFill>
              </a:rPr>
              <a:t>.1*.1</a:t>
            </a:r>
            <a:r>
              <a:rPr lang="en-GB"/>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t>
            </a:r>
            <a:r>
              <a:rPr lang="en-GB">
                <a:solidFill>
                  <a:srgbClr val="008000"/>
                </a:solidFill>
              </a:rPr>
              <a:t>.075</a:t>
            </a:r>
          </a:p>
        </p:txBody>
      </p:sp>
      <p:sp>
        <p:nvSpPr>
          <p:cNvPr id="118802" name="AutoShape 5"/>
          <p:cNvSpPr>
            <a:spLocks noChangeArrowheads="1"/>
          </p:cNvSpPr>
          <p:nvPr/>
        </p:nvSpPr>
        <p:spPr bwMode="auto">
          <a:xfrm>
            <a:off x="3506788" y="3792538"/>
            <a:ext cx="1065212" cy="1514475"/>
          </a:xfrm>
          <a:prstGeom prst="roundRect">
            <a:avLst>
              <a:gd name="adj" fmla="val 148"/>
            </a:avLst>
          </a:prstGeom>
          <a:solidFill>
            <a:srgbClr val="E6E6E6"/>
          </a:solidFill>
          <a:ln w="50800">
            <a:solidFill>
              <a:srgbClr val="660066"/>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.1*(</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008000"/>
                </a:solidFill>
              </a:rPr>
              <a:t>.3*.2</a:t>
            </a:r>
            <a:r>
              <a:rPr lang="en-GB"/>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660066"/>
                </a:solidFill>
              </a:rPr>
              <a:t>.1*.9</a:t>
            </a:r>
            <a:r>
              <a:rPr lang="en-GB"/>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t>
            </a:r>
            <a:r>
              <a:rPr lang="en-GB">
                <a:solidFill>
                  <a:srgbClr val="660066"/>
                </a:solidFill>
              </a:rPr>
              <a:t>.015</a:t>
            </a:r>
          </a:p>
        </p:txBody>
      </p:sp>
      <p:sp>
        <p:nvSpPr>
          <p:cNvPr id="118803" name="Rectangle 31"/>
          <p:cNvSpPr>
            <a:spLocks noChangeArrowheads="1"/>
          </p:cNvSpPr>
          <p:nvPr/>
        </p:nvSpPr>
        <p:spPr bwMode="auto">
          <a:xfrm>
            <a:off x="3811588" y="5486400"/>
            <a:ext cx="404812" cy="457200"/>
          </a:xfrm>
          <a:prstGeom prst="rect">
            <a:avLst/>
          </a:prstGeom>
          <a:noFill/>
          <a:ln w="9525">
            <a:noFill/>
            <a:miter lim="800000"/>
            <a:headEnd/>
            <a:tailEnd/>
          </a:ln>
        </p:spPr>
        <p:txBody>
          <a:bodyPr wrap="none">
            <a:prstTxWarp prst="textNoShape">
              <a:avLst/>
            </a:prstTxWarp>
            <a:spAutoFit/>
          </a:bodyPr>
          <a:lstStyle/>
          <a:p>
            <a:r>
              <a:rPr lang="en-GB" b="1"/>
              <a:t>C</a:t>
            </a:r>
            <a:endParaRPr lang="en-US" b="1"/>
          </a:p>
        </p:txBody>
      </p:sp>
      <p:sp>
        <p:nvSpPr>
          <p:cNvPr id="118804" name="Line 13"/>
          <p:cNvSpPr>
            <a:spLocks noChangeShapeType="1"/>
          </p:cNvSpPr>
          <p:nvPr/>
        </p:nvSpPr>
        <p:spPr bwMode="auto">
          <a:xfrm rot="16200000" flipH="1">
            <a:off x="2382044" y="3066257"/>
            <a:ext cx="1868487"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18805" name="Line 13"/>
          <p:cNvSpPr>
            <a:spLocks noChangeShapeType="1"/>
          </p:cNvSpPr>
          <p:nvPr/>
        </p:nvSpPr>
        <p:spPr bwMode="auto">
          <a:xfrm rot="16200000" flipH="1">
            <a:off x="3201988" y="2286000"/>
            <a:ext cx="228600"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18806" name="Line 13"/>
          <p:cNvSpPr>
            <a:spLocks noChangeShapeType="1"/>
          </p:cNvSpPr>
          <p:nvPr/>
        </p:nvSpPr>
        <p:spPr bwMode="auto">
          <a:xfrm rot="16200000" flipH="1">
            <a:off x="3011488" y="4076700"/>
            <a:ext cx="609600"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18807" name="Line 13"/>
          <p:cNvSpPr>
            <a:spLocks noChangeShapeType="1"/>
          </p:cNvSpPr>
          <p:nvPr/>
        </p:nvSpPr>
        <p:spPr bwMode="auto">
          <a:xfrm rot="-5400000">
            <a:off x="2820988" y="3276600"/>
            <a:ext cx="990600"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18808" name="AutoShape 5"/>
          <p:cNvSpPr>
            <a:spLocks noChangeArrowheads="1"/>
          </p:cNvSpPr>
          <p:nvPr/>
        </p:nvSpPr>
        <p:spPr bwMode="auto">
          <a:xfrm>
            <a:off x="5030788" y="2114550"/>
            <a:ext cx="1065212" cy="1454150"/>
          </a:xfrm>
          <a:prstGeom prst="roundRect">
            <a:avLst>
              <a:gd name="adj" fmla="val 148"/>
            </a:avLst>
          </a:prstGeom>
          <a:solidFill>
            <a:srgbClr val="E6E6E6"/>
          </a:solidFill>
          <a:ln w="50800">
            <a:solidFill>
              <a:srgbClr val="008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.3*(</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2000">
                <a:solidFill>
                  <a:srgbClr val="008000"/>
                </a:solidFill>
              </a:rPr>
              <a:t>.</a:t>
            </a:r>
            <a:r>
              <a:rPr lang="en-GB" sz="1800">
                <a:solidFill>
                  <a:srgbClr val="008000"/>
                </a:solidFill>
              </a:rPr>
              <a:t>075*.8</a:t>
            </a:r>
            <a:r>
              <a:rPr lang="en-GB" sz="1800"/>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800">
                <a:solidFill>
                  <a:srgbClr val="660066"/>
                </a:solidFill>
              </a:rPr>
              <a:t>.015*.1</a:t>
            </a:r>
            <a:r>
              <a:rPr lang="en-GB"/>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t>
            </a:r>
            <a:r>
              <a:rPr lang="en-GB" sz="2000">
                <a:solidFill>
                  <a:srgbClr val="008000"/>
                </a:solidFill>
              </a:rPr>
              <a:t>.0185</a:t>
            </a:r>
            <a:endParaRPr lang="en-GB">
              <a:solidFill>
                <a:srgbClr val="008000"/>
              </a:solidFill>
            </a:endParaRPr>
          </a:p>
        </p:txBody>
      </p:sp>
      <p:sp>
        <p:nvSpPr>
          <p:cNvPr id="118809" name="AutoShape 5"/>
          <p:cNvSpPr>
            <a:spLocks noChangeArrowheads="1"/>
          </p:cNvSpPr>
          <p:nvPr/>
        </p:nvSpPr>
        <p:spPr bwMode="auto">
          <a:xfrm>
            <a:off x="5030788" y="3792538"/>
            <a:ext cx="1065212" cy="1514475"/>
          </a:xfrm>
          <a:prstGeom prst="roundRect">
            <a:avLst>
              <a:gd name="adj" fmla="val 148"/>
            </a:avLst>
          </a:prstGeom>
          <a:solidFill>
            <a:srgbClr val="E6E6E6"/>
          </a:solidFill>
          <a:ln w="50800">
            <a:solidFill>
              <a:srgbClr val="660066"/>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.1*(</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008000"/>
                </a:solidFill>
              </a:rPr>
              <a:t>.</a:t>
            </a:r>
            <a:r>
              <a:rPr lang="en-GB" sz="1800">
                <a:solidFill>
                  <a:srgbClr val="008000"/>
                </a:solidFill>
              </a:rPr>
              <a:t>075*.2</a:t>
            </a:r>
            <a:r>
              <a:rPr lang="en-GB" sz="1800"/>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800">
                <a:solidFill>
                  <a:srgbClr val="660066"/>
                </a:solidFill>
              </a:rPr>
              <a:t>.015*.9</a:t>
            </a:r>
            <a:r>
              <a:rPr lang="en-GB"/>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t>
            </a:r>
            <a:r>
              <a:rPr lang="en-GB" sz="2000">
                <a:solidFill>
                  <a:srgbClr val="660066"/>
                </a:solidFill>
              </a:rPr>
              <a:t>.0029</a:t>
            </a:r>
          </a:p>
        </p:txBody>
      </p:sp>
      <p:sp>
        <p:nvSpPr>
          <p:cNvPr id="118810" name="Rectangle 38"/>
          <p:cNvSpPr>
            <a:spLocks noChangeArrowheads="1"/>
          </p:cNvSpPr>
          <p:nvPr/>
        </p:nvSpPr>
        <p:spPr bwMode="auto">
          <a:xfrm>
            <a:off x="5335588" y="5486400"/>
            <a:ext cx="420687" cy="457200"/>
          </a:xfrm>
          <a:prstGeom prst="rect">
            <a:avLst/>
          </a:prstGeom>
          <a:noFill/>
          <a:ln w="9525">
            <a:noFill/>
            <a:miter lim="800000"/>
            <a:headEnd/>
            <a:tailEnd/>
          </a:ln>
        </p:spPr>
        <p:txBody>
          <a:bodyPr wrap="none">
            <a:prstTxWarp prst="textNoShape">
              <a:avLst/>
            </a:prstTxWarp>
            <a:spAutoFit/>
          </a:bodyPr>
          <a:lstStyle/>
          <a:p>
            <a:r>
              <a:rPr lang="en-GB" b="1"/>
              <a:t>G</a:t>
            </a:r>
            <a:endParaRPr lang="en-US" b="1"/>
          </a:p>
        </p:txBody>
      </p:sp>
      <p:sp>
        <p:nvSpPr>
          <p:cNvPr id="118811" name="Line 13"/>
          <p:cNvSpPr>
            <a:spLocks noChangeShapeType="1"/>
          </p:cNvSpPr>
          <p:nvPr/>
        </p:nvSpPr>
        <p:spPr bwMode="auto">
          <a:xfrm rot="16200000" flipH="1">
            <a:off x="3906044" y="3066257"/>
            <a:ext cx="1868487"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18812" name="Line 13"/>
          <p:cNvSpPr>
            <a:spLocks noChangeShapeType="1"/>
          </p:cNvSpPr>
          <p:nvPr/>
        </p:nvSpPr>
        <p:spPr bwMode="auto">
          <a:xfrm rot="16200000" flipH="1">
            <a:off x="4725988" y="2286000"/>
            <a:ext cx="228600"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18813" name="Line 13"/>
          <p:cNvSpPr>
            <a:spLocks noChangeShapeType="1"/>
          </p:cNvSpPr>
          <p:nvPr/>
        </p:nvSpPr>
        <p:spPr bwMode="auto">
          <a:xfrm rot="16200000" flipH="1">
            <a:off x="4535488" y="4076700"/>
            <a:ext cx="609600"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18814" name="Line 13"/>
          <p:cNvSpPr>
            <a:spLocks noChangeShapeType="1"/>
          </p:cNvSpPr>
          <p:nvPr/>
        </p:nvSpPr>
        <p:spPr bwMode="auto">
          <a:xfrm rot="-5400000">
            <a:off x="4344988" y="3276600"/>
            <a:ext cx="990600"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18815" name="AutoShape 5"/>
          <p:cNvSpPr>
            <a:spLocks noChangeArrowheads="1"/>
          </p:cNvSpPr>
          <p:nvPr/>
        </p:nvSpPr>
        <p:spPr bwMode="auto">
          <a:xfrm>
            <a:off x="6554788" y="2116138"/>
            <a:ext cx="1065212" cy="1514475"/>
          </a:xfrm>
          <a:prstGeom prst="roundRect">
            <a:avLst>
              <a:gd name="adj" fmla="val 148"/>
            </a:avLst>
          </a:prstGeom>
          <a:solidFill>
            <a:srgbClr val="E6E6E6"/>
          </a:solidFill>
          <a:ln w="50800">
            <a:solidFill>
              <a:srgbClr val="008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.2*(</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008000"/>
                </a:solidFill>
              </a:rPr>
              <a:t>.</a:t>
            </a:r>
            <a:r>
              <a:rPr lang="en-GB" sz="1800">
                <a:solidFill>
                  <a:srgbClr val="008000"/>
                </a:solidFill>
              </a:rPr>
              <a:t>0185*.8</a:t>
            </a:r>
            <a:r>
              <a:rPr lang="en-GB" sz="1800"/>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800">
                <a:solidFill>
                  <a:srgbClr val="660066"/>
                </a:solidFill>
              </a:rPr>
              <a:t>.0029*.1</a:t>
            </a:r>
            <a:r>
              <a:rPr lang="en-GB"/>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t>
            </a:r>
            <a:r>
              <a:rPr lang="en-GB">
                <a:solidFill>
                  <a:srgbClr val="008000"/>
                </a:solidFill>
              </a:rPr>
              <a:t>.</a:t>
            </a:r>
            <a:r>
              <a:rPr lang="en-GB" sz="2000">
                <a:solidFill>
                  <a:srgbClr val="008000"/>
                </a:solidFill>
              </a:rPr>
              <a:t>003</a:t>
            </a:r>
            <a:endParaRPr lang="en-GB">
              <a:solidFill>
                <a:srgbClr val="008000"/>
              </a:solidFill>
            </a:endParaRPr>
          </a:p>
        </p:txBody>
      </p:sp>
      <p:sp>
        <p:nvSpPr>
          <p:cNvPr id="118816" name="AutoShape 5"/>
          <p:cNvSpPr>
            <a:spLocks noChangeArrowheads="1"/>
          </p:cNvSpPr>
          <p:nvPr/>
        </p:nvSpPr>
        <p:spPr bwMode="auto">
          <a:xfrm>
            <a:off x="6554788" y="3792538"/>
            <a:ext cx="1065212" cy="1514475"/>
          </a:xfrm>
          <a:prstGeom prst="roundRect">
            <a:avLst>
              <a:gd name="adj" fmla="val 148"/>
            </a:avLst>
          </a:prstGeom>
          <a:solidFill>
            <a:srgbClr val="E6E6E6"/>
          </a:solidFill>
          <a:ln w="50800">
            <a:solidFill>
              <a:srgbClr val="660066"/>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.4*(</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008000"/>
                </a:solidFill>
              </a:rPr>
              <a:t>.</a:t>
            </a:r>
            <a:r>
              <a:rPr lang="en-GB" sz="1800">
                <a:solidFill>
                  <a:srgbClr val="008000"/>
                </a:solidFill>
              </a:rPr>
              <a:t>0185*.2</a:t>
            </a:r>
            <a:r>
              <a:rPr lang="en-GB" sz="1800"/>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800">
                <a:solidFill>
                  <a:srgbClr val="660066"/>
                </a:solidFill>
              </a:rPr>
              <a:t>.0029*.9</a:t>
            </a:r>
            <a:r>
              <a:rPr lang="en-GB"/>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t>
            </a:r>
            <a:r>
              <a:rPr lang="en-GB">
                <a:solidFill>
                  <a:srgbClr val="660066"/>
                </a:solidFill>
              </a:rPr>
              <a:t>.</a:t>
            </a:r>
            <a:r>
              <a:rPr lang="en-GB" sz="2000">
                <a:solidFill>
                  <a:srgbClr val="660066"/>
                </a:solidFill>
              </a:rPr>
              <a:t>0025</a:t>
            </a:r>
            <a:endParaRPr lang="en-GB">
              <a:solidFill>
                <a:srgbClr val="660066"/>
              </a:solidFill>
            </a:endParaRPr>
          </a:p>
        </p:txBody>
      </p:sp>
      <p:sp>
        <p:nvSpPr>
          <p:cNvPr id="118817" name="Rectangle 45"/>
          <p:cNvSpPr>
            <a:spLocks noChangeArrowheads="1"/>
          </p:cNvSpPr>
          <p:nvPr/>
        </p:nvSpPr>
        <p:spPr bwMode="auto">
          <a:xfrm>
            <a:off x="6859588" y="5486400"/>
            <a:ext cx="404812" cy="457200"/>
          </a:xfrm>
          <a:prstGeom prst="rect">
            <a:avLst/>
          </a:prstGeom>
          <a:noFill/>
          <a:ln w="9525">
            <a:noFill/>
            <a:miter lim="800000"/>
            <a:headEnd/>
            <a:tailEnd/>
          </a:ln>
        </p:spPr>
        <p:txBody>
          <a:bodyPr wrap="none">
            <a:prstTxWarp prst="textNoShape">
              <a:avLst/>
            </a:prstTxWarp>
            <a:spAutoFit/>
          </a:bodyPr>
          <a:lstStyle/>
          <a:p>
            <a:r>
              <a:rPr lang="en-GB" b="1"/>
              <a:t>A</a:t>
            </a:r>
            <a:endParaRPr lang="en-US" b="1"/>
          </a:p>
        </p:txBody>
      </p:sp>
      <p:sp>
        <p:nvSpPr>
          <p:cNvPr id="118818" name="Line 13"/>
          <p:cNvSpPr>
            <a:spLocks noChangeShapeType="1"/>
          </p:cNvSpPr>
          <p:nvPr/>
        </p:nvSpPr>
        <p:spPr bwMode="auto">
          <a:xfrm rot="16200000" flipH="1">
            <a:off x="5430044" y="3066257"/>
            <a:ext cx="1868487"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18819" name="Line 13"/>
          <p:cNvSpPr>
            <a:spLocks noChangeShapeType="1"/>
          </p:cNvSpPr>
          <p:nvPr/>
        </p:nvSpPr>
        <p:spPr bwMode="auto">
          <a:xfrm rot="16200000" flipH="1">
            <a:off x="6249988" y="2286000"/>
            <a:ext cx="228600"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18820" name="Line 13"/>
          <p:cNvSpPr>
            <a:spLocks noChangeShapeType="1"/>
          </p:cNvSpPr>
          <p:nvPr/>
        </p:nvSpPr>
        <p:spPr bwMode="auto">
          <a:xfrm rot="16200000" flipH="1">
            <a:off x="6059488" y="4076700"/>
            <a:ext cx="609600"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18821" name="Line 13"/>
          <p:cNvSpPr>
            <a:spLocks noChangeShapeType="1"/>
          </p:cNvSpPr>
          <p:nvPr/>
        </p:nvSpPr>
        <p:spPr bwMode="auto">
          <a:xfrm rot="-5400000">
            <a:off x="5868988" y="3276600"/>
            <a:ext cx="990600"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18822" name="AutoShape 5"/>
          <p:cNvSpPr>
            <a:spLocks noChangeArrowheads="1"/>
          </p:cNvSpPr>
          <p:nvPr/>
        </p:nvSpPr>
        <p:spPr bwMode="auto">
          <a:xfrm>
            <a:off x="8078788" y="2116138"/>
            <a:ext cx="1065212" cy="1514475"/>
          </a:xfrm>
          <a:prstGeom prst="roundRect">
            <a:avLst>
              <a:gd name="adj" fmla="val 148"/>
            </a:avLst>
          </a:prstGeom>
          <a:solidFill>
            <a:srgbClr val="E6E6E6"/>
          </a:solidFill>
          <a:ln w="50800">
            <a:solidFill>
              <a:srgbClr val="008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.2*(</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008000"/>
                </a:solidFill>
              </a:rPr>
              <a:t>.</a:t>
            </a:r>
            <a:r>
              <a:rPr lang="en-GB" sz="1800">
                <a:solidFill>
                  <a:srgbClr val="008000"/>
                </a:solidFill>
              </a:rPr>
              <a:t>003*.8</a:t>
            </a:r>
            <a:r>
              <a:rPr lang="en-GB" sz="1800"/>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800">
                <a:solidFill>
                  <a:srgbClr val="660066"/>
                </a:solidFill>
              </a:rPr>
              <a:t>.0025*.1</a:t>
            </a:r>
            <a:r>
              <a:rPr lang="en-GB"/>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t>
            </a:r>
            <a:r>
              <a:rPr lang="en-GB" sz="1800">
                <a:solidFill>
                  <a:srgbClr val="008000"/>
                </a:solidFill>
              </a:rPr>
              <a:t>.0005</a:t>
            </a:r>
            <a:endParaRPr lang="en-GB">
              <a:solidFill>
                <a:srgbClr val="008000"/>
              </a:solidFill>
            </a:endParaRPr>
          </a:p>
        </p:txBody>
      </p:sp>
      <p:sp>
        <p:nvSpPr>
          <p:cNvPr id="118823" name="AutoShape 5"/>
          <p:cNvSpPr>
            <a:spLocks noChangeArrowheads="1"/>
          </p:cNvSpPr>
          <p:nvPr/>
        </p:nvSpPr>
        <p:spPr bwMode="auto">
          <a:xfrm>
            <a:off x="8078788" y="3792538"/>
            <a:ext cx="1065212" cy="1514475"/>
          </a:xfrm>
          <a:prstGeom prst="roundRect">
            <a:avLst>
              <a:gd name="adj" fmla="val 148"/>
            </a:avLst>
          </a:prstGeom>
          <a:solidFill>
            <a:srgbClr val="E6E6E6"/>
          </a:solidFill>
          <a:ln w="50800">
            <a:solidFill>
              <a:srgbClr val="660066"/>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.4*(</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008000"/>
                </a:solidFill>
              </a:rPr>
              <a:t>.</a:t>
            </a:r>
            <a:r>
              <a:rPr lang="en-GB" sz="1800">
                <a:solidFill>
                  <a:srgbClr val="008000"/>
                </a:solidFill>
              </a:rPr>
              <a:t>003*.2</a:t>
            </a:r>
            <a:r>
              <a:rPr lang="en-GB" sz="1800"/>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800">
                <a:solidFill>
                  <a:srgbClr val="660066"/>
                </a:solidFill>
              </a:rPr>
              <a:t>.0025*.9</a:t>
            </a:r>
            <a:r>
              <a:rPr lang="en-GB"/>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t>
            </a:r>
            <a:r>
              <a:rPr lang="en-GB" sz="1800">
                <a:solidFill>
                  <a:srgbClr val="660066"/>
                </a:solidFill>
              </a:rPr>
              <a:t>.0011</a:t>
            </a:r>
            <a:endParaRPr lang="en-GB">
              <a:solidFill>
                <a:srgbClr val="660066"/>
              </a:solidFill>
            </a:endParaRPr>
          </a:p>
        </p:txBody>
      </p:sp>
      <p:sp>
        <p:nvSpPr>
          <p:cNvPr id="118824" name="Rectangle 52"/>
          <p:cNvSpPr>
            <a:spLocks noChangeArrowheads="1"/>
          </p:cNvSpPr>
          <p:nvPr/>
        </p:nvSpPr>
        <p:spPr bwMode="auto">
          <a:xfrm>
            <a:off x="8383588" y="5486400"/>
            <a:ext cx="404812" cy="457200"/>
          </a:xfrm>
          <a:prstGeom prst="rect">
            <a:avLst/>
          </a:prstGeom>
          <a:noFill/>
          <a:ln w="9525">
            <a:noFill/>
            <a:miter lim="800000"/>
            <a:headEnd/>
            <a:tailEnd/>
          </a:ln>
        </p:spPr>
        <p:txBody>
          <a:bodyPr wrap="none">
            <a:prstTxWarp prst="textNoShape">
              <a:avLst/>
            </a:prstTxWarp>
            <a:spAutoFit/>
          </a:bodyPr>
          <a:lstStyle/>
          <a:p>
            <a:r>
              <a:rPr lang="en-GB" b="1"/>
              <a:t>A</a:t>
            </a:r>
            <a:endParaRPr lang="en-US" b="1"/>
          </a:p>
        </p:txBody>
      </p:sp>
      <p:sp>
        <p:nvSpPr>
          <p:cNvPr id="118825" name="Line 13"/>
          <p:cNvSpPr>
            <a:spLocks noChangeShapeType="1"/>
          </p:cNvSpPr>
          <p:nvPr/>
        </p:nvSpPr>
        <p:spPr bwMode="auto">
          <a:xfrm rot="16200000" flipH="1">
            <a:off x="6954044" y="3066257"/>
            <a:ext cx="1868487"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18826" name="Line 13"/>
          <p:cNvSpPr>
            <a:spLocks noChangeShapeType="1"/>
          </p:cNvSpPr>
          <p:nvPr/>
        </p:nvSpPr>
        <p:spPr bwMode="auto">
          <a:xfrm rot="16200000" flipH="1">
            <a:off x="7773988" y="2286000"/>
            <a:ext cx="228600"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18827" name="Line 13"/>
          <p:cNvSpPr>
            <a:spLocks noChangeShapeType="1"/>
          </p:cNvSpPr>
          <p:nvPr/>
        </p:nvSpPr>
        <p:spPr bwMode="auto">
          <a:xfrm rot="16200000" flipH="1">
            <a:off x="7583488" y="4076700"/>
            <a:ext cx="609600"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18828" name="Line 13"/>
          <p:cNvSpPr>
            <a:spLocks noChangeShapeType="1"/>
          </p:cNvSpPr>
          <p:nvPr/>
        </p:nvSpPr>
        <p:spPr bwMode="auto">
          <a:xfrm rot="-5400000">
            <a:off x="7392988" y="3276600"/>
            <a:ext cx="990600"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58" name="Rounded Rectangle 57"/>
          <p:cNvSpPr/>
          <p:nvPr/>
        </p:nvSpPr>
        <p:spPr>
          <a:xfrm>
            <a:off x="1905000" y="2057400"/>
            <a:ext cx="3276600" cy="3962400"/>
          </a:xfrm>
          <a:prstGeom prst="roundRect">
            <a:avLst/>
          </a:prstGeom>
          <a:solidFill>
            <a:schemeClr val="accent1">
              <a:alpha val="43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0833" name="Line 13"/>
          <p:cNvSpPr>
            <a:spLocks noChangeShapeType="1"/>
          </p:cNvSpPr>
          <p:nvPr/>
        </p:nvSpPr>
        <p:spPr bwMode="auto">
          <a:xfrm rot="-5400000">
            <a:off x="523875" y="3667125"/>
            <a:ext cx="950913" cy="17463"/>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20834" name="Line 13"/>
          <p:cNvSpPr>
            <a:spLocks noChangeShapeType="1"/>
          </p:cNvSpPr>
          <p:nvPr/>
        </p:nvSpPr>
        <p:spPr bwMode="auto">
          <a:xfrm rot="5400000" flipV="1">
            <a:off x="295275" y="3590925"/>
            <a:ext cx="950913" cy="17463"/>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20835" name="Title 1"/>
          <p:cNvSpPr>
            <a:spLocks noGrp="1"/>
          </p:cNvSpPr>
          <p:nvPr>
            <p:ph type="title"/>
          </p:nvPr>
        </p:nvSpPr>
        <p:spPr>
          <a:xfrm>
            <a:off x="1371600" y="228600"/>
            <a:ext cx="7543800" cy="1143000"/>
          </a:xfrm>
        </p:spPr>
        <p:txBody>
          <a:bodyPr/>
          <a:lstStyle/>
          <a:p>
            <a:r>
              <a:rPr lang="en-US" smtClean="0"/>
              <a:t>The Forward Algorithm</a:t>
            </a:r>
            <a:br>
              <a:rPr lang="en-US" smtClean="0"/>
            </a:br>
            <a:r>
              <a:rPr lang="en-US" sz="3200" smtClean="0"/>
              <a:t>Probability of a Sequence is the Sum of All Paths that Can Produce It</a:t>
            </a:r>
            <a:endParaRPr lang="en-US" smtClean="0"/>
          </a:p>
        </p:txBody>
      </p:sp>
      <p:sp>
        <p:nvSpPr>
          <p:cNvPr id="120836" name="AutoShape 5"/>
          <p:cNvSpPr>
            <a:spLocks noChangeArrowheads="1"/>
          </p:cNvSpPr>
          <p:nvPr/>
        </p:nvSpPr>
        <p:spPr bwMode="auto">
          <a:xfrm>
            <a:off x="304800" y="4021138"/>
            <a:ext cx="1065213" cy="1514475"/>
          </a:xfrm>
          <a:prstGeom prst="roundRect">
            <a:avLst>
              <a:gd name="adj" fmla="val 148"/>
            </a:avLst>
          </a:prstGeom>
          <a:solidFill>
            <a:srgbClr val="E6E6E6"/>
          </a:solidFill>
          <a:ln w="50800">
            <a:solidFill>
              <a:srgbClr val="660066"/>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G	.1</a:t>
            </a:r>
            <a:br>
              <a:rPr lang="en-GB"/>
            </a:br>
            <a:r>
              <a:rPr lang="en-GB"/>
              <a:t>C	.1</a:t>
            </a:r>
            <a:br>
              <a:rPr lang="en-GB"/>
            </a:br>
            <a:r>
              <a:rPr lang="en-GB"/>
              <a:t>A	.4</a:t>
            </a:r>
            <a:br>
              <a:rPr lang="en-GB"/>
            </a:br>
            <a:r>
              <a:rPr lang="en-GB"/>
              <a:t>T	.4</a:t>
            </a:r>
          </a:p>
        </p:txBody>
      </p:sp>
      <p:sp>
        <p:nvSpPr>
          <p:cNvPr id="120837" name="AutoShape 5"/>
          <p:cNvSpPr>
            <a:spLocks noChangeArrowheads="1"/>
          </p:cNvSpPr>
          <p:nvPr/>
        </p:nvSpPr>
        <p:spPr bwMode="auto">
          <a:xfrm>
            <a:off x="304800" y="1735138"/>
            <a:ext cx="1065213" cy="1514475"/>
          </a:xfrm>
          <a:prstGeom prst="roundRect">
            <a:avLst>
              <a:gd name="adj" fmla="val 148"/>
            </a:avLst>
          </a:prstGeom>
          <a:solidFill>
            <a:srgbClr val="E6E6E6"/>
          </a:solidFill>
          <a:ln w="50800">
            <a:solidFill>
              <a:srgbClr val="008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G	.3</a:t>
            </a:r>
            <a:br>
              <a:rPr lang="en-GB"/>
            </a:br>
            <a:r>
              <a:rPr lang="en-GB"/>
              <a:t>C	.3</a:t>
            </a:r>
            <a:br>
              <a:rPr lang="en-GB"/>
            </a:br>
            <a:r>
              <a:rPr lang="en-GB"/>
              <a:t>A	.2</a:t>
            </a:r>
            <a:br>
              <a:rPr lang="en-GB"/>
            </a:br>
            <a:r>
              <a:rPr lang="en-GB"/>
              <a:t>T	.2</a:t>
            </a:r>
          </a:p>
        </p:txBody>
      </p:sp>
      <p:sp>
        <p:nvSpPr>
          <p:cNvPr id="120838" name="TextBox 11"/>
          <p:cNvSpPr txBox="1">
            <a:spLocks noChangeArrowheads="1"/>
          </p:cNvSpPr>
          <p:nvPr/>
        </p:nvSpPr>
        <p:spPr bwMode="auto">
          <a:xfrm>
            <a:off x="1219200" y="3352800"/>
            <a:ext cx="608013" cy="457200"/>
          </a:xfrm>
          <a:prstGeom prst="rect">
            <a:avLst/>
          </a:prstGeom>
          <a:noFill/>
          <a:ln w="9525">
            <a:noFill/>
            <a:miter lim="800000"/>
            <a:headEnd/>
            <a:tailEnd/>
          </a:ln>
        </p:spPr>
        <p:txBody>
          <a:bodyPr wrap="none">
            <a:prstTxWarp prst="textNoShape">
              <a:avLst/>
            </a:prstTxWarp>
            <a:spAutoFit/>
          </a:bodyPr>
          <a:lstStyle/>
          <a:p>
            <a:r>
              <a:rPr lang="en-US"/>
              <a:t>0.1</a:t>
            </a:r>
          </a:p>
        </p:txBody>
      </p:sp>
      <p:sp>
        <p:nvSpPr>
          <p:cNvPr id="120839" name="Freeform 21"/>
          <p:cNvSpPr>
            <a:spLocks/>
          </p:cNvSpPr>
          <p:nvPr/>
        </p:nvSpPr>
        <p:spPr bwMode="auto">
          <a:xfrm>
            <a:off x="228600" y="1143000"/>
            <a:ext cx="631825" cy="590550"/>
          </a:xfrm>
          <a:custGeom>
            <a:avLst/>
            <a:gdLst>
              <a:gd name="T0" fmla="*/ 1645 w 1753"/>
              <a:gd name="T1" fmla="*/ 1389 h 1641"/>
              <a:gd name="T2" fmla="*/ 1683 w 1753"/>
              <a:gd name="T3" fmla="*/ 1304 h 1641"/>
              <a:gd name="T4" fmla="*/ 1713 w 1753"/>
              <a:gd name="T5" fmla="*/ 1216 h 1641"/>
              <a:gd name="T6" fmla="*/ 1734 w 1753"/>
              <a:gd name="T7" fmla="*/ 1126 h 1641"/>
              <a:gd name="T8" fmla="*/ 1748 w 1753"/>
              <a:gd name="T9" fmla="*/ 1033 h 1641"/>
              <a:gd name="T10" fmla="*/ 1752 w 1753"/>
              <a:gd name="T11" fmla="*/ 940 h 1641"/>
              <a:gd name="T12" fmla="*/ 1748 w 1753"/>
              <a:gd name="T13" fmla="*/ 847 h 1641"/>
              <a:gd name="T14" fmla="*/ 1735 w 1753"/>
              <a:gd name="T15" fmla="*/ 754 h 1641"/>
              <a:gd name="T16" fmla="*/ 1713 w 1753"/>
              <a:gd name="T17" fmla="*/ 663 h 1641"/>
              <a:gd name="T18" fmla="*/ 1684 w 1753"/>
              <a:gd name="T19" fmla="*/ 576 h 1641"/>
              <a:gd name="T20" fmla="*/ 1646 w 1753"/>
              <a:gd name="T21" fmla="*/ 491 h 1641"/>
              <a:gd name="T22" fmla="*/ 1601 w 1753"/>
              <a:gd name="T23" fmla="*/ 411 h 1641"/>
              <a:gd name="T24" fmla="*/ 1548 w 1753"/>
              <a:gd name="T25" fmla="*/ 337 h 1641"/>
              <a:gd name="T26" fmla="*/ 1489 w 1753"/>
              <a:gd name="T27" fmla="*/ 268 h 1641"/>
              <a:gd name="T28" fmla="*/ 1424 w 1753"/>
              <a:gd name="T29" fmla="*/ 206 h 1641"/>
              <a:gd name="T30" fmla="*/ 1353 w 1753"/>
              <a:gd name="T31" fmla="*/ 151 h 1641"/>
              <a:gd name="T32" fmla="*/ 1277 w 1753"/>
              <a:gd name="T33" fmla="*/ 104 h 1641"/>
              <a:gd name="T34" fmla="*/ 1198 w 1753"/>
              <a:gd name="T35" fmla="*/ 66 h 1641"/>
              <a:gd name="T36" fmla="*/ 1115 w 1753"/>
              <a:gd name="T37" fmla="*/ 36 h 1641"/>
              <a:gd name="T38" fmla="*/ 1030 w 1753"/>
              <a:gd name="T39" fmla="*/ 15 h 1641"/>
              <a:gd name="T40" fmla="*/ 944 w 1753"/>
              <a:gd name="T41" fmla="*/ 3 h 1641"/>
              <a:gd name="T42" fmla="*/ 857 w 1753"/>
              <a:gd name="T43" fmla="*/ 0 h 1641"/>
              <a:gd name="T44" fmla="*/ 770 w 1753"/>
              <a:gd name="T45" fmla="*/ 7 h 1641"/>
              <a:gd name="T46" fmla="*/ 684 w 1753"/>
              <a:gd name="T47" fmla="*/ 23 h 1641"/>
              <a:gd name="T48" fmla="*/ 600 w 1753"/>
              <a:gd name="T49" fmla="*/ 48 h 1641"/>
              <a:gd name="T50" fmla="*/ 518 w 1753"/>
              <a:gd name="T51" fmla="*/ 82 h 1641"/>
              <a:gd name="T52" fmla="*/ 440 w 1753"/>
              <a:gd name="T53" fmla="*/ 124 h 1641"/>
              <a:gd name="T54" fmla="*/ 367 w 1753"/>
              <a:gd name="T55" fmla="*/ 175 h 1641"/>
              <a:gd name="T56" fmla="*/ 299 w 1753"/>
              <a:gd name="T57" fmla="*/ 233 h 1641"/>
              <a:gd name="T58" fmla="*/ 236 w 1753"/>
              <a:gd name="T59" fmla="*/ 298 h 1641"/>
              <a:gd name="T60" fmla="*/ 180 w 1753"/>
              <a:gd name="T61" fmla="*/ 369 h 1641"/>
              <a:gd name="T62" fmla="*/ 130 w 1753"/>
              <a:gd name="T63" fmla="*/ 446 h 1641"/>
              <a:gd name="T64" fmla="*/ 88 w 1753"/>
              <a:gd name="T65" fmla="*/ 528 h 1641"/>
              <a:gd name="T66" fmla="*/ 54 w 1753"/>
              <a:gd name="T67" fmla="*/ 614 h 1641"/>
              <a:gd name="T68" fmla="*/ 28 w 1753"/>
              <a:gd name="T69" fmla="*/ 704 h 1641"/>
              <a:gd name="T70" fmla="*/ 10 w 1753"/>
              <a:gd name="T71" fmla="*/ 795 h 1641"/>
              <a:gd name="T72" fmla="*/ 1 w 1753"/>
              <a:gd name="T73" fmla="*/ 888 h 1641"/>
              <a:gd name="T74" fmla="*/ 1 w 1753"/>
              <a:gd name="T75" fmla="*/ 982 h 1641"/>
              <a:gd name="T76" fmla="*/ 9 w 1753"/>
              <a:gd name="T77" fmla="*/ 1075 h 1641"/>
              <a:gd name="T78" fmla="*/ 26 w 1753"/>
              <a:gd name="T79" fmla="*/ 1166 h 1641"/>
              <a:gd name="T80" fmla="*/ 51 w 1753"/>
              <a:gd name="T81" fmla="*/ 1256 h 1641"/>
              <a:gd name="T82" fmla="*/ 85 w 1753"/>
              <a:gd name="T83" fmla="*/ 1342 h 1641"/>
              <a:gd name="T84" fmla="*/ 126 w 1753"/>
              <a:gd name="T85" fmla="*/ 1425 h 1641"/>
              <a:gd name="T86" fmla="*/ 175 w 1753"/>
              <a:gd name="T87" fmla="*/ 1502 h 1641"/>
              <a:gd name="T88" fmla="*/ 231 w 1753"/>
              <a:gd name="T89" fmla="*/ 1574 h 1641"/>
              <a:gd name="T90" fmla="*/ 293 w 1753"/>
              <a:gd name="T91" fmla="*/ 1640 h 164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753"/>
              <a:gd name="T139" fmla="*/ 0 h 1641"/>
              <a:gd name="T140" fmla="*/ 1753 w 1753"/>
              <a:gd name="T141" fmla="*/ 1641 h 164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753" h="1641">
                <a:moveTo>
                  <a:pt x="1623" y="1429"/>
                </a:moveTo>
                <a:lnTo>
                  <a:pt x="1645" y="1389"/>
                </a:lnTo>
                <a:lnTo>
                  <a:pt x="1665" y="1347"/>
                </a:lnTo>
                <a:lnTo>
                  <a:pt x="1683" y="1304"/>
                </a:lnTo>
                <a:lnTo>
                  <a:pt x="1699" y="1261"/>
                </a:lnTo>
                <a:lnTo>
                  <a:pt x="1713" y="1216"/>
                </a:lnTo>
                <a:lnTo>
                  <a:pt x="1725" y="1171"/>
                </a:lnTo>
                <a:lnTo>
                  <a:pt x="1734" y="1126"/>
                </a:lnTo>
                <a:lnTo>
                  <a:pt x="1742" y="1080"/>
                </a:lnTo>
                <a:lnTo>
                  <a:pt x="1748" y="1033"/>
                </a:lnTo>
                <a:lnTo>
                  <a:pt x="1751" y="987"/>
                </a:lnTo>
                <a:lnTo>
                  <a:pt x="1752" y="940"/>
                </a:lnTo>
                <a:lnTo>
                  <a:pt x="1751" y="893"/>
                </a:lnTo>
                <a:lnTo>
                  <a:pt x="1748" y="847"/>
                </a:lnTo>
                <a:lnTo>
                  <a:pt x="1742" y="800"/>
                </a:lnTo>
                <a:lnTo>
                  <a:pt x="1735" y="754"/>
                </a:lnTo>
                <a:lnTo>
                  <a:pt x="1725" y="709"/>
                </a:lnTo>
                <a:lnTo>
                  <a:pt x="1713" y="663"/>
                </a:lnTo>
                <a:lnTo>
                  <a:pt x="1700" y="619"/>
                </a:lnTo>
                <a:lnTo>
                  <a:pt x="1684" y="576"/>
                </a:lnTo>
                <a:lnTo>
                  <a:pt x="1666" y="533"/>
                </a:lnTo>
                <a:lnTo>
                  <a:pt x="1646" y="491"/>
                </a:lnTo>
                <a:lnTo>
                  <a:pt x="1624" y="451"/>
                </a:lnTo>
                <a:lnTo>
                  <a:pt x="1601" y="411"/>
                </a:lnTo>
                <a:lnTo>
                  <a:pt x="1575" y="373"/>
                </a:lnTo>
                <a:lnTo>
                  <a:pt x="1548" y="337"/>
                </a:lnTo>
                <a:lnTo>
                  <a:pt x="1519" y="302"/>
                </a:lnTo>
                <a:lnTo>
                  <a:pt x="1489" y="268"/>
                </a:lnTo>
                <a:lnTo>
                  <a:pt x="1457" y="236"/>
                </a:lnTo>
                <a:lnTo>
                  <a:pt x="1424" y="206"/>
                </a:lnTo>
                <a:lnTo>
                  <a:pt x="1389" y="178"/>
                </a:lnTo>
                <a:lnTo>
                  <a:pt x="1353" y="151"/>
                </a:lnTo>
                <a:lnTo>
                  <a:pt x="1316" y="127"/>
                </a:lnTo>
                <a:lnTo>
                  <a:pt x="1277" y="104"/>
                </a:lnTo>
                <a:lnTo>
                  <a:pt x="1238" y="84"/>
                </a:lnTo>
                <a:lnTo>
                  <a:pt x="1198" y="66"/>
                </a:lnTo>
                <a:lnTo>
                  <a:pt x="1157" y="50"/>
                </a:lnTo>
                <a:lnTo>
                  <a:pt x="1115" y="36"/>
                </a:lnTo>
                <a:lnTo>
                  <a:pt x="1073" y="24"/>
                </a:lnTo>
                <a:lnTo>
                  <a:pt x="1030" y="15"/>
                </a:lnTo>
                <a:lnTo>
                  <a:pt x="987" y="8"/>
                </a:lnTo>
                <a:lnTo>
                  <a:pt x="944" y="3"/>
                </a:lnTo>
                <a:lnTo>
                  <a:pt x="900" y="0"/>
                </a:lnTo>
                <a:lnTo>
                  <a:pt x="857" y="0"/>
                </a:lnTo>
                <a:lnTo>
                  <a:pt x="813" y="2"/>
                </a:lnTo>
                <a:lnTo>
                  <a:pt x="770" y="7"/>
                </a:lnTo>
                <a:lnTo>
                  <a:pt x="726" y="14"/>
                </a:lnTo>
                <a:lnTo>
                  <a:pt x="684" y="23"/>
                </a:lnTo>
                <a:lnTo>
                  <a:pt x="641" y="34"/>
                </a:lnTo>
                <a:lnTo>
                  <a:pt x="600" y="48"/>
                </a:lnTo>
                <a:lnTo>
                  <a:pt x="558" y="64"/>
                </a:lnTo>
                <a:lnTo>
                  <a:pt x="518" y="82"/>
                </a:lnTo>
                <a:lnTo>
                  <a:pt x="479" y="102"/>
                </a:lnTo>
                <a:lnTo>
                  <a:pt x="440" y="124"/>
                </a:lnTo>
                <a:lnTo>
                  <a:pt x="403" y="149"/>
                </a:lnTo>
                <a:lnTo>
                  <a:pt x="367" y="175"/>
                </a:lnTo>
                <a:lnTo>
                  <a:pt x="332" y="203"/>
                </a:lnTo>
                <a:lnTo>
                  <a:pt x="299" y="233"/>
                </a:lnTo>
                <a:lnTo>
                  <a:pt x="267" y="264"/>
                </a:lnTo>
                <a:lnTo>
                  <a:pt x="236" y="298"/>
                </a:lnTo>
                <a:lnTo>
                  <a:pt x="207" y="333"/>
                </a:lnTo>
                <a:lnTo>
                  <a:pt x="180" y="369"/>
                </a:lnTo>
                <a:lnTo>
                  <a:pt x="154" y="407"/>
                </a:lnTo>
                <a:lnTo>
                  <a:pt x="130" y="446"/>
                </a:lnTo>
                <a:lnTo>
                  <a:pt x="108" y="487"/>
                </a:lnTo>
                <a:lnTo>
                  <a:pt x="88" y="528"/>
                </a:lnTo>
                <a:lnTo>
                  <a:pt x="70" y="571"/>
                </a:lnTo>
                <a:lnTo>
                  <a:pt x="54" y="614"/>
                </a:lnTo>
                <a:lnTo>
                  <a:pt x="40" y="659"/>
                </a:lnTo>
                <a:lnTo>
                  <a:pt x="28" y="704"/>
                </a:lnTo>
                <a:lnTo>
                  <a:pt x="18" y="749"/>
                </a:lnTo>
                <a:lnTo>
                  <a:pt x="10" y="795"/>
                </a:lnTo>
                <a:lnTo>
                  <a:pt x="5" y="842"/>
                </a:lnTo>
                <a:lnTo>
                  <a:pt x="1" y="888"/>
                </a:lnTo>
                <a:lnTo>
                  <a:pt x="0" y="935"/>
                </a:lnTo>
                <a:lnTo>
                  <a:pt x="1" y="982"/>
                </a:lnTo>
                <a:lnTo>
                  <a:pt x="4" y="1028"/>
                </a:lnTo>
                <a:lnTo>
                  <a:pt x="9" y="1075"/>
                </a:lnTo>
                <a:lnTo>
                  <a:pt x="17" y="1121"/>
                </a:lnTo>
                <a:lnTo>
                  <a:pt x="26" y="1166"/>
                </a:lnTo>
                <a:lnTo>
                  <a:pt x="38" y="1212"/>
                </a:lnTo>
                <a:lnTo>
                  <a:pt x="51" y="1256"/>
                </a:lnTo>
                <a:lnTo>
                  <a:pt x="67" y="1300"/>
                </a:lnTo>
                <a:lnTo>
                  <a:pt x="85" y="1342"/>
                </a:lnTo>
                <a:lnTo>
                  <a:pt x="105" y="1384"/>
                </a:lnTo>
                <a:lnTo>
                  <a:pt x="126" y="1425"/>
                </a:lnTo>
                <a:lnTo>
                  <a:pt x="150" y="1464"/>
                </a:lnTo>
                <a:lnTo>
                  <a:pt x="175" y="1502"/>
                </a:lnTo>
                <a:lnTo>
                  <a:pt x="202" y="1539"/>
                </a:lnTo>
                <a:lnTo>
                  <a:pt x="231" y="1574"/>
                </a:lnTo>
                <a:lnTo>
                  <a:pt x="261" y="1608"/>
                </a:lnTo>
                <a:lnTo>
                  <a:pt x="293" y="1640"/>
                </a:lnTo>
              </a:path>
            </a:pathLst>
          </a:custGeom>
          <a:noFill/>
          <a:ln w="9525">
            <a:solidFill>
              <a:srgbClr val="000000"/>
            </a:solidFill>
            <a:round/>
            <a:headEnd/>
            <a:tailEnd type="triangle" w="lg" len="lg"/>
          </a:ln>
        </p:spPr>
        <p:txBody>
          <a:bodyPr>
            <a:prstTxWarp prst="textNoShape">
              <a:avLst/>
            </a:prstTxWarp>
          </a:bodyPr>
          <a:lstStyle/>
          <a:p>
            <a:endParaRPr lang="en-US" sz="1800"/>
          </a:p>
        </p:txBody>
      </p:sp>
      <p:sp>
        <p:nvSpPr>
          <p:cNvPr id="120840" name="TextBox 20"/>
          <p:cNvSpPr txBox="1">
            <a:spLocks noChangeArrowheads="1"/>
          </p:cNvSpPr>
          <p:nvPr/>
        </p:nvSpPr>
        <p:spPr bwMode="auto">
          <a:xfrm>
            <a:off x="0" y="3352800"/>
            <a:ext cx="608013" cy="457200"/>
          </a:xfrm>
          <a:prstGeom prst="rect">
            <a:avLst/>
          </a:prstGeom>
          <a:noFill/>
          <a:ln w="9525">
            <a:noFill/>
            <a:miter lim="800000"/>
            <a:headEnd/>
            <a:tailEnd/>
          </a:ln>
        </p:spPr>
        <p:txBody>
          <a:bodyPr wrap="none">
            <a:prstTxWarp prst="textNoShape">
              <a:avLst/>
            </a:prstTxWarp>
            <a:spAutoFit/>
          </a:bodyPr>
          <a:lstStyle/>
          <a:p>
            <a:r>
              <a:rPr lang="en-US"/>
              <a:t>0.2</a:t>
            </a:r>
          </a:p>
        </p:txBody>
      </p:sp>
      <p:sp>
        <p:nvSpPr>
          <p:cNvPr id="120841" name="Freeform 21"/>
          <p:cNvSpPr>
            <a:spLocks/>
          </p:cNvSpPr>
          <p:nvPr/>
        </p:nvSpPr>
        <p:spPr bwMode="auto">
          <a:xfrm flipV="1">
            <a:off x="228600" y="5562600"/>
            <a:ext cx="631825" cy="590550"/>
          </a:xfrm>
          <a:custGeom>
            <a:avLst/>
            <a:gdLst>
              <a:gd name="T0" fmla="*/ 1645 w 1753"/>
              <a:gd name="T1" fmla="*/ 1389 h 1641"/>
              <a:gd name="T2" fmla="*/ 1683 w 1753"/>
              <a:gd name="T3" fmla="*/ 1304 h 1641"/>
              <a:gd name="T4" fmla="*/ 1713 w 1753"/>
              <a:gd name="T5" fmla="*/ 1216 h 1641"/>
              <a:gd name="T6" fmla="*/ 1734 w 1753"/>
              <a:gd name="T7" fmla="*/ 1126 h 1641"/>
              <a:gd name="T8" fmla="*/ 1748 w 1753"/>
              <a:gd name="T9" fmla="*/ 1033 h 1641"/>
              <a:gd name="T10" fmla="*/ 1752 w 1753"/>
              <a:gd name="T11" fmla="*/ 940 h 1641"/>
              <a:gd name="T12" fmla="*/ 1748 w 1753"/>
              <a:gd name="T13" fmla="*/ 847 h 1641"/>
              <a:gd name="T14" fmla="*/ 1735 w 1753"/>
              <a:gd name="T15" fmla="*/ 754 h 1641"/>
              <a:gd name="T16" fmla="*/ 1713 w 1753"/>
              <a:gd name="T17" fmla="*/ 663 h 1641"/>
              <a:gd name="T18" fmla="*/ 1684 w 1753"/>
              <a:gd name="T19" fmla="*/ 576 h 1641"/>
              <a:gd name="T20" fmla="*/ 1646 w 1753"/>
              <a:gd name="T21" fmla="*/ 491 h 1641"/>
              <a:gd name="T22" fmla="*/ 1601 w 1753"/>
              <a:gd name="T23" fmla="*/ 411 h 1641"/>
              <a:gd name="T24" fmla="*/ 1548 w 1753"/>
              <a:gd name="T25" fmla="*/ 337 h 1641"/>
              <a:gd name="T26" fmla="*/ 1489 w 1753"/>
              <a:gd name="T27" fmla="*/ 268 h 1641"/>
              <a:gd name="T28" fmla="*/ 1424 w 1753"/>
              <a:gd name="T29" fmla="*/ 206 h 1641"/>
              <a:gd name="T30" fmla="*/ 1353 w 1753"/>
              <a:gd name="T31" fmla="*/ 151 h 1641"/>
              <a:gd name="T32" fmla="*/ 1277 w 1753"/>
              <a:gd name="T33" fmla="*/ 104 h 1641"/>
              <a:gd name="T34" fmla="*/ 1198 w 1753"/>
              <a:gd name="T35" fmla="*/ 66 h 1641"/>
              <a:gd name="T36" fmla="*/ 1115 w 1753"/>
              <a:gd name="T37" fmla="*/ 36 h 1641"/>
              <a:gd name="T38" fmla="*/ 1030 w 1753"/>
              <a:gd name="T39" fmla="*/ 15 h 1641"/>
              <a:gd name="T40" fmla="*/ 944 w 1753"/>
              <a:gd name="T41" fmla="*/ 3 h 1641"/>
              <a:gd name="T42" fmla="*/ 857 w 1753"/>
              <a:gd name="T43" fmla="*/ 0 h 1641"/>
              <a:gd name="T44" fmla="*/ 770 w 1753"/>
              <a:gd name="T45" fmla="*/ 7 h 1641"/>
              <a:gd name="T46" fmla="*/ 684 w 1753"/>
              <a:gd name="T47" fmla="*/ 23 h 1641"/>
              <a:gd name="T48" fmla="*/ 600 w 1753"/>
              <a:gd name="T49" fmla="*/ 48 h 1641"/>
              <a:gd name="T50" fmla="*/ 518 w 1753"/>
              <a:gd name="T51" fmla="*/ 82 h 1641"/>
              <a:gd name="T52" fmla="*/ 440 w 1753"/>
              <a:gd name="T53" fmla="*/ 124 h 1641"/>
              <a:gd name="T54" fmla="*/ 367 w 1753"/>
              <a:gd name="T55" fmla="*/ 175 h 1641"/>
              <a:gd name="T56" fmla="*/ 299 w 1753"/>
              <a:gd name="T57" fmla="*/ 233 h 1641"/>
              <a:gd name="T58" fmla="*/ 236 w 1753"/>
              <a:gd name="T59" fmla="*/ 298 h 1641"/>
              <a:gd name="T60" fmla="*/ 180 w 1753"/>
              <a:gd name="T61" fmla="*/ 369 h 1641"/>
              <a:gd name="T62" fmla="*/ 130 w 1753"/>
              <a:gd name="T63" fmla="*/ 446 h 1641"/>
              <a:gd name="T64" fmla="*/ 88 w 1753"/>
              <a:gd name="T65" fmla="*/ 528 h 1641"/>
              <a:gd name="T66" fmla="*/ 54 w 1753"/>
              <a:gd name="T67" fmla="*/ 614 h 1641"/>
              <a:gd name="T68" fmla="*/ 28 w 1753"/>
              <a:gd name="T69" fmla="*/ 704 h 1641"/>
              <a:gd name="T70" fmla="*/ 10 w 1753"/>
              <a:gd name="T71" fmla="*/ 795 h 1641"/>
              <a:gd name="T72" fmla="*/ 1 w 1753"/>
              <a:gd name="T73" fmla="*/ 888 h 1641"/>
              <a:gd name="T74" fmla="*/ 1 w 1753"/>
              <a:gd name="T75" fmla="*/ 982 h 1641"/>
              <a:gd name="T76" fmla="*/ 9 w 1753"/>
              <a:gd name="T77" fmla="*/ 1075 h 1641"/>
              <a:gd name="T78" fmla="*/ 26 w 1753"/>
              <a:gd name="T79" fmla="*/ 1166 h 1641"/>
              <a:gd name="T80" fmla="*/ 51 w 1753"/>
              <a:gd name="T81" fmla="*/ 1256 h 1641"/>
              <a:gd name="T82" fmla="*/ 85 w 1753"/>
              <a:gd name="T83" fmla="*/ 1342 h 1641"/>
              <a:gd name="T84" fmla="*/ 126 w 1753"/>
              <a:gd name="T85" fmla="*/ 1425 h 1641"/>
              <a:gd name="T86" fmla="*/ 175 w 1753"/>
              <a:gd name="T87" fmla="*/ 1502 h 1641"/>
              <a:gd name="T88" fmla="*/ 231 w 1753"/>
              <a:gd name="T89" fmla="*/ 1574 h 1641"/>
              <a:gd name="T90" fmla="*/ 293 w 1753"/>
              <a:gd name="T91" fmla="*/ 1640 h 164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753"/>
              <a:gd name="T139" fmla="*/ 0 h 1641"/>
              <a:gd name="T140" fmla="*/ 1753 w 1753"/>
              <a:gd name="T141" fmla="*/ 1641 h 164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753" h="1641">
                <a:moveTo>
                  <a:pt x="1623" y="1429"/>
                </a:moveTo>
                <a:lnTo>
                  <a:pt x="1645" y="1389"/>
                </a:lnTo>
                <a:lnTo>
                  <a:pt x="1665" y="1347"/>
                </a:lnTo>
                <a:lnTo>
                  <a:pt x="1683" y="1304"/>
                </a:lnTo>
                <a:lnTo>
                  <a:pt x="1699" y="1261"/>
                </a:lnTo>
                <a:lnTo>
                  <a:pt x="1713" y="1216"/>
                </a:lnTo>
                <a:lnTo>
                  <a:pt x="1725" y="1171"/>
                </a:lnTo>
                <a:lnTo>
                  <a:pt x="1734" y="1126"/>
                </a:lnTo>
                <a:lnTo>
                  <a:pt x="1742" y="1080"/>
                </a:lnTo>
                <a:lnTo>
                  <a:pt x="1748" y="1033"/>
                </a:lnTo>
                <a:lnTo>
                  <a:pt x="1751" y="987"/>
                </a:lnTo>
                <a:lnTo>
                  <a:pt x="1752" y="940"/>
                </a:lnTo>
                <a:lnTo>
                  <a:pt x="1751" y="893"/>
                </a:lnTo>
                <a:lnTo>
                  <a:pt x="1748" y="847"/>
                </a:lnTo>
                <a:lnTo>
                  <a:pt x="1742" y="800"/>
                </a:lnTo>
                <a:lnTo>
                  <a:pt x="1735" y="754"/>
                </a:lnTo>
                <a:lnTo>
                  <a:pt x="1725" y="709"/>
                </a:lnTo>
                <a:lnTo>
                  <a:pt x="1713" y="663"/>
                </a:lnTo>
                <a:lnTo>
                  <a:pt x="1700" y="619"/>
                </a:lnTo>
                <a:lnTo>
                  <a:pt x="1684" y="576"/>
                </a:lnTo>
                <a:lnTo>
                  <a:pt x="1666" y="533"/>
                </a:lnTo>
                <a:lnTo>
                  <a:pt x="1646" y="491"/>
                </a:lnTo>
                <a:lnTo>
                  <a:pt x="1624" y="451"/>
                </a:lnTo>
                <a:lnTo>
                  <a:pt x="1601" y="411"/>
                </a:lnTo>
                <a:lnTo>
                  <a:pt x="1575" y="373"/>
                </a:lnTo>
                <a:lnTo>
                  <a:pt x="1548" y="337"/>
                </a:lnTo>
                <a:lnTo>
                  <a:pt x="1519" y="302"/>
                </a:lnTo>
                <a:lnTo>
                  <a:pt x="1489" y="268"/>
                </a:lnTo>
                <a:lnTo>
                  <a:pt x="1457" y="236"/>
                </a:lnTo>
                <a:lnTo>
                  <a:pt x="1424" y="206"/>
                </a:lnTo>
                <a:lnTo>
                  <a:pt x="1389" y="178"/>
                </a:lnTo>
                <a:lnTo>
                  <a:pt x="1353" y="151"/>
                </a:lnTo>
                <a:lnTo>
                  <a:pt x="1316" y="127"/>
                </a:lnTo>
                <a:lnTo>
                  <a:pt x="1277" y="104"/>
                </a:lnTo>
                <a:lnTo>
                  <a:pt x="1238" y="84"/>
                </a:lnTo>
                <a:lnTo>
                  <a:pt x="1198" y="66"/>
                </a:lnTo>
                <a:lnTo>
                  <a:pt x="1157" y="50"/>
                </a:lnTo>
                <a:lnTo>
                  <a:pt x="1115" y="36"/>
                </a:lnTo>
                <a:lnTo>
                  <a:pt x="1073" y="24"/>
                </a:lnTo>
                <a:lnTo>
                  <a:pt x="1030" y="15"/>
                </a:lnTo>
                <a:lnTo>
                  <a:pt x="987" y="8"/>
                </a:lnTo>
                <a:lnTo>
                  <a:pt x="944" y="3"/>
                </a:lnTo>
                <a:lnTo>
                  <a:pt x="900" y="0"/>
                </a:lnTo>
                <a:lnTo>
                  <a:pt x="857" y="0"/>
                </a:lnTo>
                <a:lnTo>
                  <a:pt x="813" y="2"/>
                </a:lnTo>
                <a:lnTo>
                  <a:pt x="770" y="7"/>
                </a:lnTo>
                <a:lnTo>
                  <a:pt x="726" y="14"/>
                </a:lnTo>
                <a:lnTo>
                  <a:pt x="684" y="23"/>
                </a:lnTo>
                <a:lnTo>
                  <a:pt x="641" y="34"/>
                </a:lnTo>
                <a:lnTo>
                  <a:pt x="600" y="48"/>
                </a:lnTo>
                <a:lnTo>
                  <a:pt x="558" y="64"/>
                </a:lnTo>
                <a:lnTo>
                  <a:pt x="518" y="82"/>
                </a:lnTo>
                <a:lnTo>
                  <a:pt x="479" y="102"/>
                </a:lnTo>
                <a:lnTo>
                  <a:pt x="440" y="124"/>
                </a:lnTo>
                <a:lnTo>
                  <a:pt x="403" y="149"/>
                </a:lnTo>
                <a:lnTo>
                  <a:pt x="367" y="175"/>
                </a:lnTo>
                <a:lnTo>
                  <a:pt x="332" y="203"/>
                </a:lnTo>
                <a:lnTo>
                  <a:pt x="299" y="233"/>
                </a:lnTo>
                <a:lnTo>
                  <a:pt x="267" y="264"/>
                </a:lnTo>
                <a:lnTo>
                  <a:pt x="236" y="298"/>
                </a:lnTo>
                <a:lnTo>
                  <a:pt x="207" y="333"/>
                </a:lnTo>
                <a:lnTo>
                  <a:pt x="180" y="369"/>
                </a:lnTo>
                <a:lnTo>
                  <a:pt x="154" y="407"/>
                </a:lnTo>
                <a:lnTo>
                  <a:pt x="130" y="446"/>
                </a:lnTo>
                <a:lnTo>
                  <a:pt x="108" y="487"/>
                </a:lnTo>
                <a:lnTo>
                  <a:pt x="88" y="528"/>
                </a:lnTo>
                <a:lnTo>
                  <a:pt x="70" y="571"/>
                </a:lnTo>
                <a:lnTo>
                  <a:pt x="54" y="614"/>
                </a:lnTo>
                <a:lnTo>
                  <a:pt x="40" y="659"/>
                </a:lnTo>
                <a:lnTo>
                  <a:pt x="28" y="704"/>
                </a:lnTo>
                <a:lnTo>
                  <a:pt x="18" y="749"/>
                </a:lnTo>
                <a:lnTo>
                  <a:pt x="10" y="795"/>
                </a:lnTo>
                <a:lnTo>
                  <a:pt x="5" y="842"/>
                </a:lnTo>
                <a:lnTo>
                  <a:pt x="1" y="888"/>
                </a:lnTo>
                <a:lnTo>
                  <a:pt x="0" y="935"/>
                </a:lnTo>
                <a:lnTo>
                  <a:pt x="1" y="982"/>
                </a:lnTo>
                <a:lnTo>
                  <a:pt x="4" y="1028"/>
                </a:lnTo>
                <a:lnTo>
                  <a:pt x="9" y="1075"/>
                </a:lnTo>
                <a:lnTo>
                  <a:pt x="17" y="1121"/>
                </a:lnTo>
                <a:lnTo>
                  <a:pt x="26" y="1166"/>
                </a:lnTo>
                <a:lnTo>
                  <a:pt x="38" y="1212"/>
                </a:lnTo>
                <a:lnTo>
                  <a:pt x="51" y="1256"/>
                </a:lnTo>
                <a:lnTo>
                  <a:pt x="67" y="1300"/>
                </a:lnTo>
                <a:lnTo>
                  <a:pt x="85" y="1342"/>
                </a:lnTo>
                <a:lnTo>
                  <a:pt x="105" y="1384"/>
                </a:lnTo>
                <a:lnTo>
                  <a:pt x="126" y="1425"/>
                </a:lnTo>
                <a:lnTo>
                  <a:pt x="150" y="1464"/>
                </a:lnTo>
                <a:lnTo>
                  <a:pt x="175" y="1502"/>
                </a:lnTo>
                <a:lnTo>
                  <a:pt x="202" y="1539"/>
                </a:lnTo>
                <a:lnTo>
                  <a:pt x="231" y="1574"/>
                </a:lnTo>
                <a:lnTo>
                  <a:pt x="261" y="1608"/>
                </a:lnTo>
                <a:lnTo>
                  <a:pt x="293" y="1640"/>
                </a:lnTo>
              </a:path>
            </a:pathLst>
          </a:custGeom>
          <a:noFill/>
          <a:ln w="9525">
            <a:solidFill>
              <a:srgbClr val="000000"/>
            </a:solidFill>
            <a:round/>
            <a:headEnd/>
            <a:tailEnd type="triangle" w="lg" len="lg"/>
          </a:ln>
        </p:spPr>
        <p:txBody>
          <a:bodyPr>
            <a:prstTxWarp prst="textNoShape">
              <a:avLst/>
            </a:prstTxWarp>
          </a:bodyPr>
          <a:lstStyle/>
          <a:p>
            <a:endParaRPr lang="en-US" sz="1800"/>
          </a:p>
        </p:txBody>
      </p:sp>
      <p:sp>
        <p:nvSpPr>
          <p:cNvPr id="120842" name="TextBox 24"/>
          <p:cNvSpPr txBox="1">
            <a:spLocks noChangeArrowheads="1"/>
          </p:cNvSpPr>
          <p:nvPr/>
        </p:nvSpPr>
        <p:spPr bwMode="auto">
          <a:xfrm>
            <a:off x="0" y="6248400"/>
            <a:ext cx="1520825" cy="457200"/>
          </a:xfrm>
          <a:prstGeom prst="rect">
            <a:avLst/>
          </a:prstGeom>
          <a:noFill/>
          <a:ln w="9525">
            <a:noFill/>
            <a:miter lim="800000"/>
            <a:headEnd/>
            <a:tailEnd/>
          </a:ln>
        </p:spPr>
        <p:txBody>
          <a:bodyPr wrap="none">
            <a:prstTxWarp prst="textNoShape">
              <a:avLst/>
            </a:prstTxWarp>
            <a:spAutoFit/>
          </a:bodyPr>
          <a:lstStyle/>
          <a:p>
            <a:r>
              <a:rPr lang="en-US" b="1">
                <a:solidFill>
                  <a:srgbClr val="660066"/>
                </a:solidFill>
              </a:rPr>
              <a:t>Non-CpG</a:t>
            </a:r>
          </a:p>
        </p:txBody>
      </p:sp>
      <p:sp>
        <p:nvSpPr>
          <p:cNvPr id="120843" name="TextBox 25"/>
          <p:cNvSpPr txBox="1">
            <a:spLocks noChangeArrowheads="1"/>
          </p:cNvSpPr>
          <p:nvPr/>
        </p:nvSpPr>
        <p:spPr bwMode="auto">
          <a:xfrm>
            <a:off x="838200" y="1295400"/>
            <a:ext cx="608013" cy="457200"/>
          </a:xfrm>
          <a:prstGeom prst="rect">
            <a:avLst/>
          </a:prstGeom>
          <a:noFill/>
          <a:ln w="9525">
            <a:noFill/>
            <a:miter lim="800000"/>
            <a:headEnd/>
            <a:tailEnd/>
          </a:ln>
        </p:spPr>
        <p:txBody>
          <a:bodyPr wrap="none">
            <a:prstTxWarp prst="textNoShape">
              <a:avLst/>
            </a:prstTxWarp>
            <a:spAutoFit/>
          </a:bodyPr>
          <a:lstStyle/>
          <a:p>
            <a:r>
              <a:rPr lang="en-US"/>
              <a:t>0.8</a:t>
            </a:r>
          </a:p>
        </p:txBody>
      </p:sp>
      <p:sp>
        <p:nvSpPr>
          <p:cNvPr id="120844" name="TextBox 26"/>
          <p:cNvSpPr txBox="1">
            <a:spLocks noChangeArrowheads="1"/>
          </p:cNvSpPr>
          <p:nvPr/>
        </p:nvSpPr>
        <p:spPr bwMode="auto">
          <a:xfrm>
            <a:off x="838200" y="5638800"/>
            <a:ext cx="608013" cy="457200"/>
          </a:xfrm>
          <a:prstGeom prst="rect">
            <a:avLst/>
          </a:prstGeom>
          <a:noFill/>
          <a:ln w="9525">
            <a:noFill/>
            <a:miter lim="800000"/>
            <a:headEnd/>
            <a:tailEnd/>
          </a:ln>
        </p:spPr>
        <p:txBody>
          <a:bodyPr wrap="none">
            <a:prstTxWarp prst="textNoShape">
              <a:avLst/>
            </a:prstTxWarp>
            <a:spAutoFit/>
          </a:bodyPr>
          <a:lstStyle/>
          <a:p>
            <a:r>
              <a:rPr lang="en-US"/>
              <a:t>0.9</a:t>
            </a:r>
          </a:p>
        </p:txBody>
      </p:sp>
      <p:sp>
        <p:nvSpPr>
          <p:cNvPr id="120845" name="Rectangle 15"/>
          <p:cNvSpPr>
            <a:spLocks noChangeArrowheads="1"/>
          </p:cNvSpPr>
          <p:nvPr/>
        </p:nvSpPr>
        <p:spPr bwMode="auto">
          <a:xfrm>
            <a:off x="2287588" y="5486400"/>
            <a:ext cx="420687" cy="457200"/>
          </a:xfrm>
          <a:prstGeom prst="rect">
            <a:avLst/>
          </a:prstGeom>
          <a:noFill/>
          <a:ln w="9525">
            <a:noFill/>
            <a:miter lim="800000"/>
            <a:headEnd/>
            <a:tailEnd/>
          </a:ln>
        </p:spPr>
        <p:txBody>
          <a:bodyPr wrap="none">
            <a:prstTxWarp prst="textNoShape">
              <a:avLst/>
            </a:prstTxWarp>
            <a:spAutoFit/>
          </a:bodyPr>
          <a:lstStyle/>
          <a:p>
            <a:r>
              <a:rPr lang="en-GB" b="1"/>
              <a:t>G</a:t>
            </a:r>
            <a:endParaRPr lang="en-US" b="1"/>
          </a:p>
        </p:txBody>
      </p:sp>
      <p:sp>
        <p:nvSpPr>
          <p:cNvPr id="120846" name="TextBox 18"/>
          <p:cNvSpPr txBox="1">
            <a:spLocks noChangeArrowheads="1"/>
          </p:cNvSpPr>
          <p:nvPr/>
        </p:nvSpPr>
        <p:spPr bwMode="auto">
          <a:xfrm>
            <a:off x="0" y="685800"/>
            <a:ext cx="827088" cy="457200"/>
          </a:xfrm>
          <a:prstGeom prst="rect">
            <a:avLst/>
          </a:prstGeom>
          <a:noFill/>
          <a:ln w="9525">
            <a:noFill/>
            <a:miter lim="800000"/>
            <a:headEnd/>
            <a:tailEnd/>
          </a:ln>
        </p:spPr>
        <p:txBody>
          <a:bodyPr wrap="none">
            <a:prstTxWarp prst="textNoShape">
              <a:avLst/>
            </a:prstTxWarp>
            <a:spAutoFit/>
          </a:bodyPr>
          <a:lstStyle/>
          <a:p>
            <a:r>
              <a:rPr lang="en-US" b="1">
                <a:solidFill>
                  <a:srgbClr val="008000"/>
                </a:solidFill>
              </a:rPr>
              <a:t>CpG</a:t>
            </a:r>
          </a:p>
        </p:txBody>
      </p:sp>
      <p:sp>
        <p:nvSpPr>
          <p:cNvPr id="120847" name="AutoShape 5"/>
          <p:cNvSpPr>
            <a:spLocks noChangeArrowheads="1"/>
          </p:cNvSpPr>
          <p:nvPr/>
        </p:nvSpPr>
        <p:spPr bwMode="auto">
          <a:xfrm>
            <a:off x="1982788" y="2116138"/>
            <a:ext cx="1065212" cy="1514475"/>
          </a:xfrm>
          <a:prstGeom prst="roundRect">
            <a:avLst>
              <a:gd name="adj" fmla="val 148"/>
            </a:avLst>
          </a:prstGeom>
          <a:solidFill>
            <a:srgbClr val="E6E6E6"/>
          </a:solidFill>
          <a:ln w="50800">
            <a:solidFill>
              <a:srgbClr val="008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b="1">
                <a:solidFill>
                  <a:srgbClr val="008000"/>
                </a:solidFill>
              </a:rPr>
              <a:t>G	.3</a:t>
            </a:r>
            <a:r>
              <a:rPr lang="en-GB"/>
              <a:t/>
            </a:r>
            <a:br>
              <a:rPr lang="en-GB"/>
            </a:br>
            <a:endParaRPr lang="en-GB"/>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endParaRPr lang="en-GB"/>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endParaRPr lang="en-GB"/>
          </a:p>
        </p:txBody>
      </p:sp>
      <p:sp>
        <p:nvSpPr>
          <p:cNvPr id="120848" name="AutoShape 5"/>
          <p:cNvSpPr>
            <a:spLocks noChangeArrowheads="1"/>
          </p:cNvSpPr>
          <p:nvPr/>
        </p:nvSpPr>
        <p:spPr bwMode="auto">
          <a:xfrm>
            <a:off x="1982788" y="3792538"/>
            <a:ext cx="1065212" cy="1514475"/>
          </a:xfrm>
          <a:prstGeom prst="roundRect">
            <a:avLst>
              <a:gd name="adj" fmla="val 148"/>
            </a:avLst>
          </a:prstGeom>
          <a:solidFill>
            <a:srgbClr val="E6E6E6"/>
          </a:solidFill>
          <a:ln w="50800">
            <a:solidFill>
              <a:srgbClr val="660066"/>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660066"/>
                </a:solidFill>
              </a:rPr>
              <a:t>G	.1</a:t>
            </a:r>
            <a:r>
              <a:rPr lang="en-GB"/>
              <a:t/>
            </a:r>
            <a:br>
              <a:rPr lang="en-GB"/>
            </a:br>
            <a:endParaRPr lang="en-GB"/>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endParaRPr lang="en-GB"/>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endParaRPr lang="en-GB"/>
          </a:p>
        </p:txBody>
      </p:sp>
      <p:sp>
        <p:nvSpPr>
          <p:cNvPr id="120849" name="AutoShape 5"/>
          <p:cNvSpPr>
            <a:spLocks noChangeArrowheads="1"/>
          </p:cNvSpPr>
          <p:nvPr/>
        </p:nvSpPr>
        <p:spPr bwMode="auto">
          <a:xfrm>
            <a:off x="3506788" y="2116138"/>
            <a:ext cx="1065212" cy="1514475"/>
          </a:xfrm>
          <a:prstGeom prst="roundRect">
            <a:avLst>
              <a:gd name="adj" fmla="val 148"/>
            </a:avLst>
          </a:prstGeom>
          <a:solidFill>
            <a:srgbClr val="E6E6E6"/>
          </a:solidFill>
          <a:ln w="50800">
            <a:solidFill>
              <a:srgbClr val="008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.3*(</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008000"/>
                </a:solidFill>
              </a:rPr>
              <a:t>.3*.8</a:t>
            </a:r>
            <a:r>
              <a:rPr lang="en-GB"/>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660066"/>
                </a:solidFill>
              </a:rPr>
              <a:t>.1*.1</a:t>
            </a:r>
            <a:r>
              <a:rPr lang="en-GB"/>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t>
            </a:r>
            <a:r>
              <a:rPr lang="en-GB" b="1">
                <a:solidFill>
                  <a:srgbClr val="008000"/>
                </a:solidFill>
              </a:rPr>
              <a:t>.075</a:t>
            </a:r>
          </a:p>
        </p:txBody>
      </p:sp>
      <p:sp>
        <p:nvSpPr>
          <p:cNvPr id="120850" name="AutoShape 5"/>
          <p:cNvSpPr>
            <a:spLocks noChangeArrowheads="1"/>
          </p:cNvSpPr>
          <p:nvPr/>
        </p:nvSpPr>
        <p:spPr bwMode="auto">
          <a:xfrm>
            <a:off x="3506788" y="3792538"/>
            <a:ext cx="1065212" cy="1514475"/>
          </a:xfrm>
          <a:prstGeom prst="roundRect">
            <a:avLst>
              <a:gd name="adj" fmla="val 148"/>
            </a:avLst>
          </a:prstGeom>
          <a:solidFill>
            <a:srgbClr val="E6E6E6"/>
          </a:solidFill>
          <a:ln w="50800">
            <a:solidFill>
              <a:srgbClr val="660066"/>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.1*(</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008000"/>
                </a:solidFill>
              </a:rPr>
              <a:t>.3*.2</a:t>
            </a:r>
            <a:r>
              <a:rPr lang="en-GB"/>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660066"/>
                </a:solidFill>
              </a:rPr>
              <a:t>.1*.9</a:t>
            </a:r>
            <a:r>
              <a:rPr lang="en-GB"/>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t>
            </a:r>
            <a:r>
              <a:rPr lang="en-GB">
                <a:solidFill>
                  <a:srgbClr val="660066"/>
                </a:solidFill>
              </a:rPr>
              <a:t>.015</a:t>
            </a:r>
          </a:p>
        </p:txBody>
      </p:sp>
      <p:sp>
        <p:nvSpPr>
          <p:cNvPr id="120851" name="Rectangle 31"/>
          <p:cNvSpPr>
            <a:spLocks noChangeArrowheads="1"/>
          </p:cNvSpPr>
          <p:nvPr/>
        </p:nvSpPr>
        <p:spPr bwMode="auto">
          <a:xfrm>
            <a:off x="3811588" y="5486400"/>
            <a:ext cx="404812" cy="457200"/>
          </a:xfrm>
          <a:prstGeom prst="rect">
            <a:avLst/>
          </a:prstGeom>
          <a:noFill/>
          <a:ln w="9525">
            <a:noFill/>
            <a:miter lim="800000"/>
            <a:headEnd/>
            <a:tailEnd/>
          </a:ln>
        </p:spPr>
        <p:txBody>
          <a:bodyPr wrap="none">
            <a:prstTxWarp prst="textNoShape">
              <a:avLst/>
            </a:prstTxWarp>
            <a:spAutoFit/>
          </a:bodyPr>
          <a:lstStyle/>
          <a:p>
            <a:r>
              <a:rPr lang="en-GB" b="1"/>
              <a:t>C</a:t>
            </a:r>
            <a:endParaRPr lang="en-US" b="1"/>
          </a:p>
        </p:txBody>
      </p:sp>
      <p:sp>
        <p:nvSpPr>
          <p:cNvPr id="120852" name="Line 13"/>
          <p:cNvSpPr>
            <a:spLocks noChangeShapeType="1"/>
          </p:cNvSpPr>
          <p:nvPr/>
        </p:nvSpPr>
        <p:spPr bwMode="auto">
          <a:xfrm rot="16200000" flipH="1">
            <a:off x="2382044" y="3066257"/>
            <a:ext cx="1868487"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20853" name="Line 13"/>
          <p:cNvSpPr>
            <a:spLocks noChangeShapeType="1"/>
          </p:cNvSpPr>
          <p:nvPr/>
        </p:nvSpPr>
        <p:spPr bwMode="auto">
          <a:xfrm rot="16200000" flipH="1">
            <a:off x="3201988" y="2286000"/>
            <a:ext cx="228600"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20854" name="Line 13"/>
          <p:cNvSpPr>
            <a:spLocks noChangeShapeType="1"/>
          </p:cNvSpPr>
          <p:nvPr/>
        </p:nvSpPr>
        <p:spPr bwMode="auto">
          <a:xfrm rot="16200000" flipH="1">
            <a:off x="3011488" y="4076700"/>
            <a:ext cx="609600"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20855" name="Line 13"/>
          <p:cNvSpPr>
            <a:spLocks noChangeShapeType="1"/>
          </p:cNvSpPr>
          <p:nvPr/>
        </p:nvSpPr>
        <p:spPr bwMode="auto">
          <a:xfrm rot="-5400000">
            <a:off x="2820988" y="3276600"/>
            <a:ext cx="990600"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20856" name="AutoShape 5"/>
          <p:cNvSpPr>
            <a:spLocks noChangeArrowheads="1"/>
          </p:cNvSpPr>
          <p:nvPr/>
        </p:nvSpPr>
        <p:spPr bwMode="auto">
          <a:xfrm>
            <a:off x="5030788" y="2114550"/>
            <a:ext cx="1065212" cy="1454150"/>
          </a:xfrm>
          <a:prstGeom prst="roundRect">
            <a:avLst>
              <a:gd name="adj" fmla="val 148"/>
            </a:avLst>
          </a:prstGeom>
          <a:solidFill>
            <a:srgbClr val="E6E6E6"/>
          </a:solidFill>
          <a:ln w="50800">
            <a:solidFill>
              <a:srgbClr val="008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.3*(</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2000">
                <a:solidFill>
                  <a:srgbClr val="008000"/>
                </a:solidFill>
              </a:rPr>
              <a:t>.</a:t>
            </a:r>
            <a:r>
              <a:rPr lang="en-GB" sz="1800">
                <a:solidFill>
                  <a:srgbClr val="008000"/>
                </a:solidFill>
              </a:rPr>
              <a:t>075*.8</a:t>
            </a:r>
            <a:r>
              <a:rPr lang="en-GB" sz="1800"/>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800">
                <a:solidFill>
                  <a:srgbClr val="660066"/>
                </a:solidFill>
              </a:rPr>
              <a:t>.015*.1</a:t>
            </a:r>
            <a:r>
              <a:rPr lang="en-GB"/>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t>
            </a:r>
            <a:r>
              <a:rPr lang="en-GB" sz="2000" b="1">
                <a:solidFill>
                  <a:srgbClr val="008000"/>
                </a:solidFill>
              </a:rPr>
              <a:t>.0185</a:t>
            </a:r>
            <a:endParaRPr lang="en-GB" b="1">
              <a:solidFill>
                <a:srgbClr val="008000"/>
              </a:solidFill>
            </a:endParaRPr>
          </a:p>
        </p:txBody>
      </p:sp>
      <p:sp>
        <p:nvSpPr>
          <p:cNvPr id="120857" name="AutoShape 5"/>
          <p:cNvSpPr>
            <a:spLocks noChangeArrowheads="1"/>
          </p:cNvSpPr>
          <p:nvPr/>
        </p:nvSpPr>
        <p:spPr bwMode="auto">
          <a:xfrm>
            <a:off x="5030788" y="3792538"/>
            <a:ext cx="1065212" cy="1514475"/>
          </a:xfrm>
          <a:prstGeom prst="roundRect">
            <a:avLst>
              <a:gd name="adj" fmla="val 148"/>
            </a:avLst>
          </a:prstGeom>
          <a:solidFill>
            <a:srgbClr val="E6E6E6"/>
          </a:solidFill>
          <a:ln w="50800">
            <a:solidFill>
              <a:srgbClr val="660066"/>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.1*(</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008000"/>
                </a:solidFill>
              </a:rPr>
              <a:t>.</a:t>
            </a:r>
            <a:r>
              <a:rPr lang="en-GB" sz="1800">
                <a:solidFill>
                  <a:srgbClr val="008000"/>
                </a:solidFill>
              </a:rPr>
              <a:t>075*.2</a:t>
            </a:r>
            <a:r>
              <a:rPr lang="en-GB" sz="1800"/>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800">
                <a:solidFill>
                  <a:srgbClr val="660066"/>
                </a:solidFill>
              </a:rPr>
              <a:t>.015*.9</a:t>
            </a:r>
            <a:r>
              <a:rPr lang="en-GB"/>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t>
            </a:r>
            <a:r>
              <a:rPr lang="en-GB" sz="2000">
                <a:solidFill>
                  <a:srgbClr val="660066"/>
                </a:solidFill>
              </a:rPr>
              <a:t>.0029</a:t>
            </a:r>
          </a:p>
        </p:txBody>
      </p:sp>
      <p:sp>
        <p:nvSpPr>
          <p:cNvPr id="120858" name="Rectangle 38"/>
          <p:cNvSpPr>
            <a:spLocks noChangeArrowheads="1"/>
          </p:cNvSpPr>
          <p:nvPr/>
        </p:nvSpPr>
        <p:spPr bwMode="auto">
          <a:xfrm>
            <a:off x="5335588" y="5486400"/>
            <a:ext cx="420687" cy="457200"/>
          </a:xfrm>
          <a:prstGeom prst="rect">
            <a:avLst/>
          </a:prstGeom>
          <a:noFill/>
          <a:ln w="9525">
            <a:noFill/>
            <a:miter lim="800000"/>
            <a:headEnd/>
            <a:tailEnd/>
          </a:ln>
        </p:spPr>
        <p:txBody>
          <a:bodyPr wrap="none">
            <a:prstTxWarp prst="textNoShape">
              <a:avLst/>
            </a:prstTxWarp>
            <a:spAutoFit/>
          </a:bodyPr>
          <a:lstStyle/>
          <a:p>
            <a:r>
              <a:rPr lang="en-GB" b="1"/>
              <a:t>G</a:t>
            </a:r>
            <a:endParaRPr lang="en-US" b="1"/>
          </a:p>
        </p:txBody>
      </p:sp>
      <p:sp>
        <p:nvSpPr>
          <p:cNvPr id="120859" name="Line 13"/>
          <p:cNvSpPr>
            <a:spLocks noChangeShapeType="1"/>
          </p:cNvSpPr>
          <p:nvPr/>
        </p:nvSpPr>
        <p:spPr bwMode="auto">
          <a:xfrm rot="16200000" flipH="1">
            <a:off x="3906044" y="3066257"/>
            <a:ext cx="1868487"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20860" name="Line 13"/>
          <p:cNvSpPr>
            <a:spLocks noChangeShapeType="1"/>
          </p:cNvSpPr>
          <p:nvPr/>
        </p:nvSpPr>
        <p:spPr bwMode="auto">
          <a:xfrm rot="16200000" flipH="1">
            <a:off x="4725988" y="2286000"/>
            <a:ext cx="228600"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20861" name="Line 13"/>
          <p:cNvSpPr>
            <a:spLocks noChangeShapeType="1"/>
          </p:cNvSpPr>
          <p:nvPr/>
        </p:nvSpPr>
        <p:spPr bwMode="auto">
          <a:xfrm rot="16200000" flipH="1">
            <a:off x="4535488" y="4076700"/>
            <a:ext cx="609600"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20862" name="Line 13"/>
          <p:cNvSpPr>
            <a:spLocks noChangeShapeType="1"/>
          </p:cNvSpPr>
          <p:nvPr/>
        </p:nvSpPr>
        <p:spPr bwMode="auto">
          <a:xfrm rot="-5400000">
            <a:off x="4344988" y="3276600"/>
            <a:ext cx="990600"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20863" name="AutoShape 5"/>
          <p:cNvSpPr>
            <a:spLocks noChangeArrowheads="1"/>
          </p:cNvSpPr>
          <p:nvPr/>
        </p:nvSpPr>
        <p:spPr bwMode="auto">
          <a:xfrm>
            <a:off x="6554788" y="2116138"/>
            <a:ext cx="1065212" cy="1514475"/>
          </a:xfrm>
          <a:prstGeom prst="roundRect">
            <a:avLst>
              <a:gd name="adj" fmla="val 148"/>
            </a:avLst>
          </a:prstGeom>
          <a:solidFill>
            <a:srgbClr val="E6E6E6"/>
          </a:solidFill>
          <a:ln w="50800">
            <a:solidFill>
              <a:srgbClr val="008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.2*(</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008000"/>
                </a:solidFill>
              </a:rPr>
              <a:t>.</a:t>
            </a:r>
            <a:r>
              <a:rPr lang="en-GB" sz="1800">
                <a:solidFill>
                  <a:srgbClr val="008000"/>
                </a:solidFill>
              </a:rPr>
              <a:t>0185*.8</a:t>
            </a:r>
            <a:r>
              <a:rPr lang="en-GB" sz="1800"/>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800">
                <a:solidFill>
                  <a:srgbClr val="660066"/>
                </a:solidFill>
              </a:rPr>
              <a:t>.0029*.1</a:t>
            </a:r>
            <a:r>
              <a:rPr lang="en-GB"/>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t>
            </a:r>
            <a:r>
              <a:rPr lang="en-GB" b="1">
                <a:solidFill>
                  <a:srgbClr val="008000"/>
                </a:solidFill>
              </a:rPr>
              <a:t>.</a:t>
            </a:r>
            <a:r>
              <a:rPr lang="en-GB" sz="2000" b="1">
                <a:solidFill>
                  <a:srgbClr val="008000"/>
                </a:solidFill>
              </a:rPr>
              <a:t>003</a:t>
            </a:r>
            <a:endParaRPr lang="en-GB" b="1">
              <a:solidFill>
                <a:srgbClr val="008000"/>
              </a:solidFill>
            </a:endParaRPr>
          </a:p>
        </p:txBody>
      </p:sp>
      <p:sp>
        <p:nvSpPr>
          <p:cNvPr id="120864" name="AutoShape 5"/>
          <p:cNvSpPr>
            <a:spLocks noChangeArrowheads="1"/>
          </p:cNvSpPr>
          <p:nvPr/>
        </p:nvSpPr>
        <p:spPr bwMode="auto">
          <a:xfrm>
            <a:off x="6554788" y="3792538"/>
            <a:ext cx="1065212" cy="1514475"/>
          </a:xfrm>
          <a:prstGeom prst="roundRect">
            <a:avLst>
              <a:gd name="adj" fmla="val 148"/>
            </a:avLst>
          </a:prstGeom>
          <a:solidFill>
            <a:srgbClr val="E6E6E6"/>
          </a:solidFill>
          <a:ln w="50800">
            <a:solidFill>
              <a:srgbClr val="660066"/>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.4*(</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008000"/>
                </a:solidFill>
              </a:rPr>
              <a:t>.</a:t>
            </a:r>
            <a:r>
              <a:rPr lang="en-GB" sz="1800">
                <a:solidFill>
                  <a:srgbClr val="008000"/>
                </a:solidFill>
              </a:rPr>
              <a:t>0185*.2</a:t>
            </a:r>
            <a:r>
              <a:rPr lang="en-GB" sz="1800"/>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800">
                <a:solidFill>
                  <a:srgbClr val="660066"/>
                </a:solidFill>
              </a:rPr>
              <a:t>.0029*.9</a:t>
            </a:r>
            <a:r>
              <a:rPr lang="en-GB"/>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t>
            </a:r>
            <a:r>
              <a:rPr lang="en-GB">
                <a:solidFill>
                  <a:srgbClr val="660066"/>
                </a:solidFill>
              </a:rPr>
              <a:t>.</a:t>
            </a:r>
            <a:r>
              <a:rPr lang="en-GB" sz="2000">
                <a:solidFill>
                  <a:srgbClr val="660066"/>
                </a:solidFill>
              </a:rPr>
              <a:t>0025</a:t>
            </a:r>
            <a:endParaRPr lang="en-GB">
              <a:solidFill>
                <a:srgbClr val="660066"/>
              </a:solidFill>
            </a:endParaRPr>
          </a:p>
        </p:txBody>
      </p:sp>
      <p:sp>
        <p:nvSpPr>
          <p:cNvPr id="120865" name="Rectangle 45"/>
          <p:cNvSpPr>
            <a:spLocks noChangeArrowheads="1"/>
          </p:cNvSpPr>
          <p:nvPr/>
        </p:nvSpPr>
        <p:spPr bwMode="auto">
          <a:xfrm>
            <a:off x="6859588" y="5486400"/>
            <a:ext cx="404812" cy="457200"/>
          </a:xfrm>
          <a:prstGeom prst="rect">
            <a:avLst/>
          </a:prstGeom>
          <a:noFill/>
          <a:ln w="9525">
            <a:noFill/>
            <a:miter lim="800000"/>
            <a:headEnd/>
            <a:tailEnd/>
          </a:ln>
        </p:spPr>
        <p:txBody>
          <a:bodyPr wrap="none">
            <a:prstTxWarp prst="textNoShape">
              <a:avLst/>
            </a:prstTxWarp>
            <a:spAutoFit/>
          </a:bodyPr>
          <a:lstStyle/>
          <a:p>
            <a:r>
              <a:rPr lang="en-GB" b="1"/>
              <a:t>A</a:t>
            </a:r>
            <a:endParaRPr lang="en-US" b="1"/>
          </a:p>
        </p:txBody>
      </p:sp>
      <p:sp>
        <p:nvSpPr>
          <p:cNvPr id="120866" name="Line 13"/>
          <p:cNvSpPr>
            <a:spLocks noChangeShapeType="1"/>
          </p:cNvSpPr>
          <p:nvPr/>
        </p:nvSpPr>
        <p:spPr bwMode="auto">
          <a:xfrm rot="16200000" flipH="1">
            <a:off x="5430044" y="3066257"/>
            <a:ext cx="1868487"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20867" name="Line 13"/>
          <p:cNvSpPr>
            <a:spLocks noChangeShapeType="1"/>
          </p:cNvSpPr>
          <p:nvPr/>
        </p:nvSpPr>
        <p:spPr bwMode="auto">
          <a:xfrm rot="16200000" flipH="1">
            <a:off x="6249988" y="2286000"/>
            <a:ext cx="228600"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20868" name="Line 13"/>
          <p:cNvSpPr>
            <a:spLocks noChangeShapeType="1"/>
          </p:cNvSpPr>
          <p:nvPr/>
        </p:nvSpPr>
        <p:spPr bwMode="auto">
          <a:xfrm rot="16200000" flipH="1">
            <a:off x="6059488" y="4076700"/>
            <a:ext cx="609600"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20869" name="Line 13"/>
          <p:cNvSpPr>
            <a:spLocks noChangeShapeType="1"/>
          </p:cNvSpPr>
          <p:nvPr/>
        </p:nvSpPr>
        <p:spPr bwMode="auto">
          <a:xfrm rot="-5400000">
            <a:off x="5868988" y="3276600"/>
            <a:ext cx="990600"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20870" name="AutoShape 5"/>
          <p:cNvSpPr>
            <a:spLocks noChangeArrowheads="1"/>
          </p:cNvSpPr>
          <p:nvPr/>
        </p:nvSpPr>
        <p:spPr bwMode="auto">
          <a:xfrm>
            <a:off x="8078788" y="2116138"/>
            <a:ext cx="1065212" cy="1514475"/>
          </a:xfrm>
          <a:prstGeom prst="roundRect">
            <a:avLst>
              <a:gd name="adj" fmla="val 148"/>
            </a:avLst>
          </a:prstGeom>
          <a:solidFill>
            <a:srgbClr val="E6E6E6"/>
          </a:solidFill>
          <a:ln w="50800">
            <a:solidFill>
              <a:srgbClr val="008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.2*(</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008000"/>
                </a:solidFill>
              </a:rPr>
              <a:t>.</a:t>
            </a:r>
            <a:r>
              <a:rPr lang="en-GB" sz="1800">
                <a:solidFill>
                  <a:srgbClr val="008000"/>
                </a:solidFill>
              </a:rPr>
              <a:t>003*.8</a:t>
            </a:r>
            <a:r>
              <a:rPr lang="en-GB" sz="1800"/>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800">
                <a:solidFill>
                  <a:srgbClr val="660066"/>
                </a:solidFill>
              </a:rPr>
              <a:t>.0025*.1</a:t>
            </a:r>
            <a:r>
              <a:rPr lang="en-GB"/>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t>
            </a:r>
            <a:r>
              <a:rPr lang="en-GB" sz="1800">
                <a:solidFill>
                  <a:srgbClr val="008000"/>
                </a:solidFill>
              </a:rPr>
              <a:t>.0005</a:t>
            </a:r>
            <a:endParaRPr lang="en-GB">
              <a:solidFill>
                <a:srgbClr val="008000"/>
              </a:solidFill>
            </a:endParaRPr>
          </a:p>
        </p:txBody>
      </p:sp>
      <p:sp>
        <p:nvSpPr>
          <p:cNvPr id="120871" name="AutoShape 5"/>
          <p:cNvSpPr>
            <a:spLocks noChangeArrowheads="1"/>
          </p:cNvSpPr>
          <p:nvPr/>
        </p:nvSpPr>
        <p:spPr bwMode="auto">
          <a:xfrm>
            <a:off x="8078788" y="3792538"/>
            <a:ext cx="1065212" cy="1514475"/>
          </a:xfrm>
          <a:prstGeom prst="roundRect">
            <a:avLst>
              <a:gd name="adj" fmla="val 148"/>
            </a:avLst>
          </a:prstGeom>
          <a:solidFill>
            <a:srgbClr val="E6E6E6"/>
          </a:solidFill>
          <a:ln w="50800">
            <a:solidFill>
              <a:srgbClr val="660066"/>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.4*(</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008000"/>
                </a:solidFill>
              </a:rPr>
              <a:t>.</a:t>
            </a:r>
            <a:r>
              <a:rPr lang="en-GB" sz="1800">
                <a:solidFill>
                  <a:srgbClr val="008000"/>
                </a:solidFill>
              </a:rPr>
              <a:t>003*.2</a:t>
            </a:r>
            <a:r>
              <a:rPr lang="en-GB" sz="1800"/>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800">
                <a:solidFill>
                  <a:srgbClr val="660066"/>
                </a:solidFill>
              </a:rPr>
              <a:t>.0025*.9</a:t>
            </a:r>
            <a:r>
              <a:rPr lang="en-GB"/>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t>
            </a:r>
            <a:r>
              <a:rPr lang="en-GB" sz="1800" b="1">
                <a:solidFill>
                  <a:srgbClr val="660066"/>
                </a:solidFill>
              </a:rPr>
              <a:t>.0011</a:t>
            </a:r>
            <a:endParaRPr lang="en-GB" b="1">
              <a:solidFill>
                <a:srgbClr val="660066"/>
              </a:solidFill>
            </a:endParaRPr>
          </a:p>
        </p:txBody>
      </p:sp>
      <p:sp>
        <p:nvSpPr>
          <p:cNvPr id="120872" name="Rectangle 52"/>
          <p:cNvSpPr>
            <a:spLocks noChangeArrowheads="1"/>
          </p:cNvSpPr>
          <p:nvPr/>
        </p:nvSpPr>
        <p:spPr bwMode="auto">
          <a:xfrm>
            <a:off x="8383588" y="5486400"/>
            <a:ext cx="404812" cy="457200"/>
          </a:xfrm>
          <a:prstGeom prst="rect">
            <a:avLst/>
          </a:prstGeom>
          <a:noFill/>
          <a:ln w="9525">
            <a:noFill/>
            <a:miter lim="800000"/>
            <a:headEnd/>
            <a:tailEnd/>
          </a:ln>
        </p:spPr>
        <p:txBody>
          <a:bodyPr wrap="none">
            <a:prstTxWarp prst="textNoShape">
              <a:avLst/>
            </a:prstTxWarp>
            <a:spAutoFit/>
          </a:bodyPr>
          <a:lstStyle/>
          <a:p>
            <a:r>
              <a:rPr lang="en-GB" b="1"/>
              <a:t>A</a:t>
            </a:r>
            <a:endParaRPr lang="en-US" b="1"/>
          </a:p>
        </p:txBody>
      </p:sp>
      <p:sp>
        <p:nvSpPr>
          <p:cNvPr id="120873" name="Line 13"/>
          <p:cNvSpPr>
            <a:spLocks noChangeShapeType="1"/>
          </p:cNvSpPr>
          <p:nvPr/>
        </p:nvSpPr>
        <p:spPr bwMode="auto">
          <a:xfrm rot="16200000" flipH="1">
            <a:off x="6954044" y="3066257"/>
            <a:ext cx="1868487"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20874" name="Line 13"/>
          <p:cNvSpPr>
            <a:spLocks noChangeShapeType="1"/>
          </p:cNvSpPr>
          <p:nvPr/>
        </p:nvSpPr>
        <p:spPr bwMode="auto">
          <a:xfrm rot="16200000" flipH="1">
            <a:off x="7773988" y="2286000"/>
            <a:ext cx="228600"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20875" name="Line 13"/>
          <p:cNvSpPr>
            <a:spLocks noChangeShapeType="1"/>
          </p:cNvSpPr>
          <p:nvPr/>
        </p:nvSpPr>
        <p:spPr bwMode="auto">
          <a:xfrm rot="16200000" flipH="1">
            <a:off x="7583488" y="4076700"/>
            <a:ext cx="609600"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20876" name="Line 13"/>
          <p:cNvSpPr>
            <a:spLocks noChangeShapeType="1"/>
          </p:cNvSpPr>
          <p:nvPr/>
        </p:nvSpPr>
        <p:spPr bwMode="auto">
          <a:xfrm rot="-5400000">
            <a:off x="7392988" y="3276600"/>
            <a:ext cx="990600"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58" name="Rectangle 57"/>
          <p:cNvSpPr/>
          <p:nvPr/>
        </p:nvSpPr>
        <p:spPr>
          <a:xfrm>
            <a:off x="1981200" y="6019800"/>
            <a:ext cx="6019800" cy="457200"/>
          </a:xfrm>
          <a:prstGeom prst="rect">
            <a:avLst/>
          </a:prstGeom>
          <a:gradFill>
            <a:gsLst>
              <a:gs pos="0">
                <a:srgbClr val="008000"/>
              </a:gs>
              <a:gs pos="98000">
                <a:srgbClr val="660066">
                  <a:alpha val="35000"/>
                </a:srgbClr>
              </a:gs>
              <a:gs pos="68000">
                <a:srgbClr val="008000">
                  <a:alpha val="37000"/>
                </a:srgbClr>
              </a:gs>
            </a:gsLst>
            <a:lin ang="0" scaled="0"/>
          </a:gra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sp>
        <p:nvSpPr>
          <p:cNvPr id="59" name="Rectangle 58"/>
          <p:cNvSpPr/>
          <p:nvPr/>
        </p:nvSpPr>
        <p:spPr>
          <a:xfrm>
            <a:off x="8001000" y="6019800"/>
            <a:ext cx="1143000" cy="457200"/>
          </a:xfrm>
          <a:prstGeom prst="rect">
            <a:avLst/>
          </a:prstGeom>
          <a:gradFill>
            <a:gsLst>
              <a:gs pos="0">
                <a:srgbClr val="660066">
                  <a:alpha val="35000"/>
                </a:srgbClr>
              </a:gs>
              <a:gs pos="100000">
                <a:srgbClr val="660066"/>
              </a:gs>
            </a:gsLst>
            <a:lin ang="21480000" scaled="0"/>
          </a:gra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881" name="Line 13"/>
          <p:cNvSpPr>
            <a:spLocks noChangeShapeType="1"/>
          </p:cNvSpPr>
          <p:nvPr/>
        </p:nvSpPr>
        <p:spPr bwMode="auto">
          <a:xfrm rot="-5400000">
            <a:off x="523875" y="3667125"/>
            <a:ext cx="950913" cy="17463"/>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22882" name="Line 13"/>
          <p:cNvSpPr>
            <a:spLocks noChangeShapeType="1"/>
          </p:cNvSpPr>
          <p:nvPr/>
        </p:nvSpPr>
        <p:spPr bwMode="auto">
          <a:xfrm rot="5400000" flipV="1">
            <a:off x="295275" y="3590925"/>
            <a:ext cx="950913" cy="17463"/>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22883" name="Title 1"/>
          <p:cNvSpPr>
            <a:spLocks noGrp="1"/>
          </p:cNvSpPr>
          <p:nvPr>
            <p:ph type="title"/>
          </p:nvPr>
        </p:nvSpPr>
        <p:spPr>
          <a:xfrm>
            <a:off x="1371600" y="228600"/>
            <a:ext cx="7543800" cy="1143000"/>
          </a:xfrm>
        </p:spPr>
        <p:txBody>
          <a:bodyPr/>
          <a:lstStyle/>
          <a:p>
            <a:r>
              <a:rPr lang="en-US" smtClean="0"/>
              <a:t>The Viterbi Algorithm</a:t>
            </a:r>
            <a:br>
              <a:rPr lang="en-US" smtClean="0"/>
            </a:br>
            <a:r>
              <a:rPr lang="en-US" sz="3200" smtClean="0"/>
              <a:t>Most Likely Path</a:t>
            </a:r>
            <a:endParaRPr lang="en-US" smtClean="0"/>
          </a:p>
        </p:txBody>
      </p:sp>
      <p:sp>
        <p:nvSpPr>
          <p:cNvPr id="122884" name="AutoShape 5"/>
          <p:cNvSpPr>
            <a:spLocks noChangeArrowheads="1"/>
          </p:cNvSpPr>
          <p:nvPr/>
        </p:nvSpPr>
        <p:spPr bwMode="auto">
          <a:xfrm>
            <a:off x="304800" y="4021138"/>
            <a:ext cx="1065213" cy="1514475"/>
          </a:xfrm>
          <a:prstGeom prst="roundRect">
            <a:avLst>
              <a:gd name="adj" fmla="val 148"/>
            </a:avLst>
          </a:prstGeom>
          <a:solidFill>
            <a:srgbClr val="E6E6E6"/>
          </a:solidFill>
          <a:ln w="50800">
            <a:solidFill>
              <a:srgbClr val="660066"/>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G	.1</a:t>
            </a:r>
            <a:br>
              <a:rPr lang="en-GB"/>
            </a:br>
            <a:r>
              <a:rPr lang="en-GB"/>
              <a:t>C	.1</a:t>
            </a:r>
            <a:br>
              <a:rPr lang="en-GB"/>
            </a:br>
            <a:r>
              <a:rPr lang="en-GB"/>
              <a:t>A	.4</a:t>
            </a:r>
            <a:br>
              <a:rPr lang="en-GB"/>
            </a:br>
            <a:r>
              <a:rPr lang="en-GB"/>
              <a:t>T	.4</a:t>
            </a:r>
          </a:p>
        </p:txBody>
      </p:sp>
      <p:sp>
        <p:nvSpPr>
          <p:cNvPr id="122885" name="AutoShape 5"/>
          <p:cNvSpPr>
            <a:spLocks noChangeArrowheads="1"/>
          </p:cNvSpPr>
          <p:nvPr/>
        </p:nvSpPr>
        <p:spPr bwMode="auto">
          <a:xfrm>
            <a:off x="304800" y="1735138"/>
            <a:ext cx="1065213" cy="1514475"/>
          </a:xfrm>
          <a:prstGeom prst="roundRect">
            <a:avLst>
              <a:gd name="adj" fmla="val 148"/>
            </a:avLst>
          </a:prstGeom>
          <a:solidFill>
            <a:srgbClr val="E6E6E6"/>
          </a:solidFill>
          <a:ln w="50800">
            <a:solidFill>
              <a:srgbClr val="008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G	.3</a:t>
            </a:r>
            <a:br>
              <a:rPr lang="en-GB"/>
            </a:br>
            <a:r>
              <a:rPr lang="en-GB"/>
              <a:t>C	.3</a:t>
            </a:r>
            <a:br>
              <a:rPr lang="en-GB"/>
            </a:br>
            <a:r>
              <a:rPr lang="en-GB"/>
              <a:t>A	.2</a:t>
            </a:r>
            <a:br>
              <a:rPr lang="en-GB"/>
            </a:br>
            <a:r>
              <a:rPr lang="en-GB"/>
              <a:t>T	.2</a:t>
            </a:r>
          </a:p>
        </p:txBody>
      </p:sp>
      <p:sp>
        <p:nvSpPr>
          <p:cNvPr id="122886" name="TextBox 11"/>
          <p:cNvSpPr txBox="1">
            <a:spLocks noChangeArrowheads="1"/>
          </p:cNvSpPr>
          <p:nvPr/>
        </p:nvSpPr>
        <p:spPr bwMode="auto">
          <a:xfrm>
            <a:off x="1219200" y="3352800"/>
            <a:ext cx="608013" cy="457200"/>
          </a:xfrm>
          <a:prstGeom prst="rect">
            <a:avLst/>
          </a:prstGeom>
          <a:noFill/>
          <a:ln w="9525">
            <a:noFill/>
            <a:miter lim="800000"/>
            <a:headEnd/>
            <a:tailEnd/>
          </a:ln>
        </p:spPr>
        <p:txBody>
          <a:bodyPr wrap="none">
            <a:prstTxWarp prst="textNoShape">
              <a:avLst/>
            </a:prstTxWarp>
            <a:spAutoFit/>
          </a:bodyPr>
          <a:lstStyle/>
          <a:p>
            <a:r>
              <a:rPr lang="en-US"/>
              <a:t>0.1</a:t>
            </a:r>
          </a:p>
        </p:txBody>
      </p:sp>
      <p:sp>
        <p:nvSpPr>
          <p:cNvPr id="122887" name="Freeform 21"/>
          <p:cNvSpPr>
            <a:spLocks/>
          </p:cNvSpPr>
          <p:nvPr/>
        </p:nvSpPr>
        <p:spPr bwMode="auto">
          <a:xfrm>
            <a:off x="228600" y="1143000"/>
            <a:ext cx="631825" cy="590550"/>
          </a:xfrm>
          <a:custGeom>
            <a:avLst/>
            <a:gdLst>
              <a:gd name="T0" fmla="*/ 1645 w 1753"/>
              <a:gd name="T1" fmla="*/ 1389 h 1641"/>
              <a:gd name="T2" fmla="*/ 1683 w 1753"/>
              <a:gd name="T3" fmla="*/ 1304 h 1641"/>
              <a:gd name="T4" fmla="*/ 1713 w 1753"/>
              <a:gd name="T5" fmla="*/ 1216 h 1641"/>
              <a:gd name="T6" fmla="*/ 1734 w 1753"/>
              <a:gd name="T7" fmla="*/ 1126 h 1641"/>
              <a:gd name="T8" fmla="*/ 1748 w 1753"/>
              <a:gd name="T9" fmla="*/ 1033 h 1641"/>
              <a:gd name="T10" fmla="*/ 1752 w 1753"/>
              <a:gd name="T11" fmla="*/ 940 h 1641"/>
              <a:gd name="T12" fmla="*/ 1748 w 1753"/>
              <a:gd name="T13" fmla="*/ 847 h 1641"/>
              <a:gd name="T14" fmla="*/ 1735 w 1753"/>
              <a:gd name="T15" fmla="*/ 754 h 1641"/>
              <a:gd name="T16" fmla="*/ 1713 w 1753"/>
              <a:gd name="T17" fmla="*/ 663 h 1641"/>
              <a:gd name="T18" fmla="*/ 1684 w 1753"/>
              <a:gd name="T19" fmla="*/ 576 h 1641"/>
              <a:gd name="T20" fmla="*/ 1646 w 1753"/>
              <a:gd name="T21" fmla="*/ 491 h 1641"/>
              <a:gd name="T22" fmla="*/ 1601 w 1753"/>
              <a:gd name="T23" fmla="*/ 411 h 1641"/>
              <a:gd name="T24" fmla="*/ 1548 w 1753"/>
              <a:gd name="T25" fmla="*/ 337 h 1641"/>
              <a:gd name="T26" fmla="*/ 1489 w 1753"/>
              <a:gd name="T27" fmla="*/ 268 h 1641"/>
              <a:gd name="T28" fmla="*/ 1424 w 1753"/>
              <a:gd name="T29" fmla="*/ 206 h 1641"/>
              <a:gd name="T30" fmla="*/ 1353 w 1753"/>
              <a:gd name="T31" fmla="*/ 151 h 1641"/>
              <a:gd name="T32" fmla="*/ 1277 w 1753"/>
              <a:gd name="T33" fmla="*/ 104 h 1641"/>
              <a:gd name="T34" fmla="*/ 1198 w 1753"/>
              <a:gd name="T35" fmla="*/ 66 h 1641"/>
              <a:gd name="T36" fmla="*/ 1115 w 1753"/>
              <a:gd name="T37" fmla="*/ 36 h 1641"/>
              <a:gd name="T38" fmla="*/ 1030 w 1753"/>
              <a:gd name="T39" fmla="*/ 15 h 1641"/>
              <a:gd name="T40" fmla="*/ 944 w 1753"/>
              <a:gd name="T41" fmla="*/ 3 h 1641"/>
              <a:gd name="T42" fmla="*/ 857 w 1753"/>
              <a:gd name="T43" fmla="*/ 0 h 1641"/>
              <a:gd name="T44" fmla="*/ 770 w 1753"/>
              <a:gd name="T45" fmla="*/ 7 h 1641"/>
              <a:gd name="T46" fmla="*/ 684 w 1753"/>
              <a:gd name="T47" fmla="*/ 23 h 1641"/>
              <a:gd name="T48" fmla="*/ 600 w 1753"/>
              <a:gd name="T49" fmla="*/ 48 h 1641"/>
              <a:gd name="T50" fmla="*/ 518 w 1753"/>
              <a:gd name="T51" fmla="*/ 82 h 1641"/>
              <a:gd name="T52" fmla="*/ 440 w 1753"/>
              <a:gd name="T53" fmla="*/ 124 h 1641"/>
              <a:gd name="T54" fmla="*/ 367 w 1753"/>
              <a:gd name="T55" fmla="*/ 175 h 1641"/>
              <a:gd name="T56" fmla="*/ 299 w 1753"/>
              <a:gd name="T57" fmla="*/ 233 h 1641"/>
              <a:gd name="T58" fmla="*/ 236 w 1753"/>
              <a:gd name="T59" fmla="*/ 298 h 1641"/>
              <a:gd name="T60" fmla="*/ 180 w 1753"/>
              <a:gd name="T61" fmla="*/ 369 h 1641"/>
              <a:gd name="T62" fmla="*/ 130 w 1753"/>
              <a:gd name="T63" fmla="*/ 446 h 1641"/>
              <a:gd name="T64" fmla="*/ 88 w 1753"/>
              <a:gd name="T65" fmla="*/ 528 h 1641"/>
              <a:gd name="T66" fmla="*/ 54 w 1753"/>
              <a:gd name="T67" fmla="*/ 614 h 1641"/>
              <a:gd name="T68" fmla="*/ 28 w 1753"/>
              <a:gd name="T69" fmla="*/ 704 h 1641"/>
              <a:gd name="T70" fmla="*/ 10 w 1753"/>
              <a:gd name="T71" fmla="*/ 795 h 1641"/>
              <a:gd name="T72" fmla="*/ 1 w 1753"/>
              <a:gd name="T73" fmla="*/ 888 h 1641"/>
              <a:gd name="T74" fmla="*/ 1 w 1753"/>
              <a:gd name="T75" fmla="*/ 982 h 1641"/>
              <a:gd name="T76" fmla="*/ 9 w 1753"/>
              <a:gd name="T77" fmla="*/ 1075 h 1641"/>
              <a:gd name="T78" fmla="*/ 26 w 1753"/>
              <a:gd name="T79" fmla="*/ 1166 h 1641"/>
              <a:gd name="T80" fmla="*/ 51 w 1753"/>
              <a:gd name="T81" fmla="*/ 1256 h 1641"/>
              <a:gd name="T82" fmla="*/ 85 w 1753"/>
              <a:gd name="T83" fmla="*/ 1342 h 1641"/>
              <a:gd name="T84" fmla="*/ 126 w 1753"/>
              <a:gd name="T85" fmla="*/ 1425 h 1641"/>
              <a:gd name="T86" fmla="*/ 175 w 1753"/>
              <a:gd name="T87" fmla="*/ 1502 h 1641"/>
              <a:gd name="T88" fmla="*/ 231 w 1753"/>
              <a:gd name="T89" fmla="*/ 1574 h 1641"/>
              <a:gd name="T90" fmla="*/ 293 w 1753"/>
              <a:gd name="T91" fmla="*/ 1640 h 164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753"/>
              <a:gd name="T139" fmla="*/ 0 h 1641"/>
              <a:gd name="T140" fmla="*/ 1753 w 1753"/>
              <a:gd name="T141" fmla="*/ 1641 h 164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753" h="1641">
                <a:moveTo>
                  <a:pt x="1623" y="1429"/>
                </a:moveTo>
                <a:lnTo>
                  <a:pt x="1645" y="1389"/>
                </a:lnTo>
                <a:lnTo>
                  <a:pt x="1665" y="1347"/>
                </a:lnTo>
                <a:lnTo>
                  <a:pt x="1683" y="1304"/>
                </a:lnTo>
                <a:lnTo>
                  <a:pt x="1699" y="1261"/>
                </a:lnTo>
                <a:lnTo>
                  <a:pt x="1713" y="1216"/>
                </a:lnTo>
                <a:lnTo>
                  <a:pt x="1725" y="1171"/>
                </a:lnTo>
                <a:lnTo>
                  <a:pt x="1734" y="1126"/>
                </a:lnTo>
                <a:lnTo>
                  <a:pt x="1742" y="1080"/>
                </a:lnTo>
                <a:lnTo>
                  <a:pt x="1748" y="1033"/>
                </a:lnTo>
                <a:lnTo>
                  <a:pt x="1751" y="987"/>
                </a:lnTo>
                <a:lnTo>
                  <a:pt x="1752" y="940"/>
                </a:lnTo>
                <a:lnTo>
                  <a:pt x="1751" y="893"/>
                </a:lnTo>
                <a:lnTo>
                  <a:pt x="1748" y="847"/>
                </a:lnTo>
                <a:lnTo>
                  <a:pt x="1742" y="800"/>
                </a:lnTo>
                <a:lnTo>
                  <a:pt x="1735" y="754"/>
                </a:lnTo>
                <a:lnTo>
                  <a:pt x="1725" y="709"/>
                </a:lnTo>
                <a:lnTo>
                  <a:pt x="1713" y="663"/>
                </a:lnTo>
                <a:lnTo>
                  <a:pt x="1700" y="619"/>
                </a:lnTo>
                <a:lnTo>
                  <a:pt x="1684" y="576"/>
                </a:lnTo>
                <a:lnTo>
                  <a:pt x="1666" y="533"/>
                </a:lnTo>
                <a:lnTo>
                  <a:pt x="1646" y="491"/>
                </a:lnTo>
                <a:lnTo>
                  <a:pt x="1624" y="451"/>
                </a:lnTo>
                <a:lnTo>
                  <a:pt x="1601" y="411"/>
                </a:lnTo>
                <a:lnTo>
                  <a:pt x="1575" y="373"/>
                </a:lnTo>
                <a:lnTo>
                  <a:pt x="1548" y="337"/>
                </a:lnTo>
                <a:lnTo>
                  <a:pt x="1519" y="302"/>
                </a:lnTo>
                <a:lnTo>
                  <a:pt x="1489" y="268"/>
                </a:lnTo>
                <a:lnTo>
                  <a:pt x="1457" y="236"/>
                </a:lnTo>
                <a:lnTo>
                  <a:pt x="1424" y="206"/>
                </a:lnTo>
                <a:lnTo>
                  <a:pt x="1389" y="178"/>
                </a:lnTo>
                <a:lnTo>
                  <a:pt x="1353" y="151"/>
                </a:lnTo>
                <a:lnTo>
                  <a:pt x="1316" y="127"/>
                </a:lnTo>
                <a:lnTo>
                  <a:pt x="1277" y="104"/>
                </a:lnTo>
                <a:lnTo>
                  <a:pt x="1238" y="84"/>
                </a:lnTo>
                <a:lnTo>
                  <a:pt x="1198" y="66"/>
                </a:lnTo>
                <a:lnTo>
                  <a:pt x="1157" y="50"/>
                </a:lnTo>
                <a:lnTo>
                  <a:pt x="1115" y="36"/>
                </a:lnTo>
                <a:lnTo>
                  <a:pt x="1073" y="24"/>
                </a:lnTo>
                <a:lnTo>
                  <a:pt x="1030" y="15"/>
                </a:lnTo>
                <a:lnTo>
                  <a:pt x="987" y="8"/>
                </a:lnTo>
                <a:lnTo>
                  <a:pt x="944" y="3"/>
                </a:lnTo>
                <a:lnTo>
                  <a:pt x="900" y="0"/>
                </a:lnTo>
                <a:lnTo>
                  <a:pt x="857" y="0"/>
                </a:lnTo>
                <a:lnTo>
                  <a:pt x="813" y="2"/>
                </a:lnTo>
                <a:lnTo>
                  <a:pt x="770" y="7"/>
                </a:lnTo>
                <a:lnTo>
                  <a:pt x="726" y="14"/>
                </a:lnTo>
                <a:lnTo>
                  <a:pt x="684" y="23"/>
                </a:lnTo>
                <a:lnTo>
                  <a:pt x="641" y="34"/>
                </a:lnTo>
                <a:lnTo>
                  <a:pt x="600" y="48"/>
                </a:lnTo>
                <a:lnTo>
                  <a:pt x="558" y="64"/>
                </a:lnTo>
                <a:lnTo>
                  <a:pt x="518" y="82"/>
                </a:lnTo>
                <a:lnTo>
                  <a:pt x="479" y="102"/>
                </a:lnTo>
                <a:lnTo>
                  <a:pt x="440" y="124"/>
                </a:lnTo>
                <a:lnTo>
                  <a:pt x="403" y="149"/>
                </a:lnTo>
                <a:lnTo>
                  <a:pt x="367" y="175"/>
                </a:lnTo>
                <a:lnTo>
                  <a:pt x="332" y="203"/>
                </a:lnTo>
                <a:lnTo>
                  <a:pt x="299" y="233"/>
                </a:lnTo>
                <a:lnTo>
                  <a:pt x="267" y="264"/>
                </a:lnTo>
                <a:lnTo>
                  <a:pt x="236" y="298"/>
                </a:lnTo>
                <a:lnTo>
                  <a:pt x="207" y="333"/>
                </a:lnTo>
                <a:lnTo>
                  <a:pt x="180" y="369"/>
                </a:lnTo>
                <a:lnTo>
                  <a:pt x="154" y="407"/>
                </a:lnTo>
                <a:lnTo>
                  <a:pt x="130" y="446"/>
                </a:lnTo>
                <a:lnTo>
                  <a:pt x="108" y="487"/>
                </a:lnTo>
                <a:lnTo>
                  <a:pt x="88" y="528"/>
                </a:lnTo>
                <a:lnTo>
                  <a:pt x="70" y="571"/>
                </a:lnTo>
                <a:lnTo>
                  <a:pt x="54" y="614"/>
                </a:lnTo>
                <a:lnTo>
                  <a:pt x="40" y="659"/>
                </a:lnTo>
                <a:lnTo>
                  <a:pt x="28" y="704"/>
                </a:lnTo>
                <a:lnTo>
                  <a:pt x="18" y="749"/>
                </a:lnTo>
                <a:lnTo>
                  <a:pt x="10" y="795"/>
                </a:lnTo>
                <a:lnTo>
                  <a:pt x="5" y="842"/>
                </a:lnTo>
                <a:lnTo>
                  <a:pt x="1" y="888"/>
                </a:lnTo>
                <a:lnTo>
                  <a:pt x="0" y="935"/>
                </a:lnTo>
                <a:lnTo>
                  <a:pt x="1" y="982"/>
                </a:lnTo>
                <a:lnTo>
                  <a:pt x="4" y="1028"/>
                </a:lnTo>
                <a:lnTo>
                  <a:pt x="9" y="1075"/>
                </a:lnTo>
                <a:lnTo>
                  <a:pt x="17" y="1121"/>
                </a:lnTo>
                <a:lnTo>
                  <a:pt x="26" y="1166"/>
                </a:lnTo>
                <a:lnTo>
                  <a:pt x="38" y="1212"/>
                </a:lnTo>
                <a:lnTo>
                  <a:pt x="51" y="1256"/>
                </a:lnTo>
                <a:lnTo>
                  <a:pt x="67" y="1300"/>
                </a:lnTo>
                <a:lnTo>
                  <a:pt x="85" y="1342"/>
                </a:lnTo>
                <a:lnTo>
                  <a:pt x="105" y="1384"/>
                </a:lnTo>
                <a:lnTo>
                  <a:pt x="126" y="1425"/>
                </a:lnTo>
                <a:lnTo>
                  <a:pt x="150" y="1464"/>
                </a:lnTo>
                <a:lnTo>
                  <a:pt x="175" y="1502"/>
                </a:lnTo>
                <a:lnTo>
                  <a:pt x="202" y="1539"/>
                </a:lnTo>
                <a:lnTo>
                  <a:pt x="231" y="1574"/>
                </a:lnTo>
                <a:lnTo>
                  <a:pt x="261" y="1608"/>
                </a:lnTo>
                <a:lnTo>
                  <a:pt x="293" y="1640"/>
                </a:lnTo>
              </a:path>
            </a:pathLst>
          </a:custGeom>
          <a:noFill/>
          <a:ln w="9525">
            <a:solidFill>
              <a:srgbClr val="000000"/>
            </a:solidFill>
            <a:round/>
            <a:headEnd/>
            <a:tailEnd type="triangle" w="lg" len="lg"/>
          </a:ln>
        </p:spPr>
        <p:txBody>
          <a:bodyPr>
            <a:prstTxWarp prst="textNoShape">
              <a:avLst/>
            </a:prstTxWarp>
          </a:bodyPr>
          <a:lstStyle/>
          <a:p>
            <a:endParaRPr lang="en-US" sz="1800"/>
          </a:p>
        </p:txBody>
      </p:sp>
      <p:sp>
        <p:nvSpPr>
          <p:cNvPr id="122888" name="TextBox 20"/>
          <p:cNvSpPr txBox="1">
            <a:spLocks noChangeArrowheads="1"/>
          </p:cNvSpPr>
          <p:nvPr/>
        </p:nvSpPr>
        <p:spPr bwMode="auto">
          <a:xfrm>
            <a:off x="0" y="3352800"/>
            <a:ext cx="608013" cy="457200"/>
          </a:xfrm>
          <a:prstGeom prst="rect">
            <a:avLst/>
          </a:prstGeom>
          <a:noFill/>
          <a:ln w="9525">
            <a:noFill/>
            <a:miter lim="800000"/>
            <a:headEnd/>
            <a:tailEnd/>
          </a:ln>
        </p:spPr>
        <p:txBody>
          <a:bodyPr wrap="none">
            <a:prstTxWarp prst="textNoShape">
              <a:avLst/>
            </a:prstTxWarp>
            <a:spAutoFit/>
          </a:bodyPr>
          <a:lstStyle/>
          <a:p>
            <a:r>
              <a:rPr lang="en-US"/>
              <a:t>0.2</a:t>
            </a:r>
          </a:p>
        </p:txBody>
      </p:sp>
      <p:sp>
        <p:nvSpPr>
          <p:cNvPr id="122889" name="Freeform 21"/>
          <p:cNvSpPr>
            <a:spLocks/>
          </p:cNvSpPr>
          <p:nvPr/>
        </p:nvSpPr>
        <p:spPr bwMode="auto">
          <a:xfrm flipV="1">
            <a:off x="228600" y="5562600"/>
            <a:ext cx="631825" cy="590550"/>
          </a:xfrm>
          <a:custGeom>
            <a:avLst/>
            <a:gdLst>
              <a:gd name="T0" fmla="*/ 1645 w 1753"/>
              <a:gd name="T1" fmla="*/ 1389 h 1641"/>
              <a:gd name="T2" fmla="*/ 1683 w 1753"/>
              <a:gd name="T3" fmla="*/ 1304 h 1641"/>
              <a:gd name="T4" fmla="*/ 1713 w 1753"/>
              <a:gd name="T5" fmla="*/ 1216 h 1641"/>
              <a:gd name="T6" fmla="*/ 1734 w 1753"/>
              <a:gd name="T7" fmla="*/ 1126 h 1641"/>
              <a:gd name="T8" fmla="*/ 1748 w 1753"/>
              <a:gd name="T9" fmla="*/ 1033 h 1641"/>
              <a:gd name="T10" fmla="*/ 1752 w 1753"/>
              <a:gd name="T11" fmla="*/ 940 h 1641"/>
              <a:gd name="T12" fmla="*/ 1748 w 1753"/>
              <a:gd name="T13" fmla="*/ 847 h 1641"/>
              <a:gd name="T14" fmla="*/ 1735 w 1753"/>
              <a:gd name="T15" fmla="*/ 754 h 1641"/>
              <a:gd name="T16" fmla="*/ 1713 w 1753"/>
              <a:gd name="T17" fmla="*/ 663 h 1641"/>
              <a:gd name="T18" fmla="*/ 1684 w 1753"/>
              <a:gd name="T19" fmla="*/ 576 h 1641"/>
              <a:gd name="T20" fmla="*/ 1646 w 1753"/>
              <a:gd name="T21" fmla="*/ 491 h 1641"/>
              <a:gd name="T22" fmla="*/ 1601 w 1753"/>
              <a:gd name="T23" fmla="*/ 411 h 1641"/>
              <a:gd name="T24" fmla="*/ 1548 w 1753"/>
              <a:gd name="T25" fmla="*/ 337 h 1641"/>
              <a:gd name="T26" fmla="*/ 1489 w 1753"/>
              <a:gd name="T27" fmla="*/ 268 h 1641"/>
              <a:gd name="T28" fmla="*/ 1424 w 1753"/>
              <a:gd name="T29" fmla="*/ 206 h 1641"/>
              <a:gd name="T30" fmla="*/ 1353 w 1753"/>
              <a:gd name="T31" fmla="*/ 151 h 1641"/>
              <a:gd name="T32" fmla="*/ 1277 w 1753"/>
              <a:gd name="T33" fmla="*/ 104 h 1641"/>
              <a:gd name="T34" fmla="*/ 1198 w 1753"/>
              <a:gd name="T35" fmla="*/ 66 h 1641"/>
              <a:gd name="T36" fmla="*/ 1115 w 1753"/>
              <a:gd name="T37" fmla="*/ 36 h 1641"/>
              <a:gd name="T38" fmla="*/ 1030 w 1753"/>
              <a:gd name="T39" fmla="*/ 15 h 1641"/>
              <a:gd name="T40" fmla="*/ 944 w 1753"/>
              <a:gd name="T41" fmla="*/ 3 h 1641"/>
              <a:gd name="T42" fmla="*/ 857 w 1753"/>
              <a:gd name="T43" fmla="*/ 0 h 1641"/>
              <a:gd name="T44" fmla="*/ 770 w 1753"/>
              <a:gd name="T45" fmla="*/ 7 h 1641"/>
              <a:gd name="T46" fmla="*/ 684 w 1753"/>
              <a:gd name="T47" fmla="*/ 23 h 1641"/>
              <a:gd name="T48" fmla="*/ 600 w 1753"/>
              <a:gd name="T49" fmla="*/ 48 h 1641"/>
              <a:gd name="T50" fmla="*/ 518 w 1753"/>
              <a:gd name="T51" fmla="*/ 82 h 1641"/>
              <a:gd name="T52" fmla="*/ 440 w 1753"/>
              <a:gd name="T53" fmla="*/ 124 h 1641"/>
              <a:gd name="T54" fmla="*/ 367 w 1753"/>
              <a:gd name="T55" fmla="*/ 175 h 1641"/>
              <a:gd name="T56" fmla="*/ 299 w 1753"/>
              <a:gd name="T57" fmla="*/ 233 h 1641"/>
              <a:gd name="T58" fmla="*/ 236 w 1753"/>
              <a:gd name="T59" fmla="*/ 298 h 1641"/>
              <a:gd name="T60" fmla="*/ 180 w 1753"/>
              <a:gd name="T61" fmla="*/ 369 h 1641"/>
              <a:gd name="T62" fmla="*/ 130 w 1753"/>
              <a:gd name="T63" fmla="*/ 446 h 1641"/>
              <a:gd name="T64" fmla="*/ 88 w 1753"/>
              <a:gd name="T65" fmla="*/ 528 h 1641"/>
              <a:gd name="T66" fmla="*/ 54 w 1753"/>
              <a:gd name="T67" fmla="*/ 614 h 1641"/>
              <a:gd name="T68" fmla="*/ 28 w 1753"/>
              <a:gd name="T69" fmla="*/ 704 h 1641"/>
              <a:gd name="T70" fmla="*/ 10 w 1753"/>
              <a:gd name="T71" fmla="*/ 795 h 1641"/>
              <a:gd name="T72" fmla="*/ 1 w 1753"/>
              <a:gd name="T73" fmla="*/ 888 h 1641"/>
              <a:gd name="T74" fmla="*/ 1 w 1753"/>
              <a:gd name="T75" fmla="*/ 982 h 1641"/>
              <a:gd name="T76" fmla="*/ 9 w 1753"/>
              <a:gd name="T77" fmla="*/ 1075 h 1641"/>
              <a:gd name="T78" fmla="*/ 26 w 1753"/>
              <a:gd name="T79" fmla="*/ 1166 h 1641"/>
              <a:gd name="T80" fmla="*/ 51 w 1753"/>
              <a:gd name="T81" fmla="*/ 1256 h 1641"/>
              <a:gd name="T82" fmla="*/ 85 w 1753"/>
              <a:gd name="T83" fmla="*/ 1342 h 1641"/>
              <a:gd name="T84" fmla="*/ 126 w 1753"/>
              <a:gd name="T85" fmla="*/ 1425 h 1641"/>
              <a:gd name="T86" fmla="*/ 175 w 1753"/>
              <a:gd name="T87" fmla="*/ 1502 h 1641"/>
              <a:gd name="T88" fmla="*/ 231 w 1753"/>
              <a:gd name="T89" fmla="*/ 1574 h 1641"/>
              <a:gd name="T90" fmla="*/ 293 w 1753"/>
              <a:gd name="T91" fmla="*/ 1640 h 164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753"/>
              <a:gd name="T139" fmla="*/ 0 h 1641"/>
              <a:gd name="T140" fmla="*/ 1753 w 1753"/>
              <a:gd name="T141" fmla="*/ 1641 h 164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753" h="1641">
                <a:moveTo>
                  <a:pt x="1623" y="1429"/>
                </a:moveTo>
                <a:lnTo>
                  <a:pt x="1645" y="1389"/>
                </a:lnTo>
                <a:lnTo>
                  <a:pt x="1665" y="1347"/>
                </a:lnTo>
                <a:lnTo>
                  <a:pt x="1683" y="1304"/>
                </a:lnTo>
                <a:lnTo>
                  <a:pt x="1699" y="1261"/>
                </a:lnTo>
                <a:lnTo>
                  <a:pt x="1713" y="1216"/>
                </a:lnTo>
                <a:lnTo>
                  <a:pt x="1725" y="1171"/>
                </a:lnTo>
                <a:lnTo>
                  <a:pt x="1734" y="1126"/>
                </a:lnTo>
                <a:lnTo>
                  <a:pt x="1742" y="1080"/>
                </a:lnTo>
                <a:lnTo>
                  <a:pt x="1748" y="1033"/>
                </a:lnTo>
                <a:lnTo>
                  <a:pt x="1751" y="987"/>
                </a:lnTo>
                <a:lnTo>
                  <a:pt x="1752" y="940"/>
                </a:lnTo>
                <a:lnTo>
                  <a:pt x="1751" y="893"/>
                </a:lnTo>
                <a:lnTo>
                  <a:pt x="1748" y="847"/>
                </a:lnTo>
                <a:lnTo>
                  <a:pt x="1742" y="800"/>
                </a:lnTo>
                <a:lnTo>
                  <a:pt x="1735" y="754"/>
                </a:lnTo>
                <a:lnTo>
                  <a:pt x="1725" y="709"/>
                </a:lnTo>
                <a:lnTo>
                  <a:pt x="1713" y="663"/>
                </a:lnTo>
                <a:lnTo>
                  <a:pt x="1700" y="619"/>
                </a:lnTo>
                <a:lnTo>
                  <a:pt x="1684" y="576"/>
                </a:lnTo>
                <a:lnTo>
                  <a:pt x="1666" y="533"/>
                </a:lnTo>
                <a:lnTo>
                  <a:pt x="1646" y="491"/>
                </a:lnTo>
                <a:lnTo>
                  <a:pt x="1624" y="451"/>
                </a:lnTo>
                <a:lnTo>
                  <a:pt x="1601" y="411"/>
                </a:lnTo>
                <a:lnTo>
                  <a:pt x="1575" y="373"/>
                </a:lnTo>
                <a:lnTo>
                  <a:pt x="1548" y="337"/>
                </a:lnTo>
                <a:lnTo>
                  <a:pt x="1519" y="302"/>
                </a:lnTo>
                <a:lnTo>
                  <a:pt x="1489" y="268"/>
                </a:lnTo>
                <a:lnTo>
                  <a:pt x="1457" y="236"/>
                </a:lnTo>
                <a:lnTo>
                  <a:pt x="1424" y="206"/>
                </a:lnTo>
                <a:lnTo>
                  <a:pt x="1389" y="178"/>
                </a:lnTo>
                <a:lnTo>
                  <a:pt x="1353" y="151"/>
                </a:lnTo>
                <a:lnTo>
                  <a:pt x="1316" y="127"/>
                </a:lnTo>
                <a:lnTo>
                  <a:pt x="1277" y="104"/>
                </a:lnTo>
                <a:lnTo>
                  <a:pt x="1238" y="84"/>
                </a:lnTo>
                <a:lnTo>
                  <a:pt x="1198" y="66"/>
                </a:lnTo>
                <a:lnTo>
                  <a:pt x="1157" y="50"/>
                </a:lnTo>
                <a:lnTo>
                  <a:pt x="1115" y="36"/>
                </a:lnTo>
                <a:lnTo>
                  <a:pt x="1073" y="24"/>
                </a:lnTo>
                <a:lnTo>
                  <a:pt x="1030" y="15"/>
                </a:lnTo>
                <a:lnTo>
                  <a:pt x="987" y="8"/>
                </a:lnTo>
                <a:lnTo>
                  <a:pt x="944" y="3"/>
                </a:lnTo>
                <a:lnTo>
                  <a:pt x="900" y="0"/>
                </a:lnTo>
                <a:lnTo>
                  <a:pt x="857" y="0"/>
                </a:lnTo>
                <a:lnTo>
                  <a:pt x="813" y="2"/>
                </a:lnTo>
                <a:lnTo>
                  <a:pt x="770" y="7"/>
                </a:lnTo>
                <a:lnTo>
                  <a:pt x="726" y="14"/>
                </a:lnTo>
                <a:lnTo>
                  <a:pt x="684" y="23"/>
                </a:lnTo>
                <a:lnTo>
                  <a:pt x="641" y="34"/>
                </a:lnTo>
                <a:lnTo>
                  <a:pt x="600" y="48"/>
                </a:lnTo>
                <a:lnTo>
                  <a:pt x="558" y="64"/>
                </a:lnTo>
                <a:lnTo>
                  <a:pt x="518" y="82"/>
                </a:lnTo>
                <a:lnTo>
                  <a:pt x="479" y="102"/>
                </a:lnTo>
                <a:lnTo>
                  <a:pt x="440" y="124"/>
                </a:lnTo>
                <a:lnTo>
                  <a:pt x="403" y="149"/>
                </a:lnTo>
                <a:lnTo>
                  <a:pt x="367" y="175"/>
                </a:lnTo>
                <a:lnTo>
                  <a:pt x="332" y="203"/>
                </a:lnTo>
                <a:lnTo>
                  <a:pt x="299" y="233"/>
                </a:lnTo>
                <a:lnTo>
                  <a:pt x="267" y="264"/>
                </a:lnTo>
                <a:lnTo>
                  <a:pt x="236" y="298"/>
                </a:lnTo>
                <a:lnTo>
                  <a:pt x="207" y="333"/>
                </a:lnTo>
                <a:lnTo>
                  <a:pt x="180" y="369"/>
                </a:lnTo>
                <a:lnTo>
                  <a:pt x="154" y="407"/>
                </a:lnTo>
                <a:lnTo>
                  <a:pt x="130" y="446"/>
                </a:lnTo>
                <a:lnTo>
                  <a:pt x="108" y="487"/>
                </a:lnTo>
                <a:lnTo>
                  <a:pt x="88" y="528"/>
                </a:lnTo>
                <a:lnTo>
                  <a:pt x="70" y="571"/>
                </a:lnTo>
                <a:lnTo>
                  <a:pt x="54" y="614"/>
                </a:lnTo>
                <a:lnTo>
                  <a:pt x="40" y="659"/>
                </a:lnTo>
                <a:lnTo>
                  <a:pt x="28" y="704"/>
                </a:lnTo>
                <a:lnTo>
                  <a:pt x="18" y="749"/>
                </a:lnTo>
                <a:lnTo>
                  <a:pt x="10" y="795"/>
                </a:lnTo>
                <a:lnTo>
                  <a:pt x="5" y="842"/>
                </a:lnTo>
                <a:lnTo>
                  <a:pt x="1" y="888"/>
                </a:lnTo>
                <a:lnTo>
                  <a:pt x="0" y="935"/>
                </a:lnTo>
                <a:lnTo>
                  <a:pt x="1" y="982"/>
                </a:lnTo>
                <a:lnTo>
                  <a:pt x="4" y="1028"/>
                </a:lnTo>
                <a:lnTo>
                  <a:pt x="9" y="1075"/>
                </a:lnTo>
                <a:lnTo>
                  <a:pt x="17" y="1121"/>
                </a:lnTo>
                <a:lnTo>
                  <a:pt x="26" y="1166"/>
                </a:lnTo>
                <a:lnTo>
                  <a:pt x="38" y="1212"/>
                </a:lnTo>
                <a:lnTo>
                  <a:pt x="51" y="1256"/>
                </a:lnTo>
                <a:lnTo>
                  <a:pt x="67" y="1300"/>
                </a:lnTo>
                <a:lnTo>
                  <a:pt x="85" y="1342"/>
                </a:lnTo>
                <a:lnTo>
                  <a:pt x="105" y="1384"/>
                </a:lnTo>
                <a:lnTo>
                  <a:pt x="126" y="1425"/>
                </a:lnTo>
                <a:lnTo>
                  <a:pt x="150" y="1464"/>
                </a:lnTo>
                <a:lnTo>
                  <a:pt x="175" y="1502"/>
                </a:lnTo>
                <a:lnTo>
                  <a:pt x="202" y="1539"/>
                </a:lnTo>
                <a:lnTo>
                  <a:pt x="231" y="1574"/>
                </a:lnTo>
                <a:lnTo>
                  <a:pt x="261" y="1608"/>
                </a:lnTo>
                <a:lnTo>
                  <a:pt x="293" y="1640"/>
                </a:lnTo>
              </a:path>
            </a:pathLst>
          </a:custGeom>
          <a:noFill/>
          <a:ln w="9525">
            <a:solidFill>
              <a:srgbClr val="000000"/>
            </a:solidFill>
            <a:round/>
            <a:headEnd/>
            <a:tailEnd type="triangle" w="lg" len="lg"/>
          </a:ln>
        </p:spPr>
        <p:txBody>
          <a:bodyPr>
            <a:prstTxWarp prst="textNoShape">
              <a:avLst/>
            </a:prstTxWarp>
          </a:bodyPr>
          <a:lstStyle/>
          <a:p>
            <a:endParaRPr lang="en-US" sz="1800"/>
          </a:p>
        </p:txBody>
      </p:sp>
      <p:sp>
        <p:nvSpPr>
          <p:cNvPr id="122890" name="TextBox 24"/>
          <p:cNvSpPr txBox="1">
            <a:spLocks noChangeArrowheads="1"/>
          </p:cNvSpPr>
          <p:nvPr/>
        </p:nvSpPr>
        <p:spPr bwMode="auto">
          <a:xfrm>
            <a:off x="0" y="6248400"/>
            <a:ext cx="1520825" cy="457200"/>
          </a:xfrm>
          <a:prstGeom prst="rect">
            <a:avLst/>
          </a:prstGeom>
          <a:noFill/>
          <a:ln w="9525">
            <a:noFill/>
            <a:miter lim="800000"/>
            <a:headEnd/>
            <a:tailEnd/>
          </a:ln>
        </p:spPr>
        <p:txBody>
          <a:bodyPr wrap="none">
            <a:prstTxWarp prst="textNoShape">
              <a:avLst/>
            </a:prstTxWarp>
            <a:spAutoFit/>
          </a:bodyPr>
          <a:lstStyle/>
          <a:p>
            <a:r>
              <a:rPr lang="en-US" b="1">
                <a:solidFill>
                  <a:srgbClr val="660066"/>
                </a:solidFill>
              </a:rPr>
              <a:t>Non-CpG</a:t>
            </a:r>
          </a:p>
        </p:txBody>
      </p:sp>
      <p:sp>
        <p:nvSpPr>
          <p:cNvPr id="122891" name="TextBox 25"/>
          <p:cNvSpPr txBox="1">
            <a:spLocks noChangeArrowheads="1"/>
          </p:cNvSpPr>
          <p:nvPr/>
        </p:nvSpPr>
        <p:spPr bwMode="auto">
          <a:xfrm>
            <a:off x="838200" y="1295400"/>
            <a:ext cx="608013" cy="457200"/>
          </a:xfrm>
          <a:prstGeom prst="rect">
            <a:avLst/>
          </a:prstGeom>
          <a:noFill/>
          <a:ln w="9525">
            <a:noFill/>
            <a:miter lim="800000"/>
            <a:headEnd/>
            <a:tailEnd/>
          </a:ln>
        </p:spPr>
        <p:txBody>
          <a:bodyPr wrap="none">
            <a:prstTxWarp prst="textNoShape">
              <a:avLst/>
            </a:prstTxWarp>
            <a:spAutoFit/>
          </a:bodyPr>
          <a:lstStyle/>
          <a:p>
            <a:r>
              <a:rPr lang="en-US"/>
              <a:t>0.8</a:t>
            </a:r>
          </a:p>
        </p:txBody>
      </p:sp>
      <p:sp>
        <p:nvSpPr>
          <p:cNvPr id="122892" name="TextBox 26"/>
          <p:cNvSpPr txBox="1">
            <a:spLocks noChangeArrowheads="1"/>
          </p:cNvSpPr>
          <p:nvPr/>
        </p:nvSpPr>
        <p:spPr bwMode="auto">
          <a:xfrm>
            <a:off x="838200" y="5638800"/>
            <a:ext cx="608013" cy="457200"/>
          </a:xfrm>
          <a:prstGeom prst="rect">
            <a:avLst/>
          </a:prstGeom>
          <a:noFill/>
          <a:ln w="9525">
            <a:noFill/>
            <a:miter lim="800000"/>
            <a:headEnd/>
            <a:tailEnd/>
          </a:ln>
        </p:spPr>
        <p:txBody>
          <a:bodyPr wrap="none">
            <a:prstTxWarp prst="textNoShape">
              <a:avLst/>
            </a:prstTxWarp>
            <a:spAutoFit/>
          </a:bodyPr>
          <a:lstStyle/>
          <a:p>
            <a:r>
              <a:rPr lang="en-US"/>
              <a:t>0.9</a:t>
            </a:r>
          </a:p>
        </p:txBody>
      </p:sp>
      <p:sp>
        <p:nvSpPr>
          <p:cNvPr id="122893" name="Rectangle 15"/>
          <p:cNvSpPr>
            <a:spLocks noChangeArrowheads="1"/>
          </p:cNvSpPr>
          <p:nvPr/>
        </p:nvSpPr>
        <p:spPr bwMode="auto">
          <a:xfrm>
            <a:off x="2287588" y="5486400"/>
            <a:ext cx="420687" cy="457200"/>
          </a:xfrm>
          <a:prstGeom prst="rect">
            <a:avLst/>
          </a:prstGeom>
          <a:noFill/>
          <a:ln w="9525">
            <a:noFill/>
            <a:miter lim="800000"/>
            <a:headEnd/>
            <a:tailEnd/>
          </a:ln>
        </p:spPr>
        <p:txBody>
          <a:bodyPr wrap="none">
            <a:prstTxWarp prst="textNoShape">
              <a:avLst/>
            </a:prstTxWarp>
            <a:spAutoFit/>
          </a:bodyPr>
          <a:lstStyle/>
          <a:p>
            <a:r>
              <a:rPr lang="en-GB" b="1"/>
              <a:t>G</a:t>
            </a:r>
            <a:endParaRPr lang="en-US" b="1"/>
          </a:p>
        </p:txBody>
      </p:sp>
      <p:sp>
        <p:nvSpPr>
          <p:cNvPr id="122894" name="TextBox 18"/>
          <p:cNvSpPr txBox="1">
            <a:spLocks noChangeArrowheads="1"/>
          </p:cNvSpPr>
          <p:nvPr/>
        </p:nvSpPr>
        <p:spPr bwMode="auto">
          <a:xfrm>
            <a:off x="0" y="685800"/>
            <a:ext cx="827088" cy="457200"/>
          </a:xfrm>
          <a:prstGeom prst="rect">
            <a:avLst/>
          </a:prstGeom>
          <a:noFill/>
          <a:ln w="9525">
            <a:noFill/>
            <a:miter lim="800000"/>
            <a:headEnd/>
            <a:tailEnd/>
          </a:ln>
        </p:spPr>
        <p:txBody>
          <a:bodyPr wrap="none">
            <a:prstTxWarp prst="textNoShape">
              <a:avLst/>
            </a:prstTxWarp>
            <a:spAutoFit/>
          </a:bodyPr>
          <a:lstStyle/>
          <a:p>
            <a:r>
              <a:rPr lang="en-US" b="1">
                <a:solidFill>
                  <a:srgbClr val="008000"/>
                </a:solidFill>
              </a:rPr>
              <a:t>CpG</a:t>
            </a:r>
          </a:p>
        </p:txBody>
      </p:sp>
      <p:sp>
        <p:nvSpPr>
          <p:cNvPr id="122895" name="AutoShape 5"/>
          <p:cNvSpPr>
            <a:spLocks noChangeArrowheads="1"/>
          </p:cNvSpPr>
          <p:nvPr/>
        </p:nvSpPr>
        <p:spPr bwMode="auto">
          <a:xfrm>
            <a:off x="1982788" y="2116138"/>
            <a:ext cx="1065212" cy="1514475"/>
          </a:xfrm>
          <a:prstGeom prst="roundRect">
            <a:avLst>
              <a:gd name="adj" fmla="val 148"/>
            </a:avLst>
          </a:prstGeom>
          <a:solidFill>
            <a:srgbClr val="E6E6E6"/>
          </a:solidFill>
          <a:ln w="50800">
            <a:solidFill>
              <a:srgbClr val="008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b="1">
                <a:solidFill>
                  <a:srgbClr val="008000"/>
                </a:solidFill>
              </a:rPr>
              <a:t>G	.3</a:t>
            </a:r>
            <a:r>
              <a:rPr lang="en-GB"/>
              <a:t/>
            </a:r>
            <a:br>
              <a:rPr lang="en-GB"/>
            </a:br>
            <a:endParaRPr lang="en-GB"/>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endParaRPr lang="en-GB"/>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endParaRPr lang="en-GB"/>
          </a:p>
        </p:txBody>
      </p:sp>
      <p:sp>
        <p:nvSpPr>
          <p:cNvPr id="122896" name="AutoShape 5"/>
          <p:cNvSpPr>
            <a:spLocks noChangeArrowheads="1"/>
          </p:cNvSpPr>
          <p:nvPr/>
        </p:nvSpPr>
        <p:spPr bwMode="auto">
          <a:xfrm>
            <a:off x="1982788" y="3792538"/>
            <a:ext cx="1065212" cy="1514475"/>
          </a:xfrm>
          <a:prstGeom prst="roundRect">
            <a:avLst>
              <a:gd name="adj" fmla="val 148"/>
            </a:avLst>
          </a:prstGeom>
          <a:solidFill>
            <a:srgbClr val="E6E6E6"/>
          </a:solidFill>
          <a:ln w="50800">
            <a:solidFill>
              <a:srgbClr val="660066"/>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660066"/>
                </a:solidFill>
              </a:rPr>
              <a:t>G	.1</a:t>
            </a:r>
            <a:r>
              <a:rPr lang="en-GB"/>
              <a:t/>
            </a:r>
            <a:br>
              <a:rPr lang="en-GB"/>
            </a:br>
            <a:endParaRPr lang="en-GB"/>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endParaRPr lang="en-GB"/>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endParaRPr lang="en-GB"/>
          </a:p>
        </p:txBody>
      </p:sp>
      <p:sp>
        <p:nvSpPr>
          <p:cNvPr id="122897" name="AutoShape 5"/>
          <p:cNvSpPr>
            <a:spLocks noChangeArrowheads="1"/>
          </p:cNvSpPr>
          <p:nvPr/>
        </p:nvSpPr>
        <p:spPr bwMode="auto">
          <a:xfrm>
            <a:off x="3506788" y="2116138"/>
            <a:ext cx="1065212" cy="1514475"/>
          </a:xfrm>
          <a:prstGeom prst="roundRect">
            <a:avLst>
              <a:gd name="adj" fmla="val 148"/>
            </a:avLst>
          </a:prstGeom>
          <a:solidFill>
            <a:srgbClr val="E6E6E6"/>
          </a:solidFill>
          <a:ln w="50800">
            <a:solidFill>
              <a:srgbClr val="008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.3*m(</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008000"/>
                </a:solidFill>
              </a:rPr>
              <a:t>.3*.8</a:t>
            </a:r>
            <a:r>
              <a:rPr lang="en-GB"/>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660066"/>
                </a:solidFill>
              </a:rPr>
              <a:t>.1*.1</a:t>
            </a:r>
            <a:r>
              <a:rPr lang="en-GB"/>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t>
            </a:r>
            <a:r>
              <a:rPr lang="en-GB" b="1">
                <a:solidFill>
                  <a:srgbClr val="008000"/>
                </a:solidFill>
              </a:rPr>
              <a:t>.072</a:t>
            </a:r>
          </a:p>
        </p:txBody>
      </p:sp>
      <p:sp>
        <p:nvSpPr>
          <p:cNvPr id="122898" name="AutoShape 5"/>
          <p:cNvSpPr>
            <a:spLocks noChangeArrowheads="1"/>
          </p:cNvSpPr>
          <p:nvPr/>
        </p:nvSpPr>
        <p:spPr bwMode="auto">
          <a:xfrm>
            <a:off x="3506788" y="3792538"/>
            <a:ext cx="1065212" cy="1514475"/>
          </a:xfrm>
          <a:prstGeom prst="roundRect">
            <a:avLst>
              <a:gd name="adj" fmla="val 148"/>
            </a:avLst>
          </a:prstGeom>
          <a:solidFill>
            <a:srgbClr val="E6E6E6"/>
          </a:solidFill>
          <a:ln w="50800">
            <a:solidFill>
              <a:srgbClr val="660066"/>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.1*m(</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008000"/>
                </a:solidFill>
              </a:rPr>
              <a:t>.3*.2</a:t>
            </a:r>
            <a:r>
              <a:rPr lang="en-GB"/>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660066"/>
                </a:solidFill>
              </a:rPr>
              <a:t>.1*.9</a:t>
            </a:r>
            <a:r>
              <a:rPr lang="en-GB"/>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t>
            </a:r>
            <a:r>
              <a:rPr lang="en-GB">
                <a:solidFill>
                  <a:srgbClr val="660066"/>
                </a:solidFill>
              </a:rPr>
              <a:t>.009</a:t>
            </a:r>
          </a:p>
        </p:txBody>
      </p:sp>
      <p:sp>
        <p:nvSpPr>
          <p:cNvPr id="122899" name="Rectangle 31"/>
          <p:cNvSpPr>
            <a:spLocks noChangeArrowheads="1"/>
          </p:cNvSpPr>
          <p:nvPr/>
        </p:nvSpPr>
        <p:spPr bwMode="auto">
          <a:xfrm>
            <a:off x="3811588" y="5486400"/>
            <a:ext cx="404812" cy="457200"/>
          </a:xfrm>
          <a:prstGeom prst="rect">
            <a:avLst/>
          </a:prstGeom>
          <a:noFill/>
          <a:ln w="9525">
            <a:noFill/>
            <a:miter lim="800000"/>
            <a:headEnd/>
            <a:tailEnd/>
          </a:ln>
        </p:spPr>
        <p:txBody>
          <a:bodyPr wrap="none">
            <a:prstTxWarp prst="textNoShape">
              <a:avLst/>
            </a:prstTxWarp>
            <a:spAutoFit/>
          </a:bodyPr>
          <a:lstStyle/>
          <a:p>
            <a:r>
              <a:rPr lang="en-GB" b="1"/>
              <a:t>C</a:t>
            </a:r>
            <a:endParaRPr lang="en-US" b="1"/>
          </a:p>
        </p:txBody>
      </p:sp>
      <p:sp>
        <p:nvSpPr>
          <p:cNvPr id="122900" name="Line 13"/>
          <p:cNvSpPr>
            <a:spLocks noChangeShapeType="1"/>
          </p:cNvSpPr>
          <p:nvPr/>
        </p:nvSpPr>
        <p:spPr bwMode="auto">
          <a:xfrm rot="16200000" flipH="1">
            <a:off x="2382044" y="3066257"/>
            <a:ext cx="1868487" cy="533400"/>
          </a:xfrm>
          <a:prstGeom prst="line">
            <a:avLst/>
          </a:prstGeom>
          <a:noFill/>
          <a:ln w="12700">
            <a:solidFill>
              <a:srgbClr val="000000"/>
            </a:solidFill>
            <a:round/>
            <a:headEnd/>
            <a:tailEnd type="triangle" w="lg" len="lg"/>
          </a:ln>
        </p:spPr>
        <p:txBody>
          <a:bodyPr>
            <a:prstTxWarp prst="textNoShape">
              <a:avLst/>
            </a:prstTxWarp>
          </a:bodyPr>
          <a:lstStyle/>
          <a:p>
            <a:endParaRPr lang="en-US"/>
          </a:p>
        </p:txBody>
      </p:sp>
      <p:sp>
        <p:nvSpPr>
          <p:cNvPr id="122901" name="Line 13"/>
          <p:cNvSpPr>
            <a:spLocks noChangeShapeType="1"/>
          </p:cNvSpPr>
          <p:nvPr/>
        </p:nvSpPr>
        <p:spPr bwMode="auto">
          <a:xfrm rot="16200000" flipH="1">
            <a:off x="3201988" y="2286000"/>
            <a:ext cx="228600"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22902" name="Line 13"/>
          <p:cNvSpPr>
            <a:spLocks noChangeShapeType="1"/>
          </p:cNvSpPr>
          <p:nvPr/>
        </p:nvSpPr>
        <p:spPr bwMode="auto">
          <a:xfrm rot="16200000" flipH="1">
            <a:off x="3011488" y="4076700"/>
            <a:ext cx="609600"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22903" name="Line 13"/>
          <p:cNvSpPr>
            <a:spLocks noChangeShapeType="1"/>
          </p:cNvSpPr>
          <p:nvPr/>
        </p:nvSpPr>
        <p:spPr bwMode="auto">
          <a:xfrm rot="-5400000">
            <a:off x="2820988" y="3276600"/>
            <a:ext cx="990600" cy="533400"/>
          </a:xfrm>
          <a:prstGeom prst="line">
            <a:avLst/>
          </a:prstGeom>
          <a:noFill/>
          <a:ln w="12700">
            <a:solidFill>
              <a:srgbClr val="000000"/>
            </a:solidFill>
            <a:round/>
            <a:headEnd/>
            <a:tailEnd type="triangle" w="lg" len="lg"/>
          </a:ln>
        </p:spPr>
        <p:txBody>
          <a:bodyPr>
            <a:prstTxWarp prst="textNoShape">
              <a:avLst/>
            </a:prstTxWarp>
          </a:bodyPr>
          <a:lstStyle/>
          <a:p>
            <a:endParaRPr lang="en-US"/>
          </a:p>
        </p:txBody>
      </p:sp>
      <p:sp>
        <p:nvSpPr>
          <p:cNvPr id="122904" name="AutoShape 5"/>
          <p:cNvSpPr>
            <a:spLocks noChangeArrowheads="1"/>
          </p:cNvSpPr>
          <p:nvPr/>
        </p:nvSpPr>
        <p:spPr bwMode="auto">
          <a:xfrm>
            <a:off x="5030788" y="2114550"/>
            <a:ext cx="1065212" cy="1454150"/>
          </a:xfrm>
          <a:prstGeom prst="roundRect">
            <a:avLst>
              <a:gd name="adj" fmla="val 148"/>
            </a:avLst>
          </a:prstGeom>
          <a:solidFill>
            <a:srgbClr val="E6E6E6"/>
          </a:solidFill>
          <a:ln w="50800">
            <a:solidFill>
              <a:srgbClr val="008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.3*m(</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2000">
                <a:solidFill>
                  <a:srgbClr val="008000"/>
                </a:solidFill>
              </a:rPr>
              <a:t>.</a:t>
            </a:r>
            <a:r>
              <a:rPr lang="en-GB" sz="1800">
                <a:solidFill>
                  <a:srgbClr val="008000"/>
                </a:solidFill>
              </a:rPr>
              <a:t>075*.8</a:t>
            </a:r>
            <a:r>
              <a:rPr lang="en-GB" sz="1800"/>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800">
                <a:solidFill>
                  <a:srgbClr val="660066"/>
                </a:solidFill>
              </a:rPr>
              <a:t>.015*.1</a:t>
            </a:r>
            <a:r>
              <a:rPr lang="en-GB"/>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t>
            </a:r>
            <a:r>
              <a:rPr lang="en-GB" sz="2000" b="1">
                <a:solidFill>
                  <a:srgbClr val="008000"/>
                </a:solidFill>
              </a:rPr>
              <a:t>.0173</a:t>
            </a:r>
            <a:endParaRPr lang="en-GB" b="1">
              <a:solidFill>
                <a:srgbClr val="008000"/>
              </a:solidFill>
            </a:endParaRPr>
          </a:p>
        </p:txBody>
      </p:sp>
      <p:sp>
        <p:nvSpPr>
          <p:cNvPr id="122905" name="AutoShape 5"/>
          <p:cNvSpPr>
            <a:spLocks noChangeArrowheads="1"/>
          </p:cNvSpPr>
          <p:nvPr/>
        </p:nvSpPr>
        <p:spPr bwMode="auto">
          <a:xfrm>
            <a:off x="5030788" y="3792538"/>
            <a:ext cx="1065212" cy="1514475"/>
          </a:xfrm>
          <a:prstGeom prst="roundRect">
            <a:avLst>
              <a:gd name="adj" fmla="val 148"/>
            </a:avLst>
          </a:prstGeom>
          <a:solidFill>
            <a:srgbClr val="E6E6E6"/>
          </a:solidFill>
          <a:ln w="50800">
            <a:solidFill>
              <a:srgbClr val="660066"/>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.1*m(</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008000"/>
                </a:solidFill>
              </a:rPr>
              <a:t>.</a:t>
            </a:r>
            <a:r>
              <a:rPr lang="en-GB" sz="1800">
                <a:solidFill>
                  <a:srgbClr val="008000"/>
                </a:solidFill>
              </a:rPr>
              <a:t>075*.2</a:t>
            </a:r>
            <a:r>
              <a:rPr lang="en-GB" sz="1800"/>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800">
                <a:solidFill>
                  <a:srgbClr val="660066"/>
                </a:solidFill>
              </a:rPr>
              <a:t>.015*.9</a:t>
            </a:r>
            <a:r>
              <a:rPr lang="en-GB"/>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t>
            </a:r>
            <a:r>
              <a:rPr lang="en-GB" sz="2000">
                <a:solidFill>
                  <a:srgbClr val="660066"/>
                </a:solidFill>
              </a:rPr>
              <a:t>.0014</a:t>
            </a:r>
          </a:p>
        </p:txBody>
      </p:sp>
      <p:sp>
        <p:nvSpPr>
          <p:cNvPr id="122906" name="Rectangle 38"/>
          <p:cNvSpPr>
            <a:spLocks noChangeArrowheads="1"/>
          </p:cNvSpPr>
          <p:nvPr/>
        </p:nvSpPr>
        <p:spPr bwMode="auto">
          <a:xfrm>
            <a:off x="5335588" y="5486400"/>
            <a:ext cx="420687" cy="457200"/>
          </a:xfrm>
          <a:prstGeom prst="rect">
            <a:avLst/>
          </a:prstGeom>
          <a:noFill/>
          <a:ln w="9525">
            <a:noFill/>
            <a:miter lim="800000"/>
            <a:headEnd/>
            <a:tailEnd/>
          </a:ln>
        </p:spPr>
        <p:txBody>
          <a:bodyPr wrap="none">
            <a:prstTxWarp prst="textNoShape">
              <a:avLst/>
            </a:prstTxWarp>
            <a:spAutoFit/>
          </a:bodyPr>
          <a:lstStyle/>
          <a:p>
            <a:r>
              <a:rPr lang="en-GB" b="1"/>
              <a:t>G</a:t>
            </a:r>
            <a:endParaRPr lang="en-US" b="1"/>
          </a:p>
        </p:txBody>
      </p:sp>
      <p:sp>
        <p:nvSpPr>
          <p:cNvPr id="122907" name="Line 13"/>
          <p:cNvSpPr>
            <a:spLocks noChangeShapeType="1"/>
          </p:cNvSpPr>
          <p:nvPr/>
        </p:nvSpPr>
        <p:spPr bwMode="auto">
          <a:xfrm rot="16200000" flipH="1">
            <a:off x="3906044" y="3066257"/>
            <a:ext cx="1868487"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22908" name="Line 13"/>
          <p:cNvSpPr>
            <a:spLocks noChangeShapeType="1"/>
          </p:cNvSpPr>
          <p:nvPr/>
        </p:nvSpPr>
        <p:spPr bwMode="auto">
          <a:xfrm rot="16200000" flipH="1">
            <a:off x="4725988" y="2286000"/>
            <a:ext cx="228600"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22909" name="Line 13"/>
          <p:cNvSpPr>
            <a:spLocks noChangeShapeType="1"/>
          </p:cNvSpPr>
          <p:nvPr/>
        </p:nvSpPr>
        <p:spPr bwMode="auto">
          <a:xfrm rot="16200000" flipH="1">
            <a:off x="4535488" y="4076700"/>
            <a:ext cx="609600" cy="533400"/>
          </a:xfrm>
          <a:prstGeom prst="line">
            <a:avLst/>
          </a:prstGeom>
          <a:noFill/>
          <a:ln w="12700">
            <a:solidFill>
              <a:srgbClr val="000000"/>
            </a:solidFill>
            <a:round/>
            <a:headEnd/>
            <a:tailEnd type="triangle" w="lg" len="lg"/>
          </a:ln>
        </p:spPr>
        <p:txBody>
          <a:bodyPr>
            <a:prstTxWarp prst="textNoShape">
              <a:avLst/>
            </a:prstTxWarp>
          </a:bodyPr>
          <a:lstStyle/>
          <a:p>
            <a:endParaRPr lang="en-US"/>
          </a:p>
        </p:txBody>
      </p:sp>
      <p:sp>
        <p:nvSpPr>
          <p:cNvPr id="122910" name="Line 13"/>
          <p:cNvSpPr>
            <a:spLocks noChangeShapeType="1"/>
          </p:cNvSpPr>
          <p:nvPr/>
        </p:nvSpPr>
        <p:spPr bwMode="auto">
          <a:xfrm rot="-5400000">
            <a:off x="4344988" y="3276600"/>
            <a:ext cx="990600" cy="533400"/>
          </a:xfrm>
          <a:prstGeom prst="line">
            <a:avLst/>
          </a:prstGeom>
          <a:noFill/>
          <a:ln w="12700">
            <a:solidFill>
              <a:srgbClr val="000000"/>
            </a:solidFill>
            <a:round/>
            <a:headEnd/>
            <a:tailEnd type="triangle" w="lg" len="lg"/>
          </a:ln>
        </p:spPr>
        <p:txBody>
          <a:bodyPr>
            <a:prstTxWarp prst="textNoShape">
              <a:avLst/>
            </a:prstTxWarp>
          </a:bodyPr>
          <a:lstStyle/>
          <a:p>
            <a:endParaRPr lang="en-US"/>
          </a:p>
        </p:txBody>
      </p:sp>
      <p:sp>
        <p:nvSpPr>
          <p:cNvPr id="122911" name="AutoShape 5"/>
          <p:cNvSpPr>
            <a:spLocks noChangeArrowheads="1"/>
          </p:cNvSpPr>
          <p:nvPr/>
        </p:nvSpPr>
        <p:spPr bwMode="auto">
          <a:xfrm>
            <a:off x="6554788" y="2116138"/>
            <a:ext cx="1065212" cy="1514475"/>
          </a:xfrm>
          <a:prstGeom prst="roundRect">
            <a:avLst>
              <a:gd name="adj" fmla="val 148"/>
            </a:avLst>
          </a:prstGeom>
          <a:solidFill>
            <a:srgbClr val="E6E6E6"/>
          </a:solidFill>
          <a:ln w="50800">
            <a:solidFill>
              <a:srgbClr val="008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.2*m(</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008000"/>
                </a:solidFill>
              </a:rPr>
              <a:t>.</a:t>
            </a:r>
            <a:r>
              <a:rPr lang="en-GB" sz="1800">
                <a:solidFill>
                  <a:srgbClr val="008000"/>
                </a:solidFill>
              </a:rPr>
              <a:t>0185*.8</a:t>
            </a:r>
            <a:r>
              <a:rPr lang="en-GB" sz="1800"/>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800">
                <a:solidFill>
                  <a:srgbClr val="660066"/>
                </a:solidFill>
              </a:rPr>
              <a:t>.0029*.1</a:t>
            </a:r>
            <a:r>
              <a:rPr lang="en-GB"/>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t>
            </a:r>
            <a:r>
              <a:rPr lang="en-GB" b="1">
                <a:solidFill>
                  <a:srgbClr val="008000"/>
                </a:solidFill>
              </a:rPr>
              <a:t>.</a:t>
            </a:r>
            <a:r>
              <a:rPr lang="en-GB" sz="2000" b="1">
                <a:solidFill>
                  <a:srgbClr val="008000"/>
                </a:solidFill>
              </a:rPr>
              <a:t>0028</a:t>
            </a:r>
            <a:endParaRPr lang="en-GB" b="1">
              <a:solidFill>
                <a:srgbClr val="008000"/>
              </a:solidFill>
            </a:endParaRPr>
          </a:p>
        </p:txBody>
      </p:sp>
      <p:sp>
        <p:nvSpPr>
          <p:cNvPr id="122912" name="AutoShape 5"/>
          <p:cNvSpPr>
            <a:spLocks noChangeArrowheads="1"/>
          </p:cNvSpPr>
          <p:nvPr/>
        </p:nvSpPr>
        <p:spPr bwMode="auto">
          <a:xfrm>
            <a:off x="6554788" y="3792538"/>
            <a:ext cx="1065212" cy="1514475"/>
          </a:xfrm>
          <a:prstGeom prst="roundRect">
            <a:avLst>
              <a:gd name="adj" fmla="val 148"/>
            </a:avLst>
          </a:prstGeom>
          <a:solidFill>
            <a:srgbClr val="E6E6E6"/>
          </a:solidFill>
          <a:ln w="50800">
            <a:solidFill>
              <a:srgbClr val="660066"/>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.4*m(</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008000"/>
                </a:solidFill>
              </a:rPr>
              <a:t>.</a:t>
            </a:r>
            <a:r>
              <a:rPr lang="en-GB" sz="1800">
                <a:solidFill>
                  <a:srgbClr val="008000"/>
                </a:solidFill>
              </a:rPr>
              <a:t>0185*.2</a:t>
            </a:r>
            <a:r>
              <a:rPr lang="en-GB" sz="1800"/>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800">
                <a:solidFill>
                  <a:srgbClr val="660066"/>
                </a:solidFill>
              </a:rPr>
              <a:t>.0029*.9</a:t>
            </a:r>
            <a:r>
              <a:rPr lang="en-GB"/>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t>
            </a:r>
            <a:r>
              <a:rPr lang="en-GB">
                <a:solidFill>
                  <a:srgbClr val="660066"/>
                </a:solidFill>
              </a:rPr>
              <a:t>.</a:t>
            </a:r>
            <a:r>
              <a:rPr lang="en-GB" sz="2000">
                <a:solidFill>
                  <a:srgbClr val="660066"/>
                </a:solidFill>
              </a:rPr>
              <a:t>0014</a:t>
            </a:r>
            <a:endParaRPr lang="en-GB">
              <a:solidFill>
                <a:srgbClr val="660066"/>
              </a:solidFill>
            </a:endParaRPr>
          </a:p>
        </p:txBody>
      </p:sp>
      <p:sp>
        <p:nvSpPr>
          <p:cNvPr id="122913" name="Rectangle 45"/>
          <p:cNvSpPr>
            <a:spLocks noChangeArrowheads="1"/>
          </p:cNvSpPr>
          <p:nvPr/>
        </p:nvSpPr>
        <p:spPr bwMode="auto">
          <a:xfrm>
            <a:off x="6859588" y="5486400"/>
            <a:ext cx="404812" cy="457200"/>
          </a:xfrm>
          <a:prstGeom prst="rect">
            <a:avLst/>
          </a:prstGeom>
          <a:noFill/>
          <a:ln w="9525">
            <a:noFill/>
            <a:miter lim="800000"/>
            <a:headEnd/>
            <a:tailEnd/>
          </a:ln>
        </p:spPr>
        <p:txBody>
          <a:bodyPr wrap="none">
            <a:prstTxWarp prst="textNoShape">
              <a:avLst/>
            </a:prstTxWarp>
            <a:spAutoFit/>
          </a:bodyPr>
          <a:lstStyle/>
          <a:p>
            <a:r>
              <a:rPr lang="en-GB" b="1"/>
              <a:t>A</a:t>
            </a:r>
            <a:endParaRPr lang="en-US" b="1"/>
          </a:p>
        </p:txBody>
      </p:sp>
      <p:sp>
        <p:nvSpPr>
          <p:cNvPr id="122914" name="Line 13"/>
          <p:cNvSpPr>
            <a:spLocks noChangeShapeType="1"/>
          </p:cNvSpPr>
          <p:nvPr/>
        </p:nvSpPr>
        <p:spPr bwMode="auto">
          <a:xfrm rot="16200000" flipH="1">
            <a:off x="5430044" y="3066257"/>
            <a:ext cx="1868487"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22915" name="Line 13"/>
          <p:cNvSpPr>
            <a:spLocks noChangeShapeType="1"/>
          </p:cNvSpPr>
          <p:nvPr/>
        </p:nvSpPr>
        <p:spPr bwMode="auto">
          <a:xfrm rot="16200000" flipH="1">
            <a:off x="6249988" y="2286000"/>
            <a:ext cx="228600"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22916" name="Line 13"/>
          <p:cNvSpPr>
            <a:spLocks noChangeShapeType="1"/>
          </p:cNvSpPr>
          <p:nvPr/>
        </p:nvSpPr>
        <p:spPr bwMode="auto">
          <a:xfrm rot="16200000" flipH="1">
            <a:off x="6059488" y="4076700"/>
            <a:ext cx="609600" cy="533400"/>
          </a:xfrm>
          <a:prstGeom prst="line">
            <a:avLst/>
          </a:prstGeom>
          <a:noFill/>
          <a:ln w="12700">
            <a:solidFill>
              <a:srgbClr val="000000"/>
            </a:solidFill>
            <a:round/>
            <a:headEnd/>
            <a:tailEnd type="triangle" w="lg" len="lg"/>
          </a:ln>
        </p:spPr>
        <p:txBody>
          <a:bodyPr>
            <a:prstTxWarp prst="textNoShape">
              <a:avLst/>
            </a:prstTxWarp>
          </a:bodyPr>
          <a:lstStyle/>
          <a:p>
            <a:endParaRPr lang="en-US"/>
          </a:p>
        </p:txBody>
      </p:sp>
      <p:sp>
        <p:nvSpPr>
          <p:cNvPr id="122917" name="Line 13"/>
          <p:cNvSpPr>
            <a:spLocks noChangeShapeType="1"/>
          </p:cNvSpPr>
          <p:nvPr/>
        </p:nvSpPr>
        <p:spPr bwMode="auto">
          <a:xfrm rot="-5400000">
            <a:off x="5868988" y="3276600"/>
            <a:ext cx="990600" cy="533400"/>
          </a:xfrm>
          <a:prstGeom prst="line">
            <a:avLst/>
          </a:prstGeom>
          <a:noFill/>
          <a:ln w="12700">
            <a:solidFill>
              <a:srgbClr val="000000"/>
            </a:solidFill>
            <a:round/>
            <a:headEnd/>
            <a:tailEnd type="triangle" w="lg" len="lg"/>
          </a:ln>
        </p:spPr>
        <p:txBody>
          <a:bodyPr>
            <a:prstTxWarp prst="textNoShape">
              <a:avLst/>
            </a:prstTxWarp>
          </a:bodyPr>
          <a:lstStyle/>
          <a:p>
            <a:endParaRPr lang="en-US"/>
          </a:p>
        </p:txBody>
      </p:sp>
      <p:sp>
        <p:nvSpPr>
          <p:cNvPr id="122918" name="AutoShape 5"/>
          <p:cNvSpPr>
            <a:spLocks noChangeArrowheads="1"/>
          </p:cNvSpPr>
          <p:nvPr/>
        </p:nvSpPr>
        <p:spPr bwMode="auto">
          <a:xfrm>
            <a:off x="8078788" y="2116138"/>
            <a:ext cx="1065212" cy="1514475"/>
          </a:xfrm>
          <a:prstGeom prst="roundRect">
            <a:avLst>
              <a:gd name="adj" fmla="val 148"/>
            </a:avLst>
          </a:prstGeom>
          <a:solidFill>
            <a:srgbClr val="E6E6E6"/>
          </a:solidFill>
          <a:ln w="50800">
            <a:solidFill>
              <a:srgbClr val="008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.2*m(</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008000"/>
                </a:solidFill>
              </a:rPr>
              <a:t>.</a:t>
            </a:r>
            <a:r>
              <a:rPr lang="en-GB" sz="1800">
                <a:solidFill>
                  <a:srgbClr val="008000"/>
                </a:solidFill>
              </a:rPr>
              <a:t>003*.8</a:t>
            </a:r>
            <a:r>
              <a:rPr lang="en-GB" sz="1800"/>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800">
                <a:solidFill>
                  <a:srgbClr val="660066"/>
                </a:solidFill>
              </a:rPr>
              <a:t>.0025*.1</a:t>
            </a:r>
            <a:r>
              <a:rPr lang="en-GB"/>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t>
            </a:r>
            <a:r>
              <a:rPr lang="en-GB" sz="1800">
                <a:solidFill>
                  <a:srgbClr val="008000"/>
                </a:solidFill>
              </a:rPr>
              <a:t>.00044</a:t>
            </a:r>
            <a:endParaRPr lang="en-GB">
              <a:solidFill>
                <a:srgbClr val="008000"/>
              </a:solidFill>
            </a:endParaRPr>
          </a:p>
        </p:txBody>
      </p:sp>
      <p:sp>
        <p:nvSpPr>
          <p:cNvPr id="122919" name="AutoShape 5"/>
          <p:cNvSpPr>
            <a:spLocks noChangeArrowheads="1"/>
          </p:cNvSpPr>
          <p:nvPr/>
        </p:nvSpPr>
        <p:spPr bwMode="auto">
          <a:xfrm>
            <a:off x="8078788" y="3792538"/>
            <a:ext cx="1065212" cy="1514475"/>
          </a:xfrm>
          <a:prstGeom prst="roundRect">
            <a:avLst>
              <a:gd name="adj" fmla="val 148"/>
            </a:avLst>
          </a:prstGeom>
          <a:solidFill>
            <a:srgbClr val="E6E6E6"/>
          </a:solidFill>
          <a:ln w="50800">
            <a:solidFill>
              <a:srgbClr val="660066"/>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.4*m(</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008000"/>
                </a:solidFill>
              </a:rPr>
              <a:t>.</a:t>
            </a:r>
            <a:r>
              <a:rPr lang="en-GB" sz="1800">
                <a:solidFill>
                  <a:srgbClr val="008000"/>
                </a:solidFill>
              </a:rPr>
              <a:t>003*.2</a:t>
            </a:r>
            <a:r>
              <a:rPr lang="en-GB" sz="1800"/>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800">
                <a:solidFill>
                  <a:srgbClr val="660066"/>
                </a:solidFill>
              </a:rPr>
              <a:t>.0025*.9</a:t>
            </a:r>
            <a:r>
              <a:rPr lang="en-GB"/>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t>
            </a:r>
            <a:r>
              <a:rPr lang="en-GB" sz="1800" b="1">
                <a:solidFill>
                  <a:srgbClr val="660066"/>
                </a:solidFill>
              </a:rPr>
              <a:t>.00050</a:t>
            </a:r>
            <a:endParaRPr lang="en-GB" b="1">
              <a:solidFill>
                <a:srgbClr val="660066"/>
              </a:solidFill>
            </a:endParaRPr>
          </a:p>
        </p:txBody>
      </p:sp>
      <p:sp>
        <p:nvSpPr>
          <p:cNvPr id="122920" name="Rectangle 52"/>
          <p:cNvSpPr>
            <a:spLocks noChangeArrowheads="1"/>
          </p:cNvSpPr>
          <p:nvPr/>
        </p:nvSpPr>
        <p:spPr bwMode="auto">
          <a:xfrm>
            <a:off x="8383588" y="5486400"/>
            <a:ext cx="404812" cy="457200"/>
          </a:xfrm>
          <a:prstGeom prst="rect">
            <a:avLst/>
          </a:prstGeom>
          <a:noFill/>
          <a:ln w="9525">
            <a:noFill/>
            <a:miter lim="800000"/>
            <a:headEnd/>
            <a:tailEnd/>
          </a:ln>
        </p:spPr>
        <p:txBody>
          <a:bodyPr wrap="none">
            <a:prstTxWarp prst="textNoShape">
              <a:avLst/>
            </a:prstTxWarp>
            <a:spAutoFit/>
          </a:bodyPr>
          <a:lstStyle/>
          <a:p>
            <a:r>
              <a:rPr lang="en-GB" b="1"/>
              <a:t>A</a:t>
            </a:r>
            <a:endParaRPr lang="en-US" b="1"/>
          </a:p>
        </p:txBody>
      </p:sp>
      <p:sp>
        <p:nvSpPr>
          <p:cNvPr id="122921" name="Line 13"/>
          <p:cNvSpPr>
            <a:spLocks noChangeShapeType="1"/>
          </p:cNvSpPr>
          <p:nvPr/>
        </p:nvSpPr>
        <p:spPr bwMode="auto">
          <a:xfrm rot="16200000" flipH="1">
            <a:off x="6954044" y="3066257"/>
            <a:ext cx="1868487" cy="533400"/>
          </a:xfrm>
          <a:prstGeom prst="line">
            <a:avLst/>
          </a:prstGeom>
          <a:noFill/>
          <a:ln w="12700">
            <a:solidFill>
              <a:srgbClr val="000000"/>
            </a:solidFill>
            <a:round/>
            <a:headEnd/>
            <a:tailEnd type="triangle" w="lg" len="lg"/>
          </a:ln>
        </p:spPr>
        <p:txBody>
          <a:bodyPr>
            <a:prstTxWarp prst="textNoShape">
              <a:avLst/>
            </a:prstTxWarp>
          </a:bodyPr>
          <a:lstStyle/>
          <a:p>
            <a:endParaRPr lang="en-US"/>
          </a:p>
        </p:txBody>
      </p:sp>
      <p:sp>
        <p:nvSpPr>
          <p:cNvPr id="122922" name="Line 13"/>
          <p:cNvSpPr>
            <a:spLocks noChangeShapeType="1"/>
          </p:cNvSpPr>
          <p:nvPr/>
        </p:nvSpPr>
        <p:spPr bwMode="auto">
          <a:xfrm rot="16200000" flipH="1">
            <a:off x="7773988" y="2286000"/>
            <a:ext cx="228600"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22923" name="Line 13"/>
          <p:cNvSpPr>
            <a:spLocks noChangeShapeType="1"/>
          </p:cNvSpPr>
          <p:nvPr/>
        </p:nvSpPr>
        <p:spPr bwMode="auto">
          <a:xfrm rot="16200000" flipH="1">
            <a:off x="7583488" y="4076700"/>
            <a:ext cx="609600"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22924" name="Line 13"/>
          <p:cNvSpPr>
            <a:spLocks noChangeShapeType="1"/>
          </p:cNvSpPr>
          <p:nvPr/>
        </p:nvSpPr>
        <p:spPr bwMode="auto">
          <a:xfrm rot="-5400000">
            <a:off x="7392988" y="3276600"/>
            <a:ext cx="990600" cy="533400"/>
          </a:xfrm>
          <a:prstGeom prst="line">
            <a:avLst/>
          </a:prstGeom>
          <a:noFill/>
          <a:ln w="12700">
            <a:solidFill>
              <a:srgbClr val="000000"/>
            </a:solidFill>
            <a:round/>
            <a:headEnd/>
            <a:tailEnd type="triangle" w="lg" len="lg"/>
          </a:ln>
        </p:spPr>
        <p:txBody>
          <a:bodyPr>
            <a:prstTxWarp prst="textNoShape">
              <a:avLst/>
            </a:prstTxWarp>
          </a:bodyPr>
          <a:lstStyle/>
          <a:p>
            <a:endParaRPr lang="en-US"/>
          </a:p>
        </p:txBody>
      </p:sp>
      <p:sp>
        <p:nvSpPr>
          <p:cNvPr id="58" name="Rectangle 57"/>
          <p:cNvSpPr/>
          <p:nvPr/>
        </p:nvSpPr>
        <p:spPr>
          <a:xfrm>
            <a:off x="1981200" y="6019800"/>
            <a:ext cx="4343400" cy="457200"/>
          </a:xfrm>
          <a:prstGeom prst="rect">
            <a:avLst/>
          </a:prstGeom>
          <a:gradFill>
            <a:gsLst>
              <a:gs pos="0">
                <a:srgbClr val="008000"/>
              </a:gs>
              <a:gs pos="97000">
                <a:srgbClr val="008000">
                  <a:alpha val="84000"/>
                </a:srgbClr>
              </a:gs>
            </a:gsLst>
            <a:lin ang="0" scaled="0"/>
          </a:gra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sp>
        <p:nvSpPr>
          <p:cNvPr id="59" name="Rectangle 58"/>
          <p:cNvSpPr/>
          <p:nvPr/>
        </p:nvSpPr>
        <p:spPr>
          <a:xfrm>
            <a:off x="6248400" y="6019800"/>
            <a:ext cx="2895600" cy="457200"/>
          </a:xfrm>
          <a:prstGeom prst="rect">
            <a:avLst/>
          </a:prstGeom>
          <a:gradFill>
            <a:gsLst>
              <a:gs pos="0">
                <a:srgbClr val="660066">
                  <a:alpha val="82000"/>
                </a:srgbClr>
              </a:gs>
              <a:gs pos="100000">
                <a:srgbClr val="660066"/>
              </a:gs>
            </a:gsLst>
            <a:lin ang="21480000" scaled="0"/>
          </a:gra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61" name="Straight Connector 60"/>
          <p:cNvCxnSpPr/>
          <p:nvPr/>
        </p:nvCxnSpPr>
        <p:spPr>
          <a:xfrm rot="5400000">
            <a:off x="5906294" y="6209506"/>
            <a:ext cx="685800" cy="1588"/>
          </a:xfrm>
          <a:prstGeom prst="line">
            <a:avLst/>
          </a:prstGeom>
          <a:ln w="63500">
            <a:solidFill>
              <a:srgbClr val="008000"/>
            </a:solidFill>
          </a:ln>
        </p:spPr>
        <p:style>
          <a:lnRef idx="2">
            <a:schemeClr val="accent1"/>
          </a:lnRef>
          <a:fillRef idx="0">
            <a:schemeClr val="accent1"/>
          </a:fillRef>
          <a:effectRef idx="1">
            <a:schemeClr val="accent1"/>
          </a:effectRef>
          <a:fontRef idx="minor">
            <a:schemeClr val="tx1"/>
          </a:fontRef>
        </p:style>
      </p:cxnSp>
      <p:cxnSp>
        <p:nvCxnSpPr>
          <p:cNvPr id="63" name="Straight Connector 62"/>
          <p:cNvCxnSpPr/>
          <p:nvPr/>
        </p:nvCxnSpPr>
        <p:spPr>
          <a:xfrm rot="5400000">
            <a:off x="5982494" y="6209506"/>
            <a:ext cx="685800" cy="1588"/>
          </a:xfrm>
          <a:prstGeom prst="line">
            <a:avLst/>
          </a:prstGeom>
          <a:ln w="63500">
            <a:solidFill>
              <a:srgbClr val="660066"/>
            </a:solidFill>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4932" name="Line 13"/>
          <p:cNvSpPr>
            <a:spLocks noChangeShapeType="1"/>
          </p:cNvSpPr>
          <p:nvPr/>
        </p:nvSpPr>
        <p:spPr bwMode="auto">
          <a:xfrm rot="-5400000">
            <a:off x="523875" y="3667125"/>
            <a:ext cx="950913" cy="17463"/>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24933" name="Line 13"/>
          <p:cNvSpPr>
            <a:spLocks noChangeShapeType="1"/>
          </p:cNvSpPr>
          <p:nvPr/>
        </p:nvSpPr>
        <p:spPr bwMode="auto">
          <a:xfrm rot="5400000" flipV="1">
            <a:off x="295275" y="3590925"/>
            <a:ext cx="950913" cy="17463"/>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24934" name="Title 1"/>
          <p:cNvSpPr>
            <a:spLocks noGrp="1"/>
          </p:cNvSpPr>
          <p:nvPr>
            <p:ph type="title"/>
          </p:nvPr>
        </p:nvSpPr>
        <p:spPr>
          <a:xfrm>
            <a:off x="1371600" y="228600"/>
            <a:ext cx="7543800" cy="1143000"/>
          </a:xfrm>
        </p:spPr>
        <p:txBody>
          <a:bodyPr/>
          <a:lstStyle/>
          <a:p>
            <a:r>
              <a:rPr lang="en-US" smtClean="0"/>
              <a:t>Forwards and Backwards</a:t>
            </a:r>
            <a:br>
              <a:rPr lang="en-US" smtClean="0"/>
            </a:br>
            <a:r>
              <a:rPr lang="en-US" sz="3200" smtClean="0"/>
              <a:t>Probability of a State at a Position</a:t>
            </a:r>
            <a:endParaRPr lang="en-US" smtClean="0"/>
          </a:p>
        </p:txBody>
      </p:sp>
      <p:sp>
        <p:nvSpPr>
          <p:cNvPr id="124935" name="AutoShape 5"/>
          <p:cNvSpPr>
            <a:spLocks noChangeArrowheads="1"/>
          </p:cNvSpPr>
          <p:nvPr/>
        </p:nvSpPr>
        <p:spPr bwMode="auto">
          <a:xfrm>
            <a:off x="304800" y="4021138"/>
            <a:ext cx="1065213" cy="1514475"/>
          </a:xfrm>
          <a:prstGeom prst="roundRect">
            <a:avLst>
              <a:gd name="adj" fmla="val 148"/>
            </a:avLst>
          </a:prstGeom>
          <a:solidFill>
            <a:srgbClr val="E6E6E6"/>
          </a:solidFill>
          <a:ln w="50800">
            <a:solidFill>
              <a:srgbClr val="660066"/>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G	.1</a:t>
            </a:r>
            <a:br>
              <a:rPr lang="en-GB"/>
            </a:br>
            <a:r>
              <a:rPr lang="en-GB"/>
              <a:t>C	.1</a:t>
            </a:r>
            <a:br>
              <a:rPr lang="en-GB"/>
            </a:br>
            <a:r>
              <a:rPr lang="en-GB"/>
              <a:t>A	.4</a:t>
            </a:r>
            <a:br>
              <a:rPr lang="en-GB"/>
            </a:br>
            <a:r>
              <a:rPr lang="en-GB"/>
              <a:t>T	.4</a:t>
            </a:r>
          </a:p>
        </p:txBody>
      </p:sp>
      <p:sp>
        <p:nvSpPr>
          <p:cNvPr id="124936" name="AutoShape 5"/>
          <p:cNvSpPr>
            <a:spLocks noChangeArrowheads="1"/>
          </p:cNvSpPr>
          <p:nvPr/>
        </p:nvSpPr>
        <p:spPr bwMode="auto">
          <a:xfrm>
            <a:off x="304800" y="1735138"/>
            <a:ext cx="1065213" cy="1514475"/>
          </a:xfrm>
          <a:prstGeom prst="roundRect">
            <a:avLst>
              <a:gd name="adj" fmla="val 148"/>
            </a:avLst>
          </a:prstGeom>
          <a:solidFill>
            <a:srgbClr val="E6E6E6"/>
          </a:solidFill>
          <a:ln w="50800">
            <a:solidFill>
              <a:srgbClr val="008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G	.3</a:t>
            </a:r>
            <a:br>
              <a:rPr lang="en-GB"/>
            </a:br>
            <a:r>
              <a:rPr lang="en-GB"/>
              <a:t>C	.3</a:t>
            </a:r>
            <a:br>
              <a:rPr lang="en-GB"/>
            </a:br>
            <a:r>
              <a:rPr lang="en-GB"/>
              <a:t>A	.2</a:t>
            </a:r>
            <a:br>
              <a:rPr lang="en-GB"/>
            </a:br>
            <a:r>
              <a:rPr lang="en-GB"/>
              <a:t>T	.2</a:t>
            </a:r>
          </a:p>
        </p:txBody>
      </p:sp>
      <p:sp>
        <p:nvSpPr>
          <p:cNvPr id="124937" name="TextBox 11"/>
          <p:cNvSpPr txBox="1">
            <a:spLocks noChangeArrowheads="1"/>
          </p:cNvSpPr>
          <p:nvPr/>
        </p:nvSpPr>
        <p:spPr bwMode="auto">
          <a:xfrm>
            <a:off x="1219200" y="3352800"/>
            <a:ext cx="608013" cy="457200"/>
          </a:xfrm>
          <a:prstGeom prst="rect">
            <a:avLst/>
          </a:prstGeom>
          <a:noFill/>
          <a:ln w="9525">
            <a:noFill/>
            <a:miter lim="800000"/>
            <a:headEnd/>
            <a:tailEnd/>
          </a:ln>
        </p:spPr>
        <p:txBody>
          <a:bodyPr wrap="none">
            <a:prstTxWarp prst="textNoShape">
              <a:avLst/>
            </a:prstTxWarp>
            <a:spAutoFit/>
          </a:bodyPr>
          <a:lstStyle/>
          <a:p>
            <a:r>
              <a:rPr lang="en-US"/>
              <a:t>0.1</a:t>
            </a:r>
          </a:p>
        </p:txBody>
      </p:sp>
      <p:sp>
        <p:nvSpPr>
          <p:cNvPr id="124938" name="Freeform 21"/>
          <p:cNvSpPr>
            <a:spLocks/>
          </p:cNvSpPr>
          <p:nvPr/>
        </p:nvSpPr>
        <p:spPr bwMode="auto">
          <a:xfrm>
            <a:off x="228600" y="1143000"/>
            <a:ext cx="631825" cy="590550"/>
          </a:xfrm>
          <a:custGeom>
            <a:avLst/>
            <a:gdLst>
              <a:gd name="T0" fmla="*/ 1645 w 1753"/>
              <a:gd name="T1" fmla="*/ 1389 h 1641"/>
              <a:gd name="T2" fmla="*/ 1683 w 1753"/>
              <a:gd name="T3" fmla="*/ 1304 h 1641"/>
              <a:gd name="T4" fmla="*/ 1713 w 1753"/>
              <a:gd name="T5" fmla="*/ 1216 h 1641"/>
              <a:gd name="T6" fmla="*/ 1734 w 1753"/>
              <a:gd name="T7" fmla="*/ 1126 h 1641"/>
              <a:gd name="T8" fmla="*/ 1748 w 1753"/>
              <a:gd name="T9" fmla="*/ 1033 h 1641"/>
              <a:gd name="T10" fmla="*/ 1752 w 1753"/>
              <a:gd name="T11" fmla="*/ 940 h 1641"/>
              <a:gd name="T12" fmla="*/ 1748 w 1753"/>
              <a:gd name="T13" fmla="*/ 847 h 1641"/>
              <a:gd name="T14" fmla="*/ 1735 w 1753"/>
              <a:gd name="T15" fmla="*/ 754 h 1641"/>
              <a:gd name="T16" fmla="*/ 1713 w 1753"/>
              <a:gd name="T17" fmla="*/ 663 h 1641"/>
              <a:gd name="T18" fmla="*/ 1684 w 1753"/>
              <a:gd name="T19" fmla="*/ 576 h 1641"/>
              <a:gd name="T20" fmla="*/ 1646 w 1753"/>
              <a:gd name="T21" fmla="*/ 491 h 1641"/>
              <a:gd name="T22" fmla="*/ 1601 w 1753"/>
              <a:gd name="T23" fmla="*/ 411 h 1641"/>
              <a:gd name="T24" fmla="*/ 1548 w 1753"/>
              <a:gd name="T25" fmla="*/ 337 h 1641"/>
              <a:gd name="T26" fmla="*/ 1489 w 1753"/>
              <a:gd name="T27" fmla="*/ 268 h 1641"/>
              <a:gd name="T28" fmla="*/ 1424 w 1753"/>
              <a:gd name="T29" fmla="*/ 206 h 1641"/>
              <a:gd name="T30" fmla="*/ 1353 w 1753"/>
              <a:gd name="T31" fmla="*/ 151 h 1641"/>
              <a:gd name="T32" fmla="*/ 1277 w 1753"/>
              <a:gd name="T33" fmla="*/ 104 h 1641"/>
              <a:gd name="T34" fmla="*/ 1198 w 1753"/>
              <a:gd name="T35" fmla="*/ 66 h 1641"/>
              <a:gd name="T36" fmla="*/ 1115 w 1753"/>
              <a:gd name="T37" fmla="*/ 36 h 1641"/>
              <a:gd name="T38" fmla="*/ 1030 w 1753"/>
              <a:gd name="T39" fmla="*/ 15 h 1641"/>
              <a:gd name="T40" fmla="*/ 944 w 1753"/>
              <a:gd name="T41" fmla="*/ 3 h 1641"/>
              <a:gd name="T42" fmla="*/ 857 w 1753"/>
              <a:gd name="T43" fmla="*/ 0 h 1641"/>
              <a:gd name="T44" fmla="*/ 770 w 1753"/>
              <a:gd name="T45" fmla="*/ 7 h 1641"/>
              <a:gd name="T46" fmla="*/ 684 w 1753"/>
              <a:gd name="T47" fmla="*/ 23 h 1641"/>
              <a:gd name="T48" fmla="*/ 600 w 1753"/>
              <a:gd name="T49" fmla="*/ 48 h 1641"/>
              <a:gd name="T50" fmla="*/ 518 w 1753"/>
              <a:gd name="T51" fmla="*/ 82 h 1641"/>
              <a:gd name="T52" fmla="*/ 440 w 1753"/>
              <a:gd name="T53" fmla="*/ 124 h 1641"/>
              <a:gd name="T54" fmla="*/ 367 w 1753"/>
              <a:gd name="T55" fmla="*/ 175 h 1641"/>
              <a:gd name="T56" fmla="*/ 299 w 1753"/>
              <a:gd name="T57" fmla="*/ 233 h 1641"/>
              <a:gd name="T58" fmla="*/ 236 w 1753"/>
              <a:gd name="T59" fmla="*/ 298 h 1641"/>
              <a:gd name="T60" fmla="*/ 180 w 1753"/>
              <a:gd name="T61" fmla="*/ 369 h 1641"/>
              <a:gd name="T62" fmla="*/ 130 w 1753"/>
              <a:gd name="T63" fmla="*/ 446 h 1641"/>
              <a:gd name="T64" fmla="*/ 88 w 1753"/>
              <a:gd name="T65" fmla="*/ 528 h 1641"/>
              <a:gd name="T66" fmla="*/ 54 w 1753"/>
              <a:gd name="T67" fmla="*/ 614 h 1641"/>
              <a:gd name="T68" fmla="*/ 28 w 1753"/>
              <a:gd name="T69" fmla="*/ 704 h 1641"/>
              <a:gd name="T70" fmla="*/ 10 w 1753"/>
              <a:gd name="T71" fmla="*/ 795 h 1641"/>
              <a:gd name="T72" fmla="*/ 1 w 1753"/>
              <a:gd name="T73" fmla="*/ 888 h 1641"/>
              <a:gd name="T74" fmla="*/ 1 w 1753"/>
              <a:gd name="T75" fmla="*/ 982 h 1641"/>
              <a:gd name="T76" fmla="*/ 9 w 1753"/>
              <a:gd name="T77" fmla="*/ 1075 h 1641"/>
              <a:gd name="T78" fmla="*/ 26 w 1753"/>
              <a:gd name="T79" fmla="*/ 1166 h 1641"/>
              <a:gd name="T80" fmla="*/ 51 w 1753"/>
              <a:gd name="T81" fmla="*/ 1256 h 1641"/>
              <a:gd name="T82" fmla="*/ 85 w 1753"/>
              <a:gd name="T83" fmla="*/ 1342 h 1641"/>
              <a:gd name="T84" fmla="*/ 126 w 1753"/>
              <a:gd name="T85" fmla="*/ 1425 h 1641"/>
              <a:gd name="T86" fmla="*/ 175 w 1753"/>
              <a:gd name="T87" fmla="*/ 1502 h 1641"/>
              <a:gd name="T88" fmla="*/ 231 w 1753"/>
              <a:gd name="T89" fmla="*/ 1574 h 1641"/>
              <a:gd name="T90" fmla="*/ 293 w 1753"/>
              <a:gd name="T91" fmla="*/ 1640 h 164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753"/>
              <a:gd name="T139" fmla="*/ 0 h 1641"/>
              <a:gd name="T140" fmla="*/ 1753 w 1753"/>
              <a:gd name="T141" fmla="*/ 1641 h 164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753" h="1641">
                <a:moveTo>
                  <a:pt x="1623" y="1429"/>
                </a:moveTo>
                <a:lnTo>
                  <a:pt x="1645" y="1389"/>
                </a:lnTo>
                <a:lnTo>
                  <a:pt x="1665" y="1347"/>
                </a:lnTo>
                <a:lnTo>
                  <a:pt x="1683" y="1304"/>
                </a:lnTo>
                <a:lnTo>
                  <a:pt x="1699" y="1261"/>
                </a:lnTo>
                <a:lnTo>
                  <a:pt x="1713" y="1216"/>
                </a:lnTo>
                <a:lnTo>
                  <a:pt x="1725" y="1171"/>
                </a:lnTo>
                <a:lnTo>
                  <a:pt x="1734" y="1126"/>
                </a:lnTo>
                <a:lnTo>
                  <a:pt x="1742" y="1080"/>
                </a:lnTo>
                <a:lnTo>
                  <a:pt x="1748" y="1033"/>
                </a:lnTo>
                <a:lnTo>
                  <a:pt x="1751" y="987"/>
                </a:lnTo>
                <a:lnTo>
                  <a:pt x="1752" y="940"/>
                </a:lnTo>
                <a:lnTo>
                  <a:pt x="1751" y="893"/>
                </a:lnTo>
                <a:lnTo>
                  <a:pt x="1748" y="847"/>
                </a:lnTo>
                <a:lnTo>
                  <a:pt x="1742" y="800"/>
                </a:lnTo>
                <a:lnTo>
                  <a:pt x="1735" y="754"/>
                </a:lnTo>
                <a:lnTo>
                  <a:pt x="1725" y="709"/>
                </a:lnTo>
                <a:lnTo>
                  <a:pt x="1713" y="663"/>
                </a:lnTo>
                <a:lnTo>
                  <a:pt x="1700" y="619"/>
                </a:lnTo>
                <a:lnTo>
                  <a:pt x="1684" y="576"/>
                </a:lnTo>
                <a:lnTo>
                  <a:pt x="1666" y="533"/>
                </a:lnTo>
                <a:lnTo>
                  <a:pt x="1646" y="491"/>
                </a:lnTo>
                <a:lnTo>
                  <a:pt x="1624" y="451"/>
                </a:lnTo>
                <a:lnTo>
                  <a:pt x="1601" y="411"/>
                </a:lnTo>
                <a:lnTo>
                  <a:pt x="1575" y="373"/>
                </a:lnTo>
                <a:lnTo>
                  <a:pt x="1548" y="337"/>
                </a:lnTo>
                <a:lnTo>
                  <a:pt x="1519" y="302"/>
                </a:lnTo>
                <a:lnTo>
                  <a:pt x="1489" y="268"/>
                </a:lnTo>
                <a:lnTo>
                  <a:pt x="1457" y="236"/>
                </a:lnTo>
                <a:lnTo>
                  <a:pt x="1424" y="206"/>
                </a:lnTo>
                <a:lnTo>
                  <a:pt x="1389" y="178"/>
                </a:lnTo>
                <a:lnTo>
                  <a:pt x="1353" y="151"/>
                </a:lnTo>
                <a:lnTo>
                  <a:pt x="1316" y="127"/>
                </a:lnTo>
                <a:lnTo>
                  <a:pt x="1277" y="104"/>
                </a:lnTo>
                <a:lnTo>
                  <a:pt x="1238" y="84"/>
                </a:lnTo>
                <a:lnTo>
                  <a:pt x="1198" y="66"/>
                </a:lnTo>
                <a:lnTo>
                  <a:pt x="1157" y="50"/>
                </a:lnTo>
                <a:lnTo>
                  <a:pt x="1115" y="36"/>
                </a:lnTo>
                <a:lnTo>
                  <a:pt x="1073" y="24"/>
                </a:lnTo>
                <a:lnTo>
                  <a:pt x="1030" y="15"/>
                </a:lnTo>
                <a:lnTo>
                  <a:pt x="987" y="8"/>
                </a:lnTo>
                <a:lnTo>
                  <a:pt x="944" y="3"/>
                </a:lnTo>
                <a:lnTo>
                  <a:pt x="900" y="0"/>
                </a:lnTo>
                <a:lnTo>
                  <a:pt x="857" y="0"/>
                </a:lnTo>
                <a:lnTo>
                  <a:pt x="813" y="2"/>
                </a:lnTo>
                <a:lnTo>
                  <a:pt x="770" y="7"/>
                </a:lnTo>
                <a:lnTo>
                  <a:pt x="726" y="14"/>
                </a:lnTo>
                <a:lnTo>
                  <a:pt x="684" y="23"/>
                </a:lnTo>
                <a:lnTo>
                  <a:pt x="641" y="34"/>
                </a:lnTo>
                <a:lnTo>
                  <a:pt x="600" y="48"/>
                </a:lnTo>
                <a:lnTo>
                  <a:pt x="558" y="64"/>
                </a:lnTo>
                <a:lnTo>
                  <a:pt x="518" y="82"/>
                </a:lnTo>
                <a:lnTo>
                  <a:pt x="479" y="102"/>
                </a:lnTo>
                <a:lnTo>
                  <a:pt x="440" y="124"/>
                </a:lnTo>
                <a:lnTo>
                  <a:pt x="403" y="149"/>
                </a:lnTo>
                <a:lnTo>
                  <a:pt x="367" y="175"/>
                </a:lnTo>
                <a:lnTo>
                  <a:pt x="332" y="203"/>
                </a:lnTo>
                <a:lnTo>
                  <a:pt x="299" y="233"/>
                </a:lnTo>
                <a:lnTo>
                  <a:pt x="267" y="264"/>
                </a:lnTo>
                <a:lnTo>
                  <a:pt x="236" y="298"/>
                </a:lnTo>
                <a:lnTo>
                  <a:pt x="207" y="333"/>
                </a:lnTo>
                <a:lnTo>
                  <a:pt x="180" y="369"/>
                </a:lnTo>
                <a:lnTo>
                  <a:pt x="154" y="407"/>
                </a:lnTo>
                <a:lnTo>
                  <a:pt x="130" y="446"/>
                </a:lnTo>
                <a:lnTo>
                  <a:pt x="108" y="487"/>
                </a:lnTo>
                <a:lnTo>
                  <a:pt x="88" y="528"/>
                </a:lnTo>
                <a:lnTo>
                  <a:pt x="70" y="571"/>
                </a:lnTo>
                <a:lnTo>
                  <a:pt x="54" y="614"/>
                </a:lnTo>
                <a:lnTo>
                  <a:pt x="40" y="659"/>
                </a:lnTo>
                <a:lnTo>
                  <a:pt x="28" y="704"/>
                </a:lnTo>
                <a:lnTo>
                  <a:pt x="18" y="749"/>
                </a:lnTo>
                <a:lnTo>
                  <a:pt x="10" y="795"/>
                </a:lnTo>
                <a:lnTo>
                  <a:pt x="5" y="842"/>
                </a:lnTo>
                <a:lnTo>
                  <a:pt x="1" y="888"/>
                </a:lnTo>
                <a:lnTo>
                  <a:pt x="0" y="935"/>
                </a:lnTo>
                <a:lnTo>
                  <a:pt x="1" y="982"/>
                </a:lnTo>
                <a:lnTo>
                  <a:pt x="4" y="1028"/>
                </a:lnTo>
                <a:lnTo>
                  <a:pt x="9" y="1075"/>
                </a:lnTo>
                <a:lnTo>
                  <a:pt x="17" y="1121"/>
                </a:lnTo>
                <a:lnTo>
                  <a:pt x="26" y="1166"/>
                </a:lnTo>
                <a:lnTo>
                  <a:pt x="38" y="1212"/>
                </a:lnTo>
                <a:lnTo>
                  <a:pt x="51" y="1256"/>
                </a:lnTo>
                <a:lnTo>
                  <a:pt x="67" y="1300"/>
                </a:lnTo>
                <a:lnTo>
                  <a:pt x="85" y="1342"/>
                </a:lnTo>
                <a:lnTo>
                  <a:pt x="105" y="1384"/>
                </a:lnTo>
                <a:lnTo>
                  <a:pt x="126" y="1425"/>
                </a:lnTo>
                <a:lnTo>
                  <a:pt x="150" y="1464"/>
                </a:lnTo>
                <a:lnTo>
                  <a:pt x="175" y="1502"/>
                </a:lnTo>
                <a:lnTo>
                  <a:pt x="202" y="1539"/>
                </a:lnTo>
                <a:lnTo>
                  <a:pt x="231" y="1574"/>
                </a:lnTo>
                <a:lnTo>
                  <a:pt x="261" y="1608"/>
                </a:lnTo>
                <a:lnTo>
                  <a:pt x="293" y="1640"/>
                </a:lnTo>
              </a:path>
            </a:pathLst>
          </a:custGeom>
          <a:noFill/>
          <a:ln w="9525">
            <a:solidFill>
              <a:srgbClr val="000000"/>
            </a:solidFill>
            <a:round/>
            <a:headEnd/>
            <a:tailEnd type="triangle" w="lg" len="lg"/>
          </a:ln>
        </p:spPr>
        <p:txBody>
          <a:bodyPr>
            <a:prstTxWarp prst="textNoShape">
              <a:avLst/>
            </a:prstTxWarp>
          </a:bodyPr>
          <a:lstStyle/>
          <a:p>
            <a:endParaRPr lang="en-US" sz="1800"/>
          </a:p>
        </p:txBody>
      </p:sp>
      <p:sp>
        <p:nvSpPr>
          <p:cNvPr id="124939" name="TextBox 20"/>
          <p:cNvSpPr txBox="1">
            <a:spLocks noChangeArrowheads="1"/>
          </p:cNvSpPr>
          <p:nvPr/>
        </p:nvSpPr>
        <p:spPr bwMode="auto">
          <a:xfrm>
            <a:off x="0" y="3352800"/>
            <a:ext cx="608013" cy="457200"/>
          </a:xfrm>
          <a:prstGeom prst="rect">
            <a:avLst/>
          </a:prstGeom>
          <a:noFill/>
          <a:ln w="9525">
            <a:noFill/>
            <a:miter lim="800000"/>
            <a:headEnd/>
            <a:tailEnd/>
          </a:ln>
        </p:spPr>
        <p:txBody>
          <a:bodyPr wrap="none">
            <a:prstTxWarp prst="textNoShape">
              <a:avLst/>
            </a:prstTxWarp>
            <a:spAutoFit/>
          </a:bodyPr>
          <a:lstStyle/>
          <a:p>
            <a:r>
              <a:rPr lang="en-US"/>
              <a:t>0.2</a:t>
            </a:r>
          </a:p>
        </p:txBody>
      </p:sp>
      <p:sp>
        <p:nvSpPr>
          <p:cNvPr id="124940" name="Freeform 21"/>
          <p:cNvSpPr>
            <a:spLocks/>
          </p:cNvSpPr>
          <p:nvPr/>
        </p:nvSpPr>
        <p:spPr bwMode="auto">
          <a:xfrm flipV="1">
            <a:off x="228600" y="5562600"/>
            <a:ext cx="631825" cy="590550"/>
          </a:xfrm>
          <a:custGeom>
            <a:avLst/>
            <a:gdLst>
              <a:gd name="T0" fmla="*/ 1645 w 1753"/>
              <a:gd name="T1" fmla="*/ 1389 h 1641"/>
              <a:gd name="T2" fmla="*/ 1683 w 1753"/>
              <a:gd name="T3" fmla="*/ 1304 h 1641"/>
              <a:gd name="T4" fmla="*/ 1713 w 1753"/>
              <a:gd name="T5" fmla="*/ 1216 h 1641"/>
              <a:gd name="T6" fmla="*/ 1734 w 1753"/>
              <a:gd name="T7" fmla="*/ 1126 h 1641"/>
              <a:gd name="T8" fmla="*/ 1748 w 1753"/>
              <a:gd name="T9" fmla="*/ 1033 h 1641"/>
              <a:gd name="T10" fmla="*/ 1752 w 1753"/>
              <a:gd name="T11" fmla="*/ 940 h 1641"/>
              <a:gd name="T12" fmla="*/ 1748 w 1753"/>
              <a:gd name="T13" fmla="*/ 847 h 1641"/>
              <a:gd name="T14" fmla="*/ 1735 w 1753"/>
              <a:gd name="T15" fmla="*/ 754 h 1641"/>
              <a:gd name="T16" fmla="*/ 1713 w 1753"/>
              <a:gd name="T17" fmla="*/ 663 h 1641"/>
              <a:gd name="T18" fmla="*/ 1684 w 1753"/>
              <a:gd name="T19" fmla="*/ 576 h 1641"/>
              <a:gd name="T20" fmla="*/ 1646 w 1753"/>
              <a:gd name="T21" fmla="*/ 491 h 1641"/>
              <a:gd name="T22" fmla="*/ 1601 w 1753"/>
              <a:gd name="T23" fmla="*/ 411 h 1641"/>
              <a:gd name="T24" fmla="*/ 1548 w 1753"/>
              <a:gd name="T25" fmla="*/ 337 h 1641"/>
              <a:gd name="T26" fmla="*/ 1489 w 1753"/>
              <a:gd name="T27" fmla="*/ 268 h 1641"/>
              <a:gd name="T28" fmla="*/ 1424 w 1753"/>
              <a:gd name="T29" fmla="*/ 206 h 1641"/>
              <a:gd name="T30" fmla="*/ 1353 w 1753"/>
              <a:gd name="T31" fmla="*/ 151 h 1641"/>
              <a:gd name="T32" fmla="*/ 1277 w 1753"/>
              <a:gd name="T33" fmla="*/ 104 h 1641"/>
              <a:gd name="T34" fmla="*/ 1198 w 1753"/>
              <a:gd name="T35" fmla="*/ 66 h 1641"/>
              <a:gd name="T36" fmla="*/ 1115 w 1753"/>
              <a:gd name="T37" fmla="*/ 36 h 1641"/>
              <a:gd name="T38" fmla="*/ 1030 w 1753"/>
              <a:gd name="T39" fmla="*/ 15 h 1641"/>
              <a:gd name="T40" fmla="*/ 944 w 1753"/>
              <a:gd name="T41" fmla="*/ 3 h 1641"/>
              <a:gd name="T42" fmla="*/ 857 w 1753"/>
              <a:gd name="T43" fmla="*/ 0 h 1641"/>
              <a:gd name="T44" fmla="*/ 770 w 1753"/>
              <a:gd name="T45" fmla="*/ 7 h 1641"/>
              <a:gd name="T46" fmla="*/ 684 w 1753"/>
              <a:gd name="T47" fmla="*/ 23 h 1641"/>
              <a:gd name="T48" fmla="*/ 600 w 1753"/>
              <a:gd name="T49" fmla="*/ 48 h 1641"/>
              <a:gd name="T50" fmla="*/ 518 w 1753"/>
              <a:gd name="T51" fmla="*/ 82 h 1641"/>
              <a:gd name="T52" fmla="*/ 440 w 1753"/>
              <a:gd name="T53" fmla="*/ 124 h 1641"/>
              <a:gd name="T54" fmla="*/ 367 w 1753"/>
              <a:gd name="T55" fmla="*/ 175 h 1641"/>
              <a:gd name="T56" fmla="*/ 299 w 1753"/>
              <a:gd name="T57" fmla="*/ 233 h 1641"/>
              <a:gd name="T58" fmla="*/ 236 w 1753"/>
              <a:gd name="T59" fmla="*/ 298 h 1641"/>
              <a:gd name="T60" fmla="*/ 180 w 1753"/>
              <a:gd name="T61" fmla="*/ 369 h 1641"/>
              <a:gd name="T62" fmla="*/ 130 w 1753"/>
              <a:gd name="T63" fmla="*/ 446 h 1641"/>
              <a:gd name="T64" fmla="*/ 88 w 1753"/>
              <a:gd name="T65" fmla="*/ 528 h 1641"/>
              <a:gd name="T66" fmla="*/ 54 w 1753"/>
              <a:gd name="T67" fmla="*/ 614 h 1641"/>
              <a:gd name="T68" fmla="*/ 28 w 1753"/>
              <a:gd name="T69" fmla="*/ 704 h 1641"/>
              <a:gd name="T70" fmla="*/ 10 w 1753"/>
              <a:gd name="T71" fmla="*/ 795 h 1641"/>
              <a:gd name="T72" fmla="*/ 1 w 1753"/>
              <a:gd name="T73" fmla="*/ 888 h 1641"/>
              <a:gd name="T74" fmla="*/ 1 w 1753"/>
              <a:gd name="T75" fmla="*/ 982 h 1641"/>
              <a:gd name="T76" fmla="*/ 9 w 1753"/>
              <a:gd name="T77" fmla="*/ 1075 h 1641"/>
              <a:gd name="T78" fmla="*/ 26 w 1753"/>
              <a:gd name="T79" fmla="*/ 1166 h 1641"/>
              <a:gd name="T80" fmla="*/ 51 w 1753"/>
              <a:gd name="T81" fmla="*/ 1256 h 1641"/>
              <a:gd name="T82" fmla="*/ 85 w 1753"/>
              <a:gd name="T83" fmla="*/ 1342 h 1641"/>
              <a:gd name="T84" fmla="*/ 126 w 1753"/>
              <a:gd name="T85" fmla="*/ 1425 h 1641"/>
              <a:gd name="T86" fmla="*/ 175 w 1753"/>
              <a:gd name="T87" fmla="*/ 1502 h 1641"/>
              <a:gd name="T88" fmla="*/ 231 w 1753"/>
              <a:gd name="T89" fmla="*/ 1574 h 1641"/>
              <a:gd name="T90" fmla="*/ 293 w 1753"/>
              <a:gd name="T91" fmla="*/ 1640 h 164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753"/>
              <a:gd name="T139" fmla="*/ 0 h 1641"/>
              <a:gd name="T140" fmla="*/ 1753 w 1753"/>
              <a:gd name="T141" fmla="*/ 1641 h 164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753" h="1641">
                <a:moveTo>
                  <a:pt x="1623" y="1429"/>
                </a:moveTo>
                <a:lnTo>
                  <a:pt x="1645" y="1389"/>
                </a:lnTo>
                <a:lnTo>
                  <a:pt x="1665" y="1347"/>
                </a:lnTo>
                <a:lnTo>
                  <a:pt x="1683" y="1304"/>
                </a:lnTo>
                <a:lnTo>
                  <a:pt x="1699" y="1261"/>
                </a:lnTo>
                <a:lnTo>
                  <a:pt x="1713" y="1216"/>
                </a:lnTo>
                <a:lnTo>
                  <a:pt x="1725" y="1171"/>
                </a:lnTo>
                <a:lnTo>
                  <a:pt x="1734" y="1126"/>
                </a:lnTo>
                <a:lnTo>
                  <a:pt x="1742" y="1080"/>
                </a:lnTo>
                <a:lnTo>
                  <a:pt x="1748" y="1033"/>
                </a:lnTo>
                <a:lnTo>
                  <a:pt x="1751" y="987"/>
                </a:lnTo>
                <a:lnTo>
                  <a:pt x="1752" y="940"/>
                </a:lnTo>
                <a:lnTo>
                  <a:pt x="1751" y="893"/>
                </a:lnTo>
                <a:lnTo>
                  <a:pt x="1748" y="847"/>
                </a:lnTo>
                <a:lnTo>
                  <a:pt x="1742" y="800"/>
                </a:lnTo>
                <a:lnTo>
                  <a:pt x="1735" y="754"/>
                </a:lnTo>
                <a:lnTo>
                  <a:pt x="1725" y="709"/>
                </a:lnTo>
                <a:lnTo>
                  <a:pt x="1713" y="663"/>
                </a:lnTo>
                <a:lnTo>
                  <a:pt x="1700" y="619"/>
                </a:lnTo>
                <a:lnTo>
                  <a:pt x="1684" y="576"/>
                </a:lnTo>
                <a:lnTo>
                  <a:pt x="1666" y="533"/>
                </a:lnTo>
                <a:lnTo>
                  <a:pt x="1646" y="491"/>
                </a:lnTo>
                <a:lnTo>
                  <a:pt x="1624" y="451"/>
                </a:lnTo>
                <a:lnTo>
                  <a:pt x="1601" y="411"/>
                </a:lnTo>
                <a:lnTo>
                  <a:pt x="1575" y="373"/>
                </a:lnTo>
                <a:lnTo>
                  <a:pt x="1548" y="337"/>
                </a:lnTo>
                <a:lnTo>
                  <a:pt x="1519" y="302"/>
                </a:lnTo>
                <a:lnTo>
                  <a:pt x="1489" y="268"/>
                </a:lnTo>
                <a:lnTo>
                  <a:pt x="1457" y="236"/>
                </a:lnTo>
                <a:lnTo>
                  <a:pt x="1424" y="206"/>
                </a:lnTo>
                <a:lnTo>
                  <a:pt x="1389" y="178"/>
                </a:lnTo>
                <a:lnTo>
                  <a:pt x="1353" y="151"/>
                </a:lnTo>
                <a:lnTo>
                  <a:pt x="1316" y="127"/>
                </a:lnTo>
                <a:lnTo>
                  <a:pt x="1277" y="104"/>
                </a:lnTo>
                <a:lnTo>
                  <a:pt x="1238" y="84"/>
                </a:lnTo>
                <a:lnTo>
                  <a:pt x="1198" y="66"/>
                </a:lnTo>
                <a:lnTo>
                  <a:pt x="1157" y="50"/>
                </a:lnTo>
                <a:lnTo>
                  <a:pt x="1115" y="36"/>
                </a:lnTo>
                <a:lnTo>
                  <a:pt x="1073" y="24"/>
                </a:lnTo>
                <a:lnTo>
                  <a:pt x="1030" y="15"/>
                </a:lnTo>
                <a:lnTo>
                  <a:pt x="987" y="8"/>
                </a:lnTo>
                <a:lnTo>
                  <a:pt x="944" y="3"/>
                </a:lnTo>
                <a:lnTo>
                  <a:pt x="900" y="0"/>
                </a:lnTo>
                <a:lnTo>
                  <a:pt x="857" y="0"/>
                </a:lnTo>
                <a:lnTo>
                  <a:pt x="813" y="2"/>
                </a:lnTo>
                <a:lnTo>
                  <a:pt x="770" y="7"/>
                </a:lnTo>
                <a:lnTo>
                  <a:pt x="726" y="14"/>
                </a:lnTo>
                <a:lnTo>
                  <a:pt x="684" y="23"/>
                </a:lnTo>
                <a:lnTo>
                  <a:pt x="641" y="34"/>
                </a:lnTo>
                <a:lnTo>
                  <a:pt x="600" y="48"/>
                </a:lnTo>
                <a:lnTo>
                  <a:pt x="558" y="64"/>
                </a:lnTo>
                <a:lnTo>
                  <a:pt x="518" y="82"/>
                </a:lnTo>
                <a:lnTo>
                  <a:pt x="479" y="102"/>
                </a:lnTo>
                <a:lnTo>
                  <a:pt x="440" y="124"/>
                </a:lnTo>
                <a:lnTo>
                  <a:pt x="403" y="149"/>
                </a:lnTo>
                <a:lnTo>
                  <a:pt x="367" y="175"/>
                </a:lnTo>
                <a:lnTo>
                  <a:pt x="332" y="203"/>
                </a:lnTo>
                <a:lnTo>
                  <a:pt x="299" y="233"/>
                </a:lnTo>
                <a:lnTo>
                  <a:pt x="267" y="264"/>
                </a:lnTo>
                <a:lnTo>
                  <a:pt x="236" y="298"/>
                </a:lnTo>
                <a:lnTo>
                  <a:pt x="207" y="333"/>
                </a:lnTo>
                <a:lnTo>
                  <a:pt x="180" y="369"/>
                </a:lnTo>
                <a:lnTo>
                  <a:pt x="154" y="407"/>
                </a:lnTo>
                <a:lnTo>
                  <a:pt x="130" y="446"/>
                </a:lnTo>
                <a:lnTo>
                  <a:pt x="108" y="487"/>
                </a:lnTo>
                <a:lnTo>
                  <a:pt x="88" y="528"/>
                </a:lnTo>
                <a:lnTo>
                  <a:pt x="70" y="571"/>
                </a:lnTo>
                <a:lnTo>
                  <a:pt x="54" y="614"/>
                </a:lnTo>
                <a:lnTo>
                  <a:pt x="40" y="659"/>
                </a:lnTo>
                <a:lnTo>
                  <a:pt x="28" y="704"/>
                </a:lnTo>
                <a:lnTo>
                  <a:pt x="18" y="749"/>
                </a:lnTo>
                <a:lnTo>
                  <a:pt x="10" y="795"/>
                </a:lnTo>
                <a:lnTo>
                  <a:pt x="5" y="842"/>
                </a:lnTo>
                <a:lnTo>
                  <a:pt x="1" y="888"/>
                </a:lnTo>
                <a:lnTo>
                  <a:pt x="0" y="935"/>
                </a:lnTo>
                <a:lnTo>
                  <a:pt x="1" y="982"/>
                </a:lnTo>
                <a:lnTo>
                  <a:pt x="4" y="1028"/>
                </a:lnTo>
                <a:lnTo>
                  <a:pt x="9" y="1075"/>
                </a:lnTo>
                <a:lnTo>
                  <a:pt x="17" y="1121"/>
                </a:lnTo>
                <a:lnTo>
                  <a:pt x="26" y="1166"/>
                </a:lnTo>
                <a:lnTo>
                  <a:pt x="38" y="1212"/>
                </a:lnTo>
                <a:lnTo>
                  <a:pt x="51" y="1256"/>
                </a:lnTo>
                <a:lnTo>
                  <a:pt x="67" y="1300"/>
                </a:lnTo>
                <a:lnTo>
                  <a:pt x="85" y="1342"/>
                </a:lnTo>
                <a:lnTo>
                  <a:pt x="105" y="1384"/>
                </a:lnTo>
                <a:lnTo>
                  <a:pt x="126" y="1425"/>
                </a:lnTo>
                <a:lnTo>
                  <a:pt x="150" y="1464"/>
                </a:lnTo>
                <a:lnTo>
                  <a:pt x="175" y="1502"/>
                </a:lnTo>
                <a:lnTo>
                  <a:pt x="202" y="1539"/>
                </a:lnTo>
                <a:lnTo>
                  <a:pt x="231" y="1574"/>
                </a:lnTo>
                <a:lnTo>
                  <a:pt x="261" y="1608"/>
                </a:lnTo>
                <a:lnTo>
                  <a:pt x="293" y="1640"/>
                </a:lnTo>
              </a:path>
            </a:pathLst>
          </a:custGeom>
          <a:noFill/>
          <a:ln w="9525">
            <a:solidFill>
              <a:srgbClr val="000000"/>
            </a:solidFill>
            <a:round/>
            <a:headEnd/>
            <a:tailEnd type="triangle" w="lg" len="lg"/>
          </a:ln>
        </p:spPr>
        <p:txBody>
          <a:bodyPr>
            <a:prstTxWarp prst="textNoShape">
              <a:avLst/>
            </a:prstTxWarp>
          </a:bodyPr>
          <a:lstStyle/>
          <a:p>
            <a:endParaRPr lang="en-US" sz="1800"/>
          </a:p>
        </p:txBody>
      </p:sp>
      <p:sp>
        <p:nvSpPr>
          <p:cNvPr id="124941" name="TextBox 24"/>
          <p:cNvSpPr txBox="1">
            <a:spLocks noChangeArrowheads="1"/>
          </p:cNvSpPr>
          <p:nvPr/>
        </p:nvSpPr>
        <p:spPr bwMode="auto">
          <a:xfrm>
            <a:off x="0" y="6248400"/>
            <a:ext cx="1520825" cy="457200"/>
          </a:xfrm>
          <a:prstGeom prst="rect">
            <a:avLst/>
          </a:prstGeom>
          <a:noFill/>
          <a:ln w="9525">
            <a:noFill/>
            <a:miter lim="800000"/>
            <a:headEnd/>
            <a:tailEnd/>
          </a:ln>
        </p:spPr>
        <p:txBody>
          <a:bodyPr wrap="none">
            <a:prstTxWarp prst="textNoShape">
              <a:avLst/>
            </a:prstTxWarp>
            <a:spAutoFit/>
          </a:bodyPr>
          <a:lstStyle/>
          <a:p>
            <a:r>
              <a:rPr lang="en-US" b="1">
                <a:solidFill>
                  <a:srgbClr val="660066"/>
                </a:solidFill>
              </a:rPr>
              <a:t>Non-CpG</a:t>
            </a:r>
          </a:p>
        </p:txBody>
      </p:sp>
      <p:sp>
        <p:nvSpPr>
          <p:cNvPr id="124942" name="TextBox 25"/>
          <p:cNvSpPr txBox="1">
            <a:spLocks noChangeArrowheads="1"/>
          </p:cNvSpPr>
          <p:nvPr/>
        </p:nvSpPr>
        <p:spPr bwMode="auto">
          <a:xfrm>
            <a:off x="838200" y="1295400"/>
            <a:ext cx="608013" cy="457200"/>
          </a:xfrm>
          <a:prstGeom prst="rect">
            <a:avLst/>
          </a:prstGeom>
          <a:noFill/>
          <a:ln w="9525">
            <a:noFill/>
            <a:miter lim="800000"/>
            <a:headEnd/>
            <a:tailEnd/>
          </a:ln>
        </p:spPr>
        <p:txBody>
          <a:bodyPr wrap="none">
            <a:prstTxWarp prst="textNoShape">
              <a:avLst/>
            </a:prstTxWarp>
            <a:spAutoFit/>
          </a:bodyPr>
          <a:lstStyle/>
          <a:p>
            <a:r>
              <a:rPr lang="en-US"/>
              <a:t>0.8</a:t>
            </a:r>
          </a:p>
        </p:txBody>
      </p:sp>
      <p:sp>
        <p:nvSpPr>
          <p:cNvPr id="124943" name="TextBox 26"/>
          <p:cNvSpPr txBox="1">
            <a:spLocks noChangeArrowheads="1"/>
          </p:cNvSpPr>
          <p:nvPr/>
        </p:nvSpPr>
        <p:spPr bwMode="auto">
          <a:xfrm>
            <a:off x="838200" y="5638800"/>
            <a:ext cx="608013" cy="457200"/>
          </a:xfrm>
          <a:prstGeom prst="rect">
            <a:avLst/>
          </a:prstGeom>
          <a:noFill/>
          <a:ln w="9525">
            <a:noFill/>
            <a:miter lim="800000"/>
            <a:headEnd/>
            <a:tailEnd/>
          </a:ln>
        </p:spPr>
        <p:txBody>
          <a:bodyPr wrap="none">
            <a:prstTxWarp prst="textNoShape">
              <a:avLst/>
            </a:prstTxWarp>
            <a:spAutoFit/>
          </a:bodyPr>
          <a:lstStyle/>
          <a:p>
            <a:r>
              <a:rPr lang="en-US"/>
              <a:t>0.9</a:t>
            </a:r>
          </a:p>
        </p:txBody>
      </p:sp>
      <p:sp>
        <p:nvSpPr>
          <p:cNvPr id="124944" name="Rectangle 15"/>
          <p:cNvSpPr>
            <a:spLocks noChangeArrowheads="1"/>
          </p:cNvSpPr>
          <p:nvPr/>
        </p:nvSpPr>
        <p:spPr bwMode="auto">
          <a:xfrm>
            <a:off x="2287588" y="5486400"/>
            <a:ext cx="420687" cy="457200"/>
          </a:xfrm>
          <a:prstGeom prst="rect">
            <a:avLst/>
          </a:prstGeom>
          <a:noFill/>
          <a:ln w="9525">
            <a:noFill/>
            <a:miter lim="800000"/>
            <a:headEnd/>
            <a:tailEnd/>
          </a:ln>
        </p:spPr>
        <p:txBody>
          <a:bodyPr wrap="none">
            <a:prstTxWarp prst="textNoShape">
              <a:avLst/>
            </a:prstTxWarp>
            <a:spAutoFit/>
          </a:bodyPr>
          <a:lstStyle/>
          <a:p>
            <a:r>
              <a:rPr lang="en-GB" b="1"/>
              <a:t>G</a:t>
            </a:r>
            <a:endParaRPr lang="en-US" b="1"/>
          </a:p>
        </p:txBody>
      </p:sp>
      <p:sp>
        <p:nvSpPr>
          <p:cNvPr id="124945" name="TextBox 18"/>
          <p:cNvSpPr txBox="1">
            <a:spLocks noChangeArrowheads="1"/>
          </p:cNvSpPr>
          <p:nvPr/>
        </p:nvSpPr>
        <p:spPr bwMode="auto">
          <a:xfrm>
            <a:off x="0" y="685800"/>
            <a:ext cx="827088" cy="457200"/>
          </a:xfrm>
          <a:prstGeom prst="rect">
            <a:avLst/>
          </a:prstGeom>
          <a:noFill/>
          <a:ln w="9525">
            <a:noFill/>
            <a:miter lim="800000"/>
            <a:headEnd/>
            <a:tailEnd/>
          </a:ln>
        </p:spPr>
        <p:txBody>
          <a:bodyPr wrap="none">
            <a:prstTxWarp prst="textNoShape">
              <a:avLst/>
            </a:prstTxWarp>
            <a:spAutoFit/>
          </a:bodyPr>
          <a:lstStyle/>
          <a:p>
            <a:r>
              <a:rPr lang="en-US" b="1">
                <a:solidFill>
                  <a:srgbClr val="008000"/>
                </a:solidFill>
              </a:rPr>
              <a:t>CpG</a:t>
            </a:r>
          </a:p>
        </p:txBody>
      </p:sp>
      <p:sp>
        <p:nvSpPr>
          <p:cNvPr id="124946" name="Rectangle 31"/>
          <p:cNvSpPr>
            <a:spLocks noChangeArrowheads="1"/>
          </p:cNvSpPr>
          <p:nvPr/>
        </p:nvSpPr>
        <p:spPr bwMode="auto">
          <a:xfrm>
            <a:off x="3811588" y="5486400"/>
            <a:ext cx="404812" cy="457200"/>
          </a:xfrm>
          <a:prstGeom prst="rect">
            <a:avLst/>
          </a:prstGeom>
          <a:noFill/>
          <a:ln w="9525">
            <a:noFill/>
            <a:miter lim="800000"/>
            <a:headEnd/>
            <a:tailEnd/>
          </a:ln>
        </p:spPr>
        <p:txBody>
          <a:bodyPr wrap="none">
            <a:prstTxWarp prst="textNoShape">
              <a:avLst/>
            </a:prstTxWarp>
            <a:spAutoFit/>
          </a:bodyPr>
          <a:lstStyle/>
          <a:p>
            <a:r>
              <a:rPr lang="en-GB" b="1"/>
              <a:t>C</a:t>
            </a:r>
            <a:endParaRPr lang="en-US" b="1"/>
          </a:p>
        </p:txBody>
      </p:sp>
      <p:sp>
        <p:nvSpPr>
          <p:cNvPr id="124947" name="Rectangle 38"/>
          <p:cNvSpPr>
            <a:spLocks noChangeArrowheads="1"/>
          </p:cNvSpPr>
          <p:nvPr/>
        </p:nvSpPr>
        <p:spPr bwMode="auto">
          <a:xfrm>
            <a:off x="5335588" y="5486400"/>
            <a:ext cx="420687" cy="457200"/>
          </a:xfrm>
          <a:prstGeom prst="rect">
            <a:avLst/>
          </a:prstGeom>
          <a:noFill/>
          <a:ln w="9525">
            <a:noFill/>
            <a:miter lim="800000"/>
            <a:headEnd/>
            <a:tailEnd/>
          </a:ln>
        </p:spPr>
        <p:txBody>
          <a:bodyPr wrap="none">
            <a:prstTxWarp prst="textNoShape">
              <a:avLst/>
            </a:prstTxWarp>
            <a:spAutoFit/>
          </a:bodyPr>
          <a:lstStyle/>
          <a:p>
            <a:r>
              <a:rPr lang="en-GB" b="1"/>
              <a:t>G</a:t>
            </a:r>
            <a:endParaRPr lang="en-US" b="1"/>
          </a:p>
        </p:txBody>
      </p:sp>
      <p:sp>
        <p:nvSpPr>
          <p:cNvPr id="124948" name="AutoShape 5"/>
          <p:cNvSpPr>
            <a:spLocks noChangeArrowheads="1"/>
          </p:cNvSpPr>
          <p:nvPr/>
        </p:nvSpPr>
        <p:spPr bwMode="auto">
          <a:xfrm>
            <a:off x="5181600" y="1430338"/>
            <a:ext cx="1065213" cy="1514475"/>
          </a:xfrm>
          <a:prstGeom prst="roundRect">
            <a:avLst>
              <a:gd name="adj" fmla="val 148"/>
            </a:avLst>
          </a:prstGeom>
          <a:solidFill>
            <a:srgbClr val="E6E6E6"/>
          </a:solidFill>
          <a:ln w="50800">
            <a:solidFill>
              <a:srgbClr val="008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.2*(</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008000"/>
                </a:solidFill>
              </a:rPr>
              <a:t>.</a:t>
            </a:r>
            <a:r>
              <a:rPr lang="en-GB" sz="1800">
                <a:solidFill>
                  <a:srgbClr val="008000"/>
                </a:solidFill>
              </a:rPr>
              <a:t>0185*.8</a:t>
            </a:r>
            <a:r>
              <a:rPr lang="en-GB" sz="1800"/>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800">
                <a:solidFill>
                  <a:srgbClr val="660066"/>
                </a:solidFill>
              </a:rPr>
              <a:t>.0029*.1</a:t>
            </a:r>
            <a:r>
              <a:rPr lang="en-GB"/>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t>
            </a:r>
            <a:r>
              <a:rPr lang="en-GB" b="1">
                <a:solidFill>
                  <a:srgbClr val="008000"/>
                </a:solidFill>
              </a:rPr>
              <a:t>.</a:t>
            </a:r>
            <a:r>
              <a:rPr lang="en-GB" sz="2000" b="1">
                <a:solidFill>
                  <a:srgbClr val="008000"/>
                </a:solidFill>
              </a:rPr>
              <a:t>003</a:t>
            </a:r>
            <a:endParaRPr lang="en-GB" b="1">
              <a:solidFill>
                <a:srgbClr val="008000"/>
              </a:solidFill>
            </a:endParaRPr>
          </a:p>
        </p:txBody>
      </p:sp>
      <p:sp>
        <p:nvSpPr>
          <p:cNvPr id="124949" name="AutoShape 5"/>
          <p:cNvSpPr>
            <a:spLocks noChangeArrowheads="1"/>
          </p:cNvSpPr>
          <p:nvPr/>
        </p:nvSpPr>
        <p:spPr bwMode="auto">
          <a:xfrm>
            <a:off x="5181600" y="3106738"/>
            <a:ext cx="1065213" cy="1514475"/>
          </a:xfrm>
          <a:prstGeom prst="roundRect">
            <a:avLst>
              <a:gd name="adj" fmla="val 148"/>
            </a:avLst>
          </a:prstGeom>
          <a:solidFill>
            <a:srgbClr val="E6E6E6"/>
          </a:solidFill>
          <a:ln w="50800">
            <a:solidFill>
              <a:srgbClr val="660066"/>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.4*(</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008000"/>
                </a:solidFill>
              </a:rPr>
              <a:t>.</a:t>
            </a:r>
            <a:r>
              <a:rPr lang="en-GB" sz="1800">
                <a:solidFill>
                  <a:srgbClr val="008000"/>
                </a:solidFill>
              </a:rPr>
              <a:t>0185*.2</a:t>
            </a:r>
            <a:r>
              <a:rPr lang="en-GB" sz="1800"/>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800">
                <a:solidFill>
                  <a:srgbClr val="660066"/>
                </a:solidFill>
              </a:rPr>
              <a:t>.0029*.9</a:t>
            </a:r>
            <a:r>
              <a:rPr lang="en-GB"/>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t>
            </a:r>
            <a:r>
              <a:rPr lang="en-GB">
                <a:solidFill>
                  <a:srgbClr val="660066"/>
                </a:solidFill>
              </a:rPr>
              <a:t>.</a:t>
            </a:r>
            <a:r>
              <a:rPr lang="en-GB" sz="2000">
                <a:solidFill>
                  <a:srgbClr val="660066"/>
                </a:solidFill>
              </a:rPr>
              <a:t>0025</a:t>
            </a:r>
            <a:endParaRPr lang="en-GB">
              <a:solidFill>
                <a:srgbClr val="660066"/>
              </a:solidFill>
            </a:endParaRPr>
          </a:p>
        </p:txBody>
      </p:sp>
      <p:sp>
        <p:nvSpPr>
          <p:cNvPr id="124950" name="Rectangle 45"/>
          <p:cNvSpPr>
            <a:spLocks noChangeArrowheads="1"/>
          </p:cNvSpPr>
          <p:nvPr/>
        </p:nvSpPr>
        <p:spPr bwMode="auto">
          <a:xfrm>
            <a:off x="6859588" y="5486400"/>
            <a:ext cx="404812" cy="457200"/>
          </a:xfrm>
          <a:prstGeom prst="rect">
            <a:avLst/>
          </a:prstGeom>
          <a:noFill/>
          <a:ln w="9525">
            <a:noFill/>
            <a:miter lim="800000"/>
            <a:headEnd/>
            <a:tailEnd/>
          </a:ln>
        </p:spPr>
        <p:txBody>
          <a:bodyPr wrap="none">
            <a:prstTxWarp prst="textNoShape">
              <a:avLst/>
            </a:prstTxWarp>
            <a:spAutoFit/>
          </a:bodyPr>
          <a:lstStyle/>
          <a:p>
            <a:r>
              <a:rPr lang="en-GB" b="1"/>
              <a:t>A</a:t>
            </a:r>
            <a:endParaRPr lang="en-US" b="1"/>
          </a:p>
        </p:txBody>
      </p:sp>
      <p:sp>
        <p:nvSpPr>
          <p:cNvPr id="124951" name="Line 13"/>
          <p:cNvSpPr>
            <a:spLocks noChangeShapeType="1"/>
          </p:cNvSpPr>
          <p:nvPr/>
        </p:nvSpPr>
        <p:spPr bwMode="auto">
          <a:xfrm rot="16200000" flipH="1">
            <a:off x="4056856" y="2380457"/>
            <a:ext cx="1868487"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24952" name="Line 13"/>
          <p:cNvSpPr>
            <a:spLocks noChangeShapeType="1"/>
          </p:cNvSpPr>
          <p:nvPr/>
        </p:nvSpPr>
        <p:spPr bwMode="auto">
          <a:xfrm rot="16200000" flipH="1">
            <a:off x="4876800" y="1600200"/>
            <a:ext cx="228600"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24953" name="Line 13"/>
          <p:cNvSpPr>
            <a:spLocks noChangeShapeType="1"/>
          </p:cNvSpPr>
          <p:nvPr/>
        </p:nvSpPr>
        <p:spPr bwMode="auto">
          <a:xfrm rot="16200000" flipH="1">
            <a:off x="4686300" y="3390900"/>
            <a:ext cx="609600"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24954" name="Line 13"/>
          <p:cNvSpPr>
            <a:spLocks noChangeShapeType="1"/>
          </p:cNvSpPr>
          <p:nvPr/>
        </p:nvSpPr>
        <p:spPr bwMode="auto">
          <a:xfrm rot="-5400000">
            <a:off x="4495800" y="2590800"/>
            <a:ext cx="990600"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24955" name="AutoShape 5"/>
          <p:cNvSpPr>
            <a:spLocks noChangeArrowheads="1"/>
          </p:cNvSpPr>
          <p:nvPr/>
        </p:nvSpPr>
        <p:spPr bwMode="auto">
          <a:xfrm>
            <a:off x="8078788" y="2116138"/>
            <a:ext cx="1065212" cy="1514475"/>
          </a:xfrm>
          <a:prstGeom prst="roundRect">
            <a:avLst>
              <a:gd name="adj" fmla="val 148"/>
            </a:avLst>
          </a:prstGeom>
          <a:solidFill>
            <a:srgbClr val="E6E6E6"/>
          </a:solidFill>
          <a:ln w="50800">
            <a:solidFill>
              <a:srgbClr val="008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.2*(</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008000"/>
                </a:solidFill>
              </a:rPr>
              <a:t>.</a:t>
            </a:r>
            <a:r>
              <a:rPr lang="en-GB" sz="1800">
                <a:solidFill>
                  <a:srgbClr val="008000"/>
                </a:solidFill>
              </a:rPr>
              <a:t>003*.8</a:t>
            </a:r>
            <a:r>
              <a:rPr lang="en-GB" sz="1800"/>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800">
                <a:solidFill>
                  <a:srgbClr val="660066"/>
                </a:solidFill>
              </a:rPr>
              <a:t>.0025*.1</a:t>
            </a:r>
            <a:r>
              <a:rPr lang="en-GB"/>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t>
            </a:r>
            <a:r>
              <a:rPr lang="en-GB" sz="1800">
                <a:solidFill>
                  <a:srgbClr val="008000"/>
                </a:solidFill>
              </a:rPr>
              <a:t>.0005</a:t>
            </a:r>
            <a:endParaRPr lang="en-GB">
              <a:solidFill>
                <a:srgbClr val="008000"/>
              </a:solidFill>
            </a:endParaRPr>
          </a:p>
        </p:txBody>
      </p:sp>
      <p:sp>
        <p:nvSpPr>
          <p:cNvPr id="124956" name="AutoShape 5"/>
          <p:cNvSpPr>
            <a:spLocks noChangeArrowheads="1"/>
          </p:cNvSpPr>
          <p:nvPr/>
        </p:nvSpPr>
        <p:spPr bwMode="auto">
          <a:xfrm>
            <a:off x="8078788" y="3792538"/>
            <a:ext cx="1065212" cy="1514475"/>
          </a:xfrm>
          <a:prstGeom prst="roundRect">
            <a:avLst>
              <a:gd name="adj" fmla="val 148"/>
            </a:avLst>
          </a:prstGeom>
          <a:solidFill>
            <a:srgbClr val="E6E6E6"/>
          </a:solidFill>
          <a:ln w="50800">
            <a:solidFill>
              <a:srgbClr val="660066"/>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.4*(</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008000"/>
                </a:solidFill>
              </a:rPr>
              <a:t>.</a:t>
            </a:r>
            <a:r>
              <a:rPr lang="en-GB" sz="1800">
                <a:solidFill>
                  <a:srgbClr val="008000"/>
                </a:solidFill>
              </a:rPr>
              <a:t>003*.2</a:t>
            </a:r>
            <a:r>
              <a:rPr lang="en-GB" sz="1800"/>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800">
                <a:solidFill>
                  <a:srgbClr val="660066"/>
                </a:solidFill>
              </a:rPr>
              <a:t>.0025*.9</a:t>
            </a:r>
            <a:r>
              <a:rPr lang="en-GB"/>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t>
            </a:r>
            <a:r>
              <a:rPr lang="en-GB" sz="1800" b="1">
                <a:solidFill>
                  <a:srgbClr val="660066"/>
                </a:solidFill>
              </a:rPr>
              <a:t>.0011</a:t>
            </a:r>
            <a:endParaRPr lang="en-GB" b="1">
              <a:solidFill>
                <a:srgbClr val="660066"/>
              </a:solidFill>
            </a:endParaRPr>
          </a:p>
        </p:txBody>
      </p:sp>
      <p:sp>
        <p:nvSpPr>
          <p:cNvPr id="124957" name="Rectangle 52"/>
          <p:cNvSpPr>
            <a:spLocks noChangeArrowheads="1"/>
          </p:cNvSpPr>
          <p:nvPr/>
        </p:nvSpPr>
        <p:spPr bwMode="auto">
          <a:xfrm>
            <a:off x="8383588" y="5486400"/>
            <a:ext cx="404812" cy="457200"/>
          </a:xfrm>
          <a:prstGeom prst="rect">
            <a:avLst/>
          </a:prstGeom>
          <a:noFill/>
          <a:ln w="9525">
            <a:noFill/>
            <a:miter lim="800000"/>
            <a:headEnd/>
            <a:tailEnd/>
          </a:ln>
        </p:spPr>
        <p:txBody>
          <a:bodyPr wrap="none">
            <a:prstTxWarp prst="textNoShape">
              <a:avLst/>
            </a:prstTxWarp>
            <a:spAutoFit/>
          </a:bodyPr>
          <a:lstStyle/>
          <a:p>
            <a:r>
              <a:rPr lang="en-GB" b="1"/>
              <a:t>A</a:t>
            </a:r>
            <a:endParaRPr lang="en-US" b="1"/>
          </a:p>
        </p:txBody>
      </p:sp>
      <p:sp>
        <p:nvSpPr>
          <p:cNvPr id="124958" name="Line 13"/>
          <p:cNvSpPr>
            <a:spLocks noChangeShapeType="1"/>
          </p:cNvSpPr>
          <p:nvPr/>
        </p:nvSpPr>
        <p:spPr bwMode="auto">
          <a:xfrm rot="16200000" flipH="1">
            <a:off x="6954044" y="3066257"/>
            <a:ext cx="1868487"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24959" name="Line 13"/>
          <p:cNvSpPr>
            <a:spLocks noChangeShapeType="1"/>
          </p:cNvSpPr>
          <p:nvPr/>
        </p:nvSpPr>
        <p:spPr bwMode="auto">
          <a:xfrm rot="16200000" flipH="1">
            <a:off x="7773988" y="2286000"/>
            <a:ext cx="228600"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24960" name="Line 13"/>
          <p:cNvSpPr>
            <a:spLocks noChangeShapeType="1"/>
          </p:cNvSpPr>
          <p:nvPr/>
        </p:nvSpPr>
        <p:spPr bwMode="auto">
          <a:xfrm rot="16200000" flipH="1">
            <a:off x="7583488" y="4076700"/>
            <a:ext cx="609600"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124961" name="Line 13"/>
          <p:cNvSpPr>
            <a:spLocks noChangeShapeType="1"/>
          </p:cNvSpPr>
          <p:nvPr/>
        </p:nvSpPr>
        <p:spPr bwMode="auto">
          <a:xfrm rot="-5400000">
            <a:off x="7392988" y="3276600"/>
            <a:ext cx="990600" cy="533400"/>
          </a:xfrm>
          <a:prstGeom prst="line">
            <a:avLst/>
          </a:prstGeom>
          <a:noFill/>
          <a:ln w="50800">
            <a:solidFill>
              <a:srgbClr val="000000"/>
            </a:solidFill>
            <a:round/>
            <a:headEnd/>
            <a:tailEnd type="triangle" w="lg" len="lg"/>
          </a:ln>
        </p:spPr>
        <p:txBody>
          <a:bodyPr>
            <a:prstTxWarp prst="textNoShape">
              <a:avLst/>
            </a:prstTxWarp>
          </a:bodyPr>
          <a:lstStyle/>
          <a:p>
            <a:endParaRPr lang="en-US"/>
          </a:p>
        </p:txBody>
      </p:sp>
      <p:sp>
        <p:nvSpPr>
          <p:cNvPr id="58" name="Rectangle 57"/>
          <p:cNvSpPr/>
          <p:nvPr/>
        </p:nvSpPr>
        <p:spPr>
          <a:xfrm>
            <a:off x="1981200" y="6019800"/>
            <a:ext cx="6019800" cy="457200"/>
          </a:xfrm>
          <a:prstGeom prst="rect">
            <a:avLst/>
          </a:prstGeom>
          <a:gradFill>
            <a:gsLst>
              <a:gs pos="0">
                <a:srgbClr val="008000"/>
              </a:gs>
              <a:gs pos="98000">
                <a:srgbClr val="660066">
                  <a:alpha val="35000"/>
                </a:srgbClr>
              </a:gs>
              <a:gs pos="68000">
                <a:srgbClr val="008000">
                  <a:alpha val="37000"/>
                </a:srgbClr>
              </a:gs>
            </a:gsLst>
            <a:lin ang="0" scaled="0"/>
          </a:gra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sp>
        <p:nvSpPr>
          <p:cNvPr id="59" name="Rectangle 58"/>
          <p:cNvSpPr/>
          <p:nvPr/>
        </p:nvSpPr>
        <p:spPr>
          <a:xfrm>
            <a:off x="8001000" y="6019800"/>
            <a:ext cx="1143000" cy="457200"/>
          </a:xfrm>
          <a:prstGeom prst="rect">
            <a:avLst/>
          </a:prstGeom>
          <a:gradFill>
            <a:gsLst>
              <a:gs pos="0">
                <a:srgbClr val="660066">
                  <a:alpha val="35000"/>
                </a:srgbClr>
              </a:gs>
              <a:gs pos="100000">
                <a:srgbClr val="660066"/>
              </a:gs>
            </a:gsLst>
            <a:lin ang="21480000" scaled="0"/>
          </a:gra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cxnSp>
        <p:nvCxnSpPr>
          <p:cNvPr id="61" name="Curved Connector 60"/>
          <p:cNvCxnSpPr>
            <a:stCxn id="124947" idx="0"/>
          </p:cNvCxnSpPr>
          <p:nvPr/>
        </p:nvCxnSpPr>
        <p:spPr>
          <a:xfrm rot="16200000" flipV="1">
            <a:off x="4106069" y="4045744"/>
            <a:ext cx="1828800" cy="1052512"/>
          </a:xfrm>
          <a:prstGeom prst="curvedConnector3">
            <a:avLst>
              <a:gd name="adj1" fmla="val 50000"/>
            </a:avLst>
          </a:prstGeom>
          <a:ln>
            <a:solidFill>
              <a:schemeClr val="tx2">
                <a:lumMod val="50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64" name="Curved Connector 63"/>
          <p:cNvCxnSpPr/>
          <p:nvPr/>
        </p:nvCxnSpPr>
        <p:spPr>
          <a:xfrm rot="5400000" flipH="1" flipV="1">
            <a:off x="3193257" y="4260056"/>
            <a:ext cx="2057400" cy="395287"/>
          </a:xfrm>
          <a:prstGeom prst="curvedConnector3">
            <a:avLst>
              <a:gd name="adj1" fmla="val 50000"/>
            </a:avLst>
          </a:prstGeom>
          <a:ln>
            <a:solidFill>
              <a:schemeClr val="tx2">
                <a:lumMod val="50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66" name="Curved Connector 65"/>
          <p:cNvCxnSpPr/>
          <p:nvPr/>
        </p:nvCxnSpPr>
        <p:spPr>
          <a:xfrm rot="5400000" flipH="1" flipV="1">
            <a:off x="1943100" y="3086100"/>
            <a:ext cx="2971800" cy="1828800"/>
          </a:xfrm>
          <a:prstGeom prst="curvedConnector3">
            <a:avLst>
              <a:gd name="adj1" fmla="val 50000"/>
            </a:avLst>
          </a:prstGeom>
          <a:ln>
            <a:solidFill>
              <a:schemeClr val="tx2">
                <a:lumMod val="50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69" name="Straight Connector 68"/>
          <p:cNvCxnSpPr>
            <a:stCxn id="124949" idx="2"/>
          </p:cNvCxnSpPr>
          <p:nvPr/>
        </p:nvCxnSpPr>
        <p:spPr>
          <a:xfrm rot="16200000" flipH="1">
            <a:off x="5845175" y="4516438"/>
            <a:ext cx="884237" cy="1144588"/>
          </a:xfrm>
          <a:prstGeom prst="line">
            <a:avLst/>
          </a:prstGeom>
          <a:ln>
            <a:solidFill>
              <a:schemeClr val="tx2">
                <a:lumMod val="50000"/>
              </a:schemeClr>
            </a:solidFill>
            <a:headEnd type="oval"/>
            <a:tailEnd type="oval"/>
          </a:ln>
        </p:spPr>
        <p:style>
          <a:lnRef idx="2">
            <a:schemeClr val="accent1"/>
          </a:lnRef>
          <a:fillRef idx="0">
            <a:schemeClr val="accent1"/>
          </a:fillRef>
          <a:effectRef idx="1">
            <a:schemeClr val="accent1"/>
          </a:effectRef>
          <a:fontRef idx="minor">
            <a:schemeClr val="tx1"/>
          </a:fontRef>
        </p:style>
      </p:cxnSp>
      <p:sp>
        <p:nvSpPr>
          <p:cNvPr id="124968" name="AutoShape 5"/>
          <p:cNvSpPr>
            <a:spLocks noChangeArrowheads="1"/>
          </p:cNvSpPr>
          <p:nvPr/>
        </p:nvSpPr>
        <p:spPr bwMode="auto">
          <a:xfrm>
            <a:off x="6553200" y="1658938"/>
            <a:ext cx="1065213" cy="1514475"/>
          </a:xfrm>
          <a:prstGeom prst="roundRect">
            <a:avLst>
              <a:gd name="adj" fmla="val 148"/>
            </a:avLst>
          </a:prstGeom>
          <a:solidFill>
            <a:srgbClr val="E6E6E6"/>
          </a:solidFill>
          <a:ln w="50800">
            <a:solidFill>
              <a:srgbClr val="008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.003*(</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008000"/>
                </a:solidFill>
              </a:rPr>
              <a:t>.</a:t>
            </a:r>
            <a:r>
              <a:rPr lang="en-GB" sz="1800">
                <a:solidFill>
                  <a:srgbClr val="008000"/>
                </a:solidFill>
              </a:rPr>
              <a:t>2*.8</a:t>
            </a:r>
            <a:r>
              <a:rPr lang="en-GB" sz="1400"/>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008000"/>
                </a:solidFill>
              </a:rPr>
              <a:t>.</a:t>
            </a:r>
            <a:r>
              <a:rPr lang="en-GB" sz="1800">
                <a:solidFill>
                  <a:srgbClr val="008000"/>
                </a:solidFill>
              </a:rPr>
              <a:t>4*.2</a:t>
            </a:r>
            <a:r>
              <a:rPr lang="en-GB"/>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t>
            </a:r>
            <a:r>
              <a:rPr lang="en-GB">
                <a:solidFill>
                  <a:srgbClr val="008000"/>
                </a:solidFill>
              </a:rPr>
              <a:t>.</a:t>
            </a:r>
            <a:r>
              <a:rPr lang="en-GB" sz="2000">
                <a:solidFill>
                  <a:srgbClr val="008000"/>
                </a:solidFill>
              </a:rPr>
              <a:t>0007</a:t>
            </a:r>
            <a:endParaRPr lang="en-GB">
              <a:solidFill>
                <a:srgbClr val="008000"/>
              </a:solidFill>
            </a:endParaRPr>
          </a:p>
        </p:txBody>
      </p:sp>
      <p:sp>
        <p:nvSpPr>
          <p:cNvPr id="124969" name="AutoShape 5"/>
          <p:cNvSpPr>
            <a:spLocks noChangeArrowheads="1"/>
          </p:cNvSpPr>
          <p:nvPr/>
        </p:nvSpPr>
        <p:spPr bwMode="auto">
          <a:xfrm>
            <a:off x="6553200" y="3335338"/>
            <a:ext cx="1065213" cy="1514475"/>
          </a:xfrm>
          <a:prstGeom prst="roundRect">
            <a:avLst>
              <a:gd name="adj" fmla="val 148"/>
            </a:avLst>
          </a:prstGeom>
          <a:solidFill>
            <a:srgbClr val="E6E6E6"/>
          </a:solidFill>
          <a:ln w="50800">
            <a:solidFill>
              <a:srgbClr val="660066"/>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.0025*(</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008000"/>
                </a:solidFill>
              </a:rPr>
              <a:t>.</a:t>
            </a:r>
            <a:r>
              <a:rPr lang="en-GB" sz="1800">
                <a:solidFill>
                  <a:srgbClr val="008000"/>
                </a:solidFill>
              </a:rPr>
              <a:t>2*.1</a:t>
            </a:r>
            <a:r>
              <a:rPr lang="en-GB" sz="1800"/>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800">
                <a:solidFill>
                  <a:srgbClr val="660066"/>
                </a:solidFill>
              </a:rPr>
              <a:t>.4*.9</a:t>
            </a:r>
            <a:r>
              <a:rPr lang="en-GB"/>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t>
            </a:r>
            <a:r>
              <a:rPr lang="en-GB" b="1">
                <a:solidFill>
                  <a:srgbClr val="660066"/>
                </a:solidFill>
              </a:rPr>
              <a:t>.</a:t>
            </a:r>
            <a:r>
              <a:rPr lang="en-GB" sz="2000" b="1">
                <a:solidFill>
                  <a:srgbClr val="660066"/>
                </a:solidFill>
              </a:rPr>
              <a:t>0009</a:t>
            </a:r>
            <a:endParaRPr lang="en-GB" b="1">
              <a:solidFill>
                <a:srgbClr val="660066"/>
              </a:solidFill>
            </a:endParaRPr>
          </a:p>
        </p:txBody>
      </p:sp>
      <p:graphicFrame>
        <p:nvGraphicFramePr>
          <p:cNvPr id="124930" name="Object 2"/>
          <p:cNvGraphicFramePr>
            <a:graphicFrameLocks noChangeAspect="1"/>
          </p:cNvGraphicFramePr>
          <p:nvPr/>
        </p:nvGraphicFramePr>
        <p:xfrm>
          <a:off x="1828800" y="1752600"/>
          <a:ext cx="2111375" cy="482600"/>
        </p:xfrm>
        <a:graphic>
          <a:graphicData uri="http://schemas.openxmlformats.org/presentationml/2006/ole">
            <p:oleObj spid="_x0000_s124930" name="Equation" r:id="rId4" imgW="889000" imgH="203200" progId="">
              <p:embed/>
            </p:oleObj>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3492" name="Title 1"/>
          <p:cNvSpPr>
            <a:spLocks noGrp="1"/>
          </p:cNvSpPr>
          <p:nvPr>
            <p:ph type="title"/>
          </p:nvPr>
        </p:nvSpPr>
        <p:spPr>
          <a:xfrm>
            <a:off x="1371600" y="228600"/>
            <a:ext cx="7543800" cy="1143000"/>
          </a:xfrm>
        </p:spPr>
        <p:txBody>
          <a:bodyPr/>
          <a:lstStyle/>
          <a:p>
            <a:r>
              <a:rPr lang="en-US" smtClean="0"/>
              <a:t>Forwards and Backwards</a:t>
            </a:r>
            <a:br>
              <a:rPr lang="en-US" smtClean="0"/>
            </a:br>
            <a:r>
              <a:rPr lang="en-US" sz="3200" smtClean="0"/>
              <a:t>Probability of a State at a Position</a:t>
            </a:r>
            <a:endParaRPr lang="en-US" smtClean="0"/>
          </a:p>
        </p:txBody>
      </p:sp>
      <p:sp>
        <p:nvSpPr>
          <p:cNvPr id="63493" name="Rectangle 15"/>
          <p:cNvSpPr>
            <a:spLocks noChangeArrowheads="1"/>
          </p:cNvSpPr>
          <p:nvPr/>
        </p:nvSpPr>
        <p:spPr bwMode="auto">
          <a:xfrm>
            <a:off x="2287588" y="5486400"/>
            <a:ext cx="420687" cy="457200"/>
          </a:xfrm>
          <a:prstGeom prst="rect">
            <a:avLst/>
          </a:prstGeom>
          <a:noFill/>
          <a:ln w="9525">
            <a:noFill/>
            <a:miter lim="800000"/>
            <a:headEnd/>
            <a:tailEnd/>
          </a:ln>
        </p:spPr>
        <p:txBody>
          <a:bodyPr wrap="none">
            <a:prstTxWarp prst="textNoShape">
              <a:avLst/>
            </a:prstTxWarp>
            <a:spAutoFit/>
          </a:bodyPr>
          <a:lstStyle/>
          <a:p>
            <a:r>
              <a:rPr lang="en-GB" b="1"/>
              <a:t>G</a:t>
            </a:r>
            <a:endParaRPr lang="en-US" b="1"/>
          </a:p>
        </p:txBody>
      </p:sp>
      <p:sp>
        <p:nvSpPr>
          <p:cNvPr id="63494" name="Rectangle 31"/>
          <p:cNvSpPr>
            <a:spLocks noChangeArrowheads="1"/>
          </p:cNvSpPr>
          <p:nvPr/>
        </p:nvSpPr>
        <p:spPr bwMode="auto">
          <a:xfrm>
            <a:off x="3811588" y="5486400"/>
            <a:ext cx="404812" cy="457200"/>
          </a:xfrm>
          <a:prstGeom prst="rect">
            <a:avLst/>
          </a:prstGeom>
          <a:noFill/>
          <a:ln w="9525">
            <a:noFill/>
            <a:miter lim="800000"/>
            <a:headEnd/>
            <a:tailEnd/>
          </a:ln>
        </p:spPr>
        <p:txBody>
          <a:bodyPr wrap="none">
            <a:prstTxWarp prst="textNoShape">
              <a:avLst/>
            </a:prstTxWarp>
            <a:spAutoFit/>
          </a:bodyPr>
          <a:lstStyle/>
          <a:p>
            <a:r>
              <a:rPr lang="en-GB" b="1"/>
              <a:t>C</a:t>
            </a:r>
            <a:endParaRPr lang="en-US" b="1"/>
          </a:p>
        </p:txBody>
      </p:sp>
      <p:sp>
        <p:nvSpPr>
          <p:cNvPr id="63495" name="Rectangle 38"/>
          <p:cNvSpPr>
            <a:spLocks noChangeArrowheads="1"/>
          </p:cNvSpPr>
          <p:nvPr/>
        </p:nvSpPr>
        <p:spPr bwMode="auto">
          <a:xfrm>
            <a:off x="5335588" y="5486400"/>
            <a:ext cx="420687" cy="457200"/>
          </a:xfrm>
          <a:prstGeom prst="rect">
            <a:avLst/>
          </a:prstGeom>
          <a:noFill/>
          <a:ln w="9525">
            <a:noFill/>
            <a:miter lim="800000"/>
            <a:headEnd/>
            <a:tailEnd/>
          </a:ln>
        </p:spPr>
        <p:txBody>
          <a:bodyPr wrap="none">
            <a:prstTxWarp prst="textNoShape">
              <a:avLst/>
            </a:prstTxWarp>
            <a:spAutoFit/>
          </a:bodyPr>
          <a:lstStyle/>
          <a:p>
            <a:r>
              <a:rPr lang="en-GB" b="1"/>
              <a:t>G</a:t>
            </a:r>
            <a:endParaRPr lang="en-US" b="1"/>
          </a:p>
        </p:txBody>
      </p:sp>
      <p:sp>
        <p:nvSpPr>
          <p:cNvPr id="63496" name="Rectangle 45"/>
          <p:cNvSpPr>
            <a:spLocks noChangeArrowheads="1"/>
          </p:cNvSpPr>
          <p:nvPr/>
        </p:nvSpPr>
        <p:spPr bwMode="auto">
          <a:xfrm>
            <a:off x="6859588" y="5486400"/>
            <a:ext cx="404812" cy="457200"/>
          </a:xfrm>
          <a:prstGeom prst="rect">
            <a:avLst/>
          </a:prstGeom>
          <a:noFill/>
          <a:ln w="9525">
            <a:noFill/>
            <a:miter lim="800000"/>
            <a:headEnd/>
            <a:tailEnd/>
          </a:ln>
        </p:spPr>
        <p:txBody>
          <a:bodyPr wrap="none">
            <a:prstTxWarp prst="textNoShape">
              <a:avLst/>
            </a:prstTxWarp>
            <a:spAutoFit/>
          </a:bodyPr>
          <a:lstStyle/>
          <a:p>
            <a:r>
              <a:rPr lang="en-GB" b="1"/>
              <a:t>A</a:t>
            </a:r>
            <a:endParaRPr lang="en-US" b="1"/>
          </a:p>
        </p:txBody>
      </p:sp>
      <p:sp>
        <p:nvSpPr>
          <p:cNvPr id="63497" name="Rectangle 52"/>
          <p:cNvSpPr>
            <a:spLocks noChangeArrowheads="1"/>
          </p:cNvSpPr>
          <p:nvPr/>
        </p:nvSpPr>
        <p:spPr bwMode="auto">
          <a:xfrm>
            <a:off x="8383588" y="5486400"/>
            <a:ext cx="404812" cy="457200"/>
          </a:xfrm>
          <a:prstGeom prst="rect">
            <a:avLst/>
          </a:prstGeom>
          <a:noFill/>
          <a:ln w="9525">
            <a:noFill/>
            <a:miter lim="800000"/>
            <a:headEnd/>
            <a:tailEnd/>
          </a:ln>
        </p:spPr>
        <p:txBody>
          <a:bodyPr wrap="none">
            <a:prstTxWarp prst="textNoShape">
              <a:avLst/>
            </a:prstTxWarp>
            <a:spAutoFit/>
          </a:bodyPr>
          <a:lstStyle/>
          <a:p>
            <a:r>
              <a:rPr lang="en-GB" b="1"/>
              <a:t>A</a:t>
            </a:r>
            <a:endParaRPr lang="en-US" b="1"/>
          </a:p>
        </p:txBody>
      </p:sp>
      <p:sp>
        <p:nvSpPr>
          <p:cNvPr id="58" name="Rectangle 57"/>
          <p:cNvSpPr/>
          <p:nvPr/>
        </p:nvSpPr>
        <p:spPr>
          <a:xfrm>
            <a:off x="1981200" y="6019800"/>
            <a:ext cx="6019800" cy="457200"/>
          </a:xfrm>
          <a:prstGeom prst="rect">
            <a:avLst/>
          </a:prstGeom>
          <a:gradFill>
            <a:gsLst>
              <a:gs pos="0">
                <a:srgbClr val="008000"/>
              </a:gs>
              <a:gs pos="98000">
                <a:srgbClr val="660066">
                  <a:alpha val="35000"/>
                </a:srgbClr>
              </a:gs>
              <a:gs pos="68000">
                <a:srgbClr val="008000">
                  <a:alpha val="37000"/>
                </a:srgbClr>
              </a:gs>
            </a:gsLst>
            <a:lin ang="0" scaled="0"/>
          </a:gra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sp>
        <p:nvSpPr>
          <p:cNvPr id="59" name="Rectangle 58"/>
          <p:cNvSpPr/>
          <p:nvPr/>
        </p:nvSpPr>
        <p:spPr>
          <a:xfrm>
            <a:off x="8001000" y="6019800"/>
            <a:ext cx="1143000" cy="457200"/>
          </a:xfrm>
          <a:prstGeom prst="rect">
            <a:avLst/>
          </a:prstGeom>
          <a:gradFill>
            <a:gsLst>
              <a:gs pos="0">
                <a:srgbClr val="660066">
                  <a:alpha val="35000"/>
                </a:srgbClr>
              </a:gs>
              <a:gs pos="100000">
                <a:srgbClr val="660066"/>
              </a:gs>
            </a:gsLst>
            <a:lin ang="21480000" scaled="0"/>
          </a:gra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sp>
        <p:nvSpPr>
          <p:cNvPr id="63500" name="AutoShape 5"/>
          <p:cNvSpPr>
            <a:spLocks noChangeArrowheads="1"/>
          </p:cNvSpPr>
          <p:nvPr/>
        </p:nvSpPr>
        <p:spPr bwMode="auto">
          <a:xfrm>
            <a:off x="6553200" y="1658938"/>
            <a:ext cx="1065213" cy="1514475"/>
          </a:xfrm>
          <a:prstGeom prst="roundRect">
            <a:avLst>
              <a:gd name="adj" fmla="val 148"/>
            </a:avLst>
          </a:prstGeom>
          <a:solidFill>
            <a:srgbClr val="E6E6E6"/>
          </a:solidFill>
          <a:ln w="50800">
            <a:solidFill>
              <a:srgbClr val="008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.003*(</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008000"/>
                </a:solidFill>
              </a:rPr>
              <a:t>.</a:t>
            </a:r>
            <a:r>
              <a:rPr lang="en-GB" sz="1800">
                <a:solidFill>
                  <a:srgbClr val="008000"/>
                </a:solidFill>
              </a:rPr>
              <a:t>2*.8</a:t>
            </a:r>
            <a:r>
              <a:rPr lang="en-GB" sz="1400"/>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008000"/>
                </a:solidFill>
              </a:rPr>
              <a:t>.</a:t>
            </a:r>
            <a:r>
              <a:rPr lang="en-GB" sz="1800">
                <a:solidFill>
                  <a:srgbClr val="008000"/>
                </a:solidFill>
              </a:rPr>
              <a:t>4*.2</a:t>
            </a:r>
            <a:r>
              <a:rPr lang="en-GB"/>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t>
            </a:r>
            <a:r>
              <a:rPr lang="en-GB">
                <a:solidFill>
                  <a:srgbClr val="008000"/>
                </a:solidFill>
              </a:rPr>
              <a:t>.</a:t>
            </a:r>
            <a:r>
              <a:rPr lang="en-GB" sz="2000">
                <a:solidFill>
                  <a:srgbClr val="008000"/>
                </a:solidFill>
              </a:rPr>
              <a:t>0007</a:t>
            </a:r>
            <a:endParaRPr lang="en-GB">
              <a:solidFill>
                <a:srgbClr val="008000"/>
              </a:solidFill>
            </a:endParaRPr>
          </a:p>
        </p:txBody>
      </p:sp>
      <p:sp>
        <p:nvSpPr>
          <p:cNvPr id="63501" name="AutoShape 5"/>
          <p:cNvSpPr>
            <a:spLocks noChangeArrowheads="1"/>
          </p:cNvSpPr>
          <p:nvPr/>
        </p:nvSpPr>
        <p:spPr bwMode="auto">
          <a:xfrm>
            <a:off x="6553200" y="3335338"/>
            <a:ext cx="1065213" cy="1514475"/>
          </a:xfrm>
          <a:prstGeom prst="roundRect">
            <a:avLst>
              <a:gd name="adj" fmla="val 148"/>
            </a:avLst>
          </a:prstGeom>
          <a:solidFill>
            <a:srgbClr val="E6E6E6"/>
          </a:solidFill>
          <a:ln w="50800">
            <a:solidFill>
              <a:srgbClr val="660066"/>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.0025*(</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solidFill>
                  <a:srgbClr val="008000"/>
                </a:solidFill>
              </a:rPr>
              <a:t>.</a:t>
            </a:r>
            <a:r>
              <a:rPr lang="en-GB" sz="1800">
                <a:solidFill>
                  <a:srgbClr val="008000"/>
                </a:solidFill>
              </a:rPr>
              <a:t>2*.1</a:t>
            </a:r>
            <a:r>
              <a:rPr lang="en-GB" sz="1800"/>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800">
                <a:solidFill>
                  <a:srgbClr val="660066"/>
                </a:solidFill>
              </a:rPr>
              <a:t>.4*.9</a:t>
            </a:r>
            <a:r>
              <a:rPr lang="en-GB"/>
              <a:t>)</a:t>
            </a:r>
          </a:p>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t>
            </a:r>
            <a:r>
              <a:rPr lang="en-GB" b="1">
                <a:solidFill>
                  <a:srgbClr val="660066"/>
                </a:solidFill>
              </a:rPr>
              <a:t>.</a:t>
            </a:r>
            <a:r>
              <a:rPr lang="en-GB" sz="2000" b="1">
                <a:solidFill>
                  <a:srgbClr val="660066"/>
                </a:solidFill>
              </a:rPr>
              <a:t>0009</a:t>
            </a:r>
            <a:endParaRPr lang="en-GB" b="1">
              <a:solidFill>
                <a:srgbClr val="660066"/>
              </a:solidFill>
            </a:endParaRPr>
          </a:p>
        </p:txBody>
      </p:sp>
      <p:graphicFrame>
        <p:nvGraphicFramePr>
          <p:cNvPr id="63490" name="Object 2"/>
          <p:cNvGraphicFramePr>
            <a:graphicFrameLocks noChangeAspect="1"/>
          </p:cNvGraphicFramePr>
          <p:nvPr/>
        </p:nvGraphicFramePr>
        <p:xfrm>
          <a:off x="622300" y="1752600"/>
          <a:ext cx="5510213" cy="3190875"/>
        </p:xfrm>
        <a:graphic>
          <a:graphicData uri="http://schemas.openxmlformats.org/presentationml/2006/ole">
            <p:oleObj spid="_x0000_s63490" name="Equation" r:id="rId4" imgW="1778000" imgH="1028700" progId="">
              <p:embed/>
            </p:oleObj>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9025" name="Rectangle 2"/>
          <p:cNvSpPr>
            <a:spLocks noGrp="1" noChangeArrowheads="1"/>
          </p:cNvSpPr>
          <p:nvPr>
            <p:ph type="title"/>
          </p:nvPr>
        </p:nvSpPr>
        <p:spPr>
          <a:xfrm>
            <a:off x="457200" y="0"/>
            <a:ext cx="8305800" cy="1143000"/>
          </a:xfrm>
        </p:spPr>
        <p:txBody>
          <a:bodyPr/>
          <a:lstStyle/>
          <a:p>
            <a:pPr eaLnBrk="1" hangingPunct="1"/>
            <a:r>
              <a:rPr lang="en-US" smtClean="0"/>
              <a:t>Homology HMM</a:t>
            </a:r>
          </a:p>
        </p:txBody>
      </p:sp>
      <p:sp>
        <p:nvSpPr>
          <p:cNvPr id="129026" name="Rectangle 3"/>
          <p:cNvSpPr>
            <a:spLocks noGrp="1" noChangeArrowheads="1"/>
          </p:cNvSpPr>
          <p:nvPr>
            <p:ph type="body" idx="1"/>
          </p:nvPr>
        </p:nvSpPr>
        <p:spPr>
          <a:xfrm>
            <a:off x="457200" y="1143000"/>
            <a:ext cx="8229600" cy="5715000"/>
          </a:xfrm>
        </p:spPr>
        <p:txBody>
          <a:bodyPr/>
          <a:lstStyle/>
          <a:p>
            <a:pPr eaLnBrk="1" hangingPunct="1"/>
            <a:r>
              <a:rPr lang="en-US" smtClean="0"/>
              <a:t>Gene recognition, identify distant homologs</a:t>
            </a:r>
          </a:p>
          <a:p>
            <a:pPr eaLnBrk="1" hangingPunct="1"/>
            <a:endParaRPr lang="en-US" smtClean="0"/>
          </a:p>
          <a:p>
            <a:pPr eaLnBrk="1" hangingPunct="1"/>
            <a:r>
              <a:rPr lang="en-US" smtClean="0"/>
              <a:t>Common Ancestral Sequence</a:t>
            </a:r>
          </a:p>
          <a:p>
            <a:pPr lvl="1" eaLnBrk="1" hangingPunct="1"/>
            <a:r>
              <a:rPr lang="en-US" sz="2400" smtClean="0"/>
              <a:t>Match, site-specific emission probabilities</a:t>
            </a:r>
          </a:p>
          <a:p>
            <a:pPr lvl="1" eaLnBrk="1" hangingPunct="1"/>
            <a:r>
              <a:rPr lang="en-US" sz="2400" smtClean="0"/>
              <a:t>Insertion (relative to ancestor), global emission probs</a:t>
            </a:r>
          </a:p>
          <a:p>
            <a:pPr lvl="1" eaLnBrk="1" hangingPunct="1"/>
            <a:r>
              <a:rPr lang="en-US" sz="2400" smtClean="0"/>
              <a:t>Delete, emit nothing</a:t>
            </a:r>
          </a:p>
          <a:p>
            <a:pPr lvl="1" eaLnBrk="1" hangingPunct="1"/>
            <a:r>
              <a:rPr lang="en-US" sz="2400" smtClean="0"/>
              <a:t>Global transition probabilities</a:t>
            </a:r>
          </a:p>
          <a:p>
            <a:pPr eaLnBrk="1" hangingPunct="1"/>
            <a:endParaRPr lang="en-US" smtClean="0"/>
          </a:p>
          <a:p>
            <a:pPr eaLnBrk="1" hangingPunct="1"/>
            <a:endParaRPr lang="en-US" smtClean="0"/>
          </a:p>
          <a:p>
            <a:pPr eaLnBrk="1" hangingPunct="1">
              <a:buFont typeface="Times" pitchFamily="-60" charset="0"/>
              <a:buNone/>
            </a:pPr>
            <a:endParaRPr lang="en-US" smtClean="0"/>
          </a:p>
          <a:p>
            <a:pPr eaLnBrk="1" hangingPunct="1"/>
            <a:endParaRPr lang="en-US" smtClean="0"/>
          </a:p>
          <a:p>
            <a:pPr eaLnBrk="1" hangingPunct="1"/>
            <a:endParaRPr lang="en-US" smtClean="0"/>
          </a:p>
          <a:p>
            <a:pPr eaLnBrk="1" hangingPunct="1"/>
            <a:endParaRPr lang="en-US" sz="2400" smtClean="0"/>
          </a:p>
        </p:txBody>
      </p:sp>
      <p:pic>
        <p:nvPicPr>
          <p:cNvPr id="129027" name="Picture 4"/>
          <p:cNvPicPr>
            <a:picLocks noChangeAspect="1" noChangeArrowheads="1"/>
          </p:cNvPicPr>
          <p:nvPr/>
        </p:nvPicPr>
        <p:blipFill>
          <a:blip r:embed="rId3"/>
          <a:srcRect l="31721" t="59331" r="55515" b="21944"/>
          <a:stretch>
            <a:fillRect/>
          </a:stretch>
        </p:blipFill>
        <p:spPr bwMode="auto">
          <a:xfrm>
            <a:off x="5943600" y="4572000"/>
            <a:ext cx="2667000" cy="2019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1073" name="Title 1"/>
          <p:cNvSpPr>
            <a:spLocks noGrp="1"/>
          </p:cNvSpPr>
          <p:nvPr>
            <p:ph type="title"/>
          </p:nvPr>
        </p:nvSpPr>
        <p:spPr/>
        <p:txBody>
          <a:bodyPr/>
          <a:lstStyle/>
          <a:p>
            <a:r>
              <a:rPr lang="en-US" smtClean="0"/>
              <a:t>Homology HMM</a:t>
            </a:r>
          </a:p>
        </p:txBody>
      </p:sp>
      <p:grpSp>
        <p:nvGrpSpPr>
          <p:cNvPr id="131074" name="Group 4"/>
          <p:cNvGrpSpPr>
            <a:grpSpLocks/>
          </p:cNvGrpSpPr>
          <p:nvPr/>
        </p:nvGrpSpPr>
        <p:grpSpPr bwMode="auto">
          <a:xfrm>
            <a:off x="533400" y="2057400"/>
            <a:ext cx="8313738" cy="4284663"/>
            <a:chOff x="835" y="2016"/>
            <a:chExt cx="5237" cy="2699"/>
          </a:xfrm>
        </p:grpSpPr>
        <p:sp>
          <p:nvSpPr>
            <p:cNvPr id="131075" name="Oval 5"/>
            <p:cNvSpPr>
              <a:spLocks noChangeArrowheads="1"/>
            </p:cNvSpPr>
            <p:nvPr/>
          </p:nvSpPr>
          <p:spPr bwMode="auto">
            <a:xfrm>
              <a:off x="835" y="3206"/>
              <a:ext cx="660" cy="362"/>
            </a:xfrm>
            <a:prstGeom prst="ellipse">
              <a:avLst/>
            </a:prstGeom>
            <a:noFill/>
            <a:ln w="9525">
              <a:solidFill>
                <a:srgbClr val="000000"/>
              </a:solidFill>
              <a:round/>
              <a:headEnd/>
              <a:tailEnd/>
            </a:ln>
          </p:spPr>
          <p:txBody>
            <a:bodyPr wrap="none" anchor="ctr">
              <a:prstTxWarp prst="textNoShape">
                <a:avLst/>
              </a:prstTxWarp>
            </a:bodyPr>
            <a:lstStyle/>
            <a:p>
              <a:endParaRPr lang="en-US" sz="1800"/>
            </a:p>
          </p:txBody>
        </p:sp>
        <p:sp>
          <p:nvSpPr>
            <p:cNvPr id="131076" name="Oval 6"/>
            <p:cNvSpPr>
              <a:spLocks noChangeArrowheads="1"/>
            </p:cNvSpPr>
            <p:nvPr/>
          </p:nvSpPr>
          <p:spPr bwMode="auto">
            <a:xfrm>
              <a:off x="2556" y="4233"/>
              <a:ext cx="482" cy="482"/>
            </a:xfrm>
            <a:prstGeom prst="ellipse">
              <a:avLst/>
            </a:prstGeom>
            <a:noFill/>
            <a:ln w="9525">
              <a:solidFill>
                <a:srgbClr val="000000"/>
              </a:solidFill>
              <a:round/>
              <a:headEnd/>
              <a:tailEnd/>
            </a:ln>
          </p:spPr>
          <p:txBody>
            <a:bodyPr wrap="none" anchor="ctr">
              <a:prstTxWarp prst="textNoShape">
                <a:avLst/>
              </a:prstTxWarp>
            </a:bodyPr>
            <a:lstStyle/>
            <a:p>
              <a:endParaRPr lang="en-US" sz="1800"/>
            </a:p>
          </p:txBody>
        </p:sp>
        <p:sp>
          <p:nvSpPr>
            <p:cNvPr id="131077" name="Line 7"/>
            <p:cNvSpPr>
              <a:spLocks noChangeShapeType="1"/>
            </p:cNvSpPr>
            <p:nvPr/>
          </p:nvSpPr>
          <p:spPr bwMode="auto">
            <a:xfrm flipV="1">
              <a:off x="1174" y="2930"/>
              <a:ext cx="413" cy="260"/>
            </a:xfrm>
            <a:prstGeom prst="line">
              <a:avLst/>
            </a:prstGeom>
            <a:noFill/>
            <a:ln w="9525">
              <a:solidFill>
                <a:srgbClr val="000000"/>
              </a:solidFill>
              <a:round/>
              <a:headEnd/>
              <a:tailEnd type="triangle" w="lg" len="lg"/>
            </a:ln>
          </p:spPr>
          <p:txBody>
            <a:bodyPr>
              <a:prstTxWarp prst="textNoShape">
                <a:avLst/>
              </a:prstTxWarp>
            </a:bodyPr>
            <a:lstStyle/>
            <a:p>
              <a:endParaRPr lang="en-US"/>
            </a:p>
          </p:txBody>
        </p:sp>
        <p:sp>
          <p:nvSpPr>
            <p:cNvPr id="131078" name="Line 8"/>
            <p:cNvSpPr>
              <a:spLocks noChangeShapeType="1"/>
            </p:cNvSpPr>
            <p:nvPr/>
          </p:nvSpPr>
          <p:spPr bwMode="auto">
            <a:xfrm>
              <a:off x="1512" y="3373"/>
              <a:ext cx="889" cy="1"/>
            </a:xfrm>
            <a:prstGeom prst="line">
              <a:avLst/>
            </a:prstGeom>
            <a:noFill/>
            <a:ln w="9525">
              <a:solidFill>
                <a:srgbClr val="000000"/>
              </a:solidFill>
              <a:round/>
              <a:headEnd/>
              <a:tailEnd type="triangle" w="lg" len="lg"/>
            </a:ln>
          </p:spPr>
          <p:txBody>
            <a:bodyPr>
              <a:prstTxWarp prst="textNoShape">
                <a:avLst/>
              </a:prstTxWarp>
            </a:bodyPr>
            <a:lstStyle/>
            <a:p>
              <a:endParaRPr lang="en-US"/>
            </a:p>
          </p:txBody>
        </p:sp>
        <p:sp>
          <p:nvSpPr>
            <p:cNvPr id="131079" name="Line 9"/>
            <p:cNvSpPr>
              <a:spLocks noChangeShapeType="1"/>
            </p:cNvSpPr>
            <p:nvPr/>
          </p:nvSpPr>
          <p:spPr bwMode="auto">
            <a:xfrm>
              <a:off x="1168" y="3590"/>
              <a:ext cx="1365" cy="809"/>
            </a:xfrm>
            <a:prstGeom prst="line">
              <a:avLst/>
            </a:prstGeom>
            <a:noFill/>
            <a:ln w="9525">
              <a:solidFill>
                <a:srgbClr val="000000"/>
              </a:solidFill>
              <a:round/>
              <a:headEnd/>
              <a:tailEnd type="triangle" w="lg" len="lg"/>
            </a:ln>
          </p:spPr>
          <p:txBody>
            <a:bodyPr>
              <a:prstTxWarp prst="textNoShape">
                <a:avLst/>
              </a:prstTxWarp>
            </a:bodyPr>
            <a:lstStyle/>
            <a:p>
              <a:endParaRPr lang="en-US"/>
            </a:p>
          </p:txBody>
        </p:sp>
        <p:sp>
          <p:nvSpPr>
            <p:cNvPr id="131080" name="AutoShape 10"/>
            <p:cNvSpPr>
              <a:spLocks noChangeArrowheads="1"/>
            </p:cNvSpPr>
            <p:nvPr/>
          </p:nvSpPr>
          <p:spPr bwMode="auto">
            <a:xfrm>
              <a:off x="4323" y="2581"/>
              <a:ext cx="723" cy="1342"/>
            </a:xfrm>
            <a:prstGeom prst="roundRect">
              <a:avLst>
                <a:gd name="adj" fmla="val 134"/>
              </a:avLst>
            </a:prstGeom>
            <a:noFill/>
            <a:ln w="9525">
              <a:solidFill>
                <a:srgbClr val="000000"/>
              </a:solidFill>
              <a:round/>
              <a:headEnd/>
              <a:tailEnd/>
            </a:ln>
          </p:spPr>
          <p:txBody>
            <a:bodyPr wrap="none" anchor="ctr">
              <a:prstTxWarp prst="textNoShape">
                <a:avLst/>
              </a:prstTxWarp>
            </a:bodyPr>
            <a:lstStyle/>
            <a:p>
              <a:endParaRPr lang="en-US" sz="1800"/>
            </a:p>
          </p:txBody>
        </p:sp>
        <p:sp>
          <p:nvSpPr>
            <p:cNvPr id="131081" name="Line 11"/>
            <p:cNvSpPr>
              <a:spLocks noChangeShapeType="1"/>
            </p:cNvSpPr>
            <p:nvPr/>
          </p:nvSpPr>
          <p:spPr bwMode="auto">
            <a:xfrm>
              <a:off x="2172" y="2793"/>
              <a:ext cx="241" cy="1"/>
            </a:xfrm>
            <a:prstGeom prst="line">
              <a:avLst/>
            </a:prstGeom>
            <a:noFill/>
            <a:ln w="9525">
              <a:solidFill>
                <a:srgbClr val="000000"/>
              </a:solidFill>
              <a:round/>
              <a:headEnd/>
              <a:tailEnd type="triangle" w="lg" len="lg"/>
            </a:ln>
          </p:spPr>
          <p:txBody>
            <a:bodyPr>
              <a:prstTxWarp prst="textNoShape">
                <a:avLst/>
              </a:prstTxWarp>
            </a:bodyPr>
            <a:lstStyle/>
            <a:p>
              <a:endParaRPr lang="en-US"/>
            </a:p>
          </p:txBody>
        </p:sp>
        <p:sp>
          <p:nvSpPr>
            <p:cNvPr id="131082" name="AutoShape 12"/>
            <p:cNvSpPr>
              <a:spLocks noChangeArrowheads="1"/>
            </p:cNvSpPr>
            <p:nvPr/>
          </p:nvSpPr>
          <p:spPr bwMode="auto">
            <a:xfrm>
              <a:off x="2453" y="2600"/>
              <a:ext cx="723" cy="1342"/>
            </a:xfrm>
            <a:prstGeom prst="roundRect">
              <a:avLst>
                <a:gd name="adj" fmla="val 134"/>
              </a:avLst>
            </a:prstGeom>
            <a:noFill/>
            <a:ln w="9525">
              <a:solidFill>
                <a:srgbClr val="000000"/>
              </a:solidFill>
              <a:round/>
              <a:headEnd/>
              <a:tailEnd/>
            </a:ln>
          </p:spPr>
          <p:txBody>
            <a:bodyPr wrap="none" anchor="ctr">
              <a:prstTxWarp prst="textNoShape">
                <a:avLst/>
              </a:prstTxWarp>
            </a:bodyPr>
            <a:lstStyle/>
            <a:p>
              <a:endParaRPr lang="en-US" sz="1800"/>
            </a:p>
          </p:txBody>
        </p:sp>
        <p:sp>
          <p:nvSpPr>
            <p:cNvPr id="131083" name="AutoShape 13"/>
            <p:cNvSpPr>
              <a:spLocks noChangeArrowheads="1"/>
            </p:cNvSpPr>
            <p:nvPr/>
          </p:nvSpPr>
          <p:spPr bwMode="auto">
            <a:xfrm rot="-2700000">
              <a:off x="1602" y="2566"/>
              <a:ext cx="453" cy="453"/>
            </a:xfrm>
            <a:prstGeom prst="roundRect">
              <a:avLst>
                <a:gd name="adj" fmla="val 218"/>
              </a:avLst>
            </a:prstGeom>
            <a:noFill/>
            <a:ln w="9525">
              <a:solidFill>
                <a:srgbClr val="000000"/>
              </a:solidFill>
              <a:round/>
              <a:headEnd/>
              <a:tailEnd/>
            </a:ln>
          </p:spPr>
          <p:txBody>
            <a:bodyPr wrap="none" anchor="ctr">
              <a:prstTxWarp prst="textNoShape">
                <a:avLst/>
              </a:prstTxWarp>
            </a:bodyPr>
            <a:lstStyle/>
            <a:p>
              <a:endParaRPr lang="en-US" sz="1800"/>
            </a:p>
          </p:txBody>
        </p:sp>
        <p:sp>
          <p:nvSpPr>
            <p:cNvPr id="131084" name="Freeform 14"/>
            <p:cNvSpPr>
              <a:spLocks/>
            </p:cNvSpPr>
            <p:nvPr/>
          </p:nvSpPr>
          <p:spPr bwMode="auto">
            <a:xfrm>
              <a:off x="1659" y="2234"/>
              <a:ext cx="316" cy="271"/>
            </a:xfrm>
            <a:custGeom>
              <a:avLst/>
              <a:gdLst>
                <a:gd name="T0" fmla="*/ 514 w 1395"/>
                <a:gd name="T1" fmla="*/ 1144 h 1196"/>
                <a:gd name="T2" fmla="*/ 160 w 1395"/>
                <a:gd name="T3" fmla="*/ 461 h 1196"/>
                <a:gd name="T4" fmla="*/ 970 w 1395"/>
                <a:gd name="T5" fmla="*/ 183 h 1196"/>
                <a:gd name="T6" fmla="*/ 1197 w 1395"/>
                <a:gd name="T7" fmla="*/ 992 h 1196"/>
                <a:gd name="T8" fmla="*/ 995 w 1395"/>
                <a:gd name="T9" fmla="*/ 1195 h 1196"/>
                <a:gd name="T10" fmla="*/ 0 60000 65536"/>
                <a:gd name="T11" fmla="*/ 0 60000 65536"/>
                <a:gd name="T12" fmla="*/ 0 60000 65536"/>
                <a:gd name="T13" fmla="*/ 0 60000 65536"/>
                <a:gd name="T14" fmla="*/ 0 60000 65536"/>
                <a:gd name="T15" fmla="*/ 0 w 1395"/>
                <a:gd name="T16" fmla="*/ 0 h 1196"/>
                <a:gd name="T17" fmla="*/ 1395 w 1395"/>
                <a:gd name="T18" fmla="*/ 1196 h 1196"/>
              </a:gdLst>
              <a:ahLst/>
              <a:cxnLst>
                <a:cxn ang="T10">
                  <a:pos x="T0" y="T1"/>
                </a:cxn>
                <a:cxn ang="T11">
                  <a:pos x="T2" y="T3"/>
                </a:cxn>
                <a:cxn ang="T12">
                  <a:pos x="T4" y="T5"/>
                </a:cxn>
                <a:cxn ang="T13">
                  <a:pos x="T6" y="T7"/>
                </a:cxn>
                <a:cxn ang="T14">
                  <a:pos x="T8" y="T9"/>
                </a:cxn>
              </a:cxnLst>
              <a:rect l="T15" t="T16" r="T17" b="T18"/>
              <a:pathLst>
                <a:path w="1395" h="1196">
                  <a:moveTo>
                    <a:pt x="514" y="1144"/>
                  </a:moveTo>
                  <a:cubicBezTo>
                    <a:pt x="178" y="1116"/>
                    <a:pt x="0" y="691"/>
                    <a:pt x="160" y="461"/>
                  </a:cubicBezTo>
                  <a:cubicBezTo>
                    <a:pt x="310" y="247"/>
                    <a:pt x="638" y="0"/>
                    <a:pt x="970" y="183"/>
                  </a:cubicBezTo>
                  <a:cubicBezTo>
                    <a:pt x="1277" y="352"/>
                    <a:pt x="1394" y="732"/>
                    <a:pt x="1197" y="992"/>
                  </a:cubicBezTo>
                  <a:lnTo>
                    <a:pt x="995" y="1195"/>
                  </a:lnTo>
                </a:path>
              </a:pathLst>
            </a:custGeom>
            <a:noFill/>
            <a:ln w="9525">
              <a:solidFill>
                <a:srgbClr val="000000"/>
              </a:solidFill>
              <a:round/>
              <a:headEnd/>
              <a:tailEnd type="triangle" w="lg" len="lg"/>
            </a:ln>
          </p:spPr>
          <p:txBody>
            <a:bodyPr>
              <a:prstTxWarp prst="textNoShape">
                <a:avLst/>
              </a:prstTxWarp>
            </a:bodyPr>
            <a:lstStyle/>
            <a:p>
              <a:endParaRPr lang="en-US" sz="1800"/>
            </a:p>
          </p:txBody>
        </p:sp>
        <p:sp>
          <p:nvSpPr>
            <p:cNvPr id="131085" name="Oval 15"/>
            <p:cNvSpPr>
              <a:spLocks noChangeArrowheads="1"/>
            </p:cNvSpPr>
            <p:nvPr/>
          </p:nvSpPr>
          <p:spPr bwMode="auto">
            <a:xfrm>
              <a:off x="3566" y="4227"/>
              <a:ext cx="482" cy="482"/>
            </a:xfrm>
            <a:prstGeom prst="ellipse">
              <a:avLst/>
            </a:prstGeom>
            <a:noFill/>
            <a:ln w="9525">
              <a:solidFill>
                <a:srgbClr val="000000"/>
              </a:solidFill>
              <a:round/>
              <a:headEnd/>
              <a:tailEnd/>
            </a:ln>
          </p:spPr>
          <p:txBody>
            <a:bodyPr wrap="none" anchor="ctr">
              <a:prstTxWarp prst="textNoShape">
                <a:avLst/>
              </a:prstTxWarp>
            </a:bodyPr>
            <a:lstStyle/>
            <a:p>
              <a:endParaRPr lang="en-US" sz="1800"/>
            </a:p>
          </p:txBody>
        </p:sp>
        <p:sp>
          <p:nvSpPr>
            <p:cNvPr id="131086" name="Line 16"/>
            <p:cNvSpPr>
              <a:spLocks noChangeShapeType="1"/>
            </p:cNvSpPr>
            <p:nvPr/>
          </p:nvSpPr>
          <p:spPr bwMode="auto">
            <a:xfrm>
              <a:off x="3193" y="3384"/>
              <a:ext cx="1090" cy="1"/>
            </a:xfrm>
            <a:prstGeom prst="line">
              <a:avLst/>
            </a:prstGeom>
            <a:noFill/>
            <a:ln w="9525">
              <a:solidFill>
                <a:srgbClr val="000000"/>
              </a:solidFill>
              <a:round/>
              <a:headEnd/>
              <a:tailEnd type="triangle" w="lg" len="lg"/>
            </a:ln>
          </p:spPr>
          <p:txBody>
            <a:bodyPr>
              <a:prstTxWarp prst="textNoShape">
                <a:avLst/>
              </a:prstTxWarp>
            </a:bodyPr>
            <a:lstStyle/>
            <a:p>
              <a:endParaRPr lang="en-US"/>
            </a:p>
          </p:txBody>
        </p:sp>
        <p:sp>
          <p:nvSpPr>
            <p:cNvPr id="131087" name="Line 17"/>
            <p:cNvSpPr>
              <a:spLocks noChangeShapeType="1"/>
            </p:cNvSpPr>
            <p:nvPr/>
          </p:nvSpPr>
          <p:spPr bwMode="auto">
            <a:xfrm>
              <a:off x="3199" y="3401"/>
              <a:ext cx="493" cy="786"/>
            </a:xfrm>
            <a:prstGeom prst="line">
              <a:avLst/>
            </a:prstGeom>
            <a:noFill/>
            <a:ln w="9525">
              <a:solidFill>
                <a:srgbClr val="000000"/>
              </a:solidFill>
              <a:round/>
              <a:headEnd/>
              <a:tailEnd type="triangle" w="lg" len="lg"/>
            </a:ln>
          </p:spPr>
          <p:txBody>
            <a:bodyPr>
              <a:prstTxWarp prst="textNoShape">
                <a:avLst/>
              </a:prstTxWarp>
            </a:bodyPr>
            <a:lstStyle/>
            <a:p>
              <a:endParaRPr lang="en-US"/>
            </a:p>
          </p:txBody>
        </p:sp>
        <p:sp>
          <p:nvSpPr>
            <p:cNvPr id="131088" name="Line 18"/>
            <p:cNvSpPr>
              <a:spLocks noChangeShapeType="1"/>
            </p:cNvSpPr>
            <p:nvPr/>
          </p:nvSpPr>
          <p:spPr bwMode="auto">
            <a:xfrm flipV="1">
              <a:off x="3027" y="3653"/>
              <a:ext cx="1233" cy="696"/>
            </a:xfrm>
            <a:prstGeom prst="line">
              <a:avLst/>
            </a:prstGeom>
            <a:noFill/>
            <a:ln w="9525">
              <a:solidFill>
                <a:srgbClr val="000000"/>
              </a:solidFill>
              <a:round/>
              <a:headEnd/>
              <a:tailEnd type="triangle" w="lg" len="lg"/>
            </a:ln>
          </p:spPr>
          <p:txBody>
            <a:bodyPr>
              <a:prstTxWarp prst="textNoShape">
                <a:avLst/>
              </a:prstTxWarp>
            </a:bodyPr>
            <a:lstStyle/>
            <a:p>
              <a:endParaRPr lang="en-US"/>
            </a:p>
          </p:txBody>
        </p:sp>
        <p:sp>
          <p:nvSpPr>
            <p:cNvPr id="131089" name="Text Box 19"/>
            <p:cNvSpPr txBox="1">
              <a:spLocks noChangeArrowheads="1"/>
            </p:cNvSpPr>
            <p:nvPr/>
          </p:nvSpPr>
          <p:spPr bwMode="auto">
            <a:xfrm>
              <a:off x="985" y="3298"/>
              <a:ext cx="311" cy="192"/>
            </a:xfrm>
            <a:prstGeom prst="rect">
              <a:avLst/>
            </a:prstGeom>
            <a:noFill/>
            <a:ln w="9525">
              <a:noFill/>
              <a:miter lim="800000"/>
              <a:headEnd/>
              <a:tailEnd/>
            </a:ln>
          </p:spPr>
          <p:txBody>
            <a:bodyPr wrap="none" lIns="0" tIns="0" rIns="0" bIns="0">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2000">
                  <a:latin typeface="Luxi Sans" charset="0"/>
                </a:rPr>
                <a:t>start</a:t>
              </a:r>
            </a:p>
          </p:txBody>
        </p:sp>
        <p:sp>
          <p:nvSpPr>
            <p:cNvPr id="131090" name="Text Box 20"/>
            <p:cNvSpPr txBox="1">
              <a:spLocks noChangeArrowheads="1"/>
            </p:cNvSpPr>
            <p:nvPr/>
          </p:nvSpPr>
          <p:spPr bwMode="auto">
            <a:xfrm>
              <a:off x="1633" y="2678"/>
              <a:ext cx="391" cy="192"/>
            </a:xfrm>
            <a:prstGeom prst="rect">
              <a:avLst/>
            </a:prstGeom>
            <a:noFill/>
            <a:ln w="9525">
              <a:noFill/>
              <a:miter lim="800000"/>
              <a:headEnd/>
              <a:tailEnd/>
            </a:ln>
          </p:spPr>
          <p:txBody>
            <a:bodyPr wrap="none" lIns="0" tIns="0" rIns="0" bIns="0">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2000">
                  <a:latin typeface="Luxi Sans" charset="0"/>
                </a:rPr>
                <a:t>insert</a:t>
              </a:r>
            </a:p>
          </p:txBody>
        </p:sp>
        <p:sp>
          <p:nvSpPr>
            <p:cNvPr id="131091" name="AutoShape 21"/>
            <p:cNvSpPr>
              <a:spLocks noChangeArrowheads="1"/>
            </p:cNvSpPr>
            <p:nvPr/>
          </p:nvSpPr>
          <p:spPr bwMode="auto">
            <a:xfrm rot="-2700000">
              <a:off x="3474" y="2547"/>
              <a:ext cx="454" cy="454"/>
            </a:xfrm>
            <a:prstGeom prst="roundRect">
              <a:avLst>
                <a:gd name="adj" fmla="val 218"/>
              </a:avLst>
            </a:prstGeom>
            <a:noFill/>
            <a:ln w="9525">
              <a:solidFill>
                <a:srgbClr val="000000"/>
              </a:solidFill>
              <a:round/>
              <a:headEnd/>
              <a:tailEnd/>
            </a:ln>
          </p:spPr>
          <p:txBody>
            <a:bodyPr wrap="none" anchor="ctr">
              <a:prstTxWarp prst="textNoShape">
                <a:avLst/>
              </a:prstTxWarp>
            </a:bodyPr>
            <a:lstStyle/>
            <a:p>
              <a:endParaRPr lang="en-US" sz="1800"/>
            </a:p>
          </p:txBody>
        </p:sp>
        <p:sp>
          <p:nvSpPr>
            <p:cNvPr id="131092" name="Freeform 22"/>
            <p:cNvSpPr>
              <a:spLocks/>
            </p:cNvSpPr>
            <p:nvPr/>
          </p:nvSpPr>
          <p:spPr bwMode="auto">
            <a:xfrm>
              <a:off x="3534" y="2214"/>
              <a:ext cx="316" cy="271"/>
            </a:xfrm>
            <a:custGeom>
              <a:avLst/>
              <a:gdLst>
                <a:gd name="T0" fmla="*/ 514 w 1395"/>
                <a:gd name="T1" fmla="*/ 1144 h 1195"/>
                <a:gd name="T2" fmla="*/ 161 w 1395"/>
                <a:gd name="T3" fmla="*/ 461 h 1195"/>
                <a:gd name="T4" fmla="*/ 970 w 1395"/>
                <a:gd name="T5" fmla="*/ 183 h 1195"/>
                <a:gd name="T6" fmla="*/ 1197 w 1395"/>
                <a:gd name="T7" fmla="*/ 992 h 1195"/>
                <a:gd name="T8" fmla="*/ 996 w 1395"/>
                <a:gd name="T9" fmla="*/ 1194 h 1195"/>
                <a:gd name="T10" fmla="*/ 0 60000 65536"/>
                <a:gd name="T11" fmla="*/ 0 60000 65536"/>
                <a:gd name="T12" fmla="*/ 0 60000 65536"/>
                <a:gd name="T13" fmla="*/ 0 60000 65536"/>
                <a:gd name="T14" fmla="*/ 0 60000 65536"/>
                <a:gd name="T15" fmla="*/ 0 w 1395"/>
                <a:gd name="T16" fmla="*/ 0 h 1195"/>
                <a:gd name="T17" fmla="*/ 1395 w 1395"/>
                <a:gd name="T18" fmla="*/ 1195 h 1195"/>
              </a:gdLst>
              <a:ahLst/>
              <a:cxnLst>
                <a:cxn ang="T10">
                  <a:pos x="T0" y="T1"/>
                </a:cxn>
                <a:cxn ang="T11">
                  <a:pos x="T2" y="T3"/>
                </a:cxn>
                <a:cxn ang="T12">
                  <a:pos x="T4" y="T5"/>
                </a:cxn>
                <a:cxn ang="T13">
                  <a:pos x="T6" y="T7"/>
                </a:cxn>
                <a:cxn ang="T14">
                  <a:pos x="T8" y="T9"/>
                </a:cxn>
              </a:cxnLst>
              <a:rect l="T15" t="T16" r="T17" b="T18"/>
              <a:pathLst>
                <a:path w="1395" h="1195">
                  <a:moveTo>
                    <a:pt x="514" y="1144"/>
                  </a:moveTo>
                  <a:cubicBezTo>
                    <a:pt x="179" y="1115"/>
                    <a:pt x="0" y="690"/>
                    <a:pt x="161" y="461"/>
                  </a:cubicBezTo>
                  <a:cubicBezTo>
                    <a:pt x="311" y="246"/>
                    <a:pt x="639" y="0"/>
                    <a:pt x="970" y="183"/>
                  </a:cubicBezTo>
                  <a:cubicBezTo>
                    <a:pt x="1277" y="352"/>
                    <a:pt x="1394" y="732"/>
                    <a:pt x="1197" y="992"/>
                  </a:cubicBezTo>
                  <a:lnTo>
                    <a:pt x="996" y="1194"/>
                  </a:lnTo>
                </a:path>
              </a:pathLst>
            </a:custGeom>
            <a:noFill/>
            <a:ln w="9525">
              <a:solidFill>
                <a:srgbClr val="000000"/>
              </a:solidFill>
              <a:round/>
              <a:headEnd/>
              <a:tailEnd type="triangle" w="lg" len="lg"/>
            </a:ln>
          </p:spPr>
          <p:txBody>
            <a:bodyPr>
              <a:prstTxWarp prst="textNoShape">
                <a:avLst/>
              </a:prstTxWarp>
            </a:bodyPr>
            <a:lstStyle/>
            <a:p>
              <a:endParaRPr lang="en-US" sz="1800"/>
            </a:p>
          </p:txBody>
        </p:sp>
        <p:sp>
          <p:nvSpPr>
            <p:cNvPr id="131093" name="Line 23"/>
            <p:cNvSpPr>
              <a:spLocks noChangeShapeType="1"/>
            </p:cNvSpPr>
            <p:nvPr/>
          </p:nvSpPr>
          <p:spPr bwMode="auto">
            <a:xfrm flipV="1">
              <a:off x="3205" y="2959"/>
              <a:ext cx="327" cy="409"/>
            </a:xfrm>
            <a:prstGeom prst="line">
              <a:avLst/>
            </a:prstGeom>
            <a:noFill/>
            <a:ln w="9525">
              <a:solidFill>
                <a:srgbClr val="000000"/>
              </a:solidFill>
              <a:round/>
              <a:headEnd/>
              <a:tailEnd type="triangle" w="lg" len="lg"/>
            </a:ln>
          </p:spPr>
          <p:txBody>
            <a:bodyPr>
              <a:prstTxWarp prst="textNoShape">
                <a:avLst/>
              </a:prstTxWarp>
            </a:bodyPr>
            <a:lstStyle/>
            <a:p>
              <a:endParaRPr lang="en-US"/>
            </a:p>
          </p:txBody>
        </p:sp>
        <p:sp>
          <p:nvSpPr>
            <p:cNvPr id="131094" name="Line 24"/>
            <p:cNvSpPr>
              <a:spLocks noChangeShapeType="1"/>
            </p:cNvSpPr>
            <p:nvPr/>
          </p:nvSpPr>
          <p:spPr bwMode="auto">
            <a:xfrm>
              <a:off x="3910" y="2931"/>
              <a:ext cx="367" cy="275"/>
            </a:xfrm>
            <a:prstGeom prst="line">
              <a:avLst/>
            </a:prstGeom>
            <a:noFill/>
            <a:ln w="9525">
              <a:solidFill>
                <a:srgbClr val="000000"/>
              </a:solidFill>
              <a:round/>
              <a:headEnd/>
              <a:tailEnd type="triangle" w="lg" len="lg"/>
            </a:ln>
          </p:spPr>
          <p:txBody>
            <a:bodyPr>
              <a:prstTxWarp prst="textNoShape">
                <a:avLst/>
              </a:prstTxWarp>
            </a:bodyPr>
            <a:lstStyle/>
            <a:p>
              <a:endParaRPr lang="en-US"/>
            </a:p>
          </p:txBody>
        </p:sp>
        <p:sp>
          <p:nvSpPr>
            <p:cNvPr id="131095" name="Text Box 25"/>
            <p:cNvSpPr txBox="1">
              <a:spLocks noChangeArrowheads="1"/>
            </p:cNvSpPr>
            <p:nvPr/>
          </p:nvSpPr>
          <p:spPr bwMode="auto">
            <a:xfrm>
              <a:off x="3503" y="2678"/>
              <a:ext cx="391" cy="192"/>
            </a:xfrm>
            <a:prstGeom prst="rect">
              <a:avLst/>
            </a:prstGeom>
            <a:noFill/>
            <a:ln w="9525">
              <a:noFill/>
              <a:miter lim="800000"/>
              <a:headEnd/>
              <a:tailEnd/>
            </a:ln>
          </p:spPr>
          <p:txBody>
            <a:bodyPr wrap="none" lIns="0" tIns="0" rIns="0" bIns="0">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2000">
                  <a:latin typeface="Luxi Sans" charset="0"/>
                </a:rPr>
                <a:t>insert</a:t>
              </a:r>
            </a:p>
          </p:txBody>
        </p:sp>
        <p:sp>
          <p:nvSpPr>
            <p:cNvPr id="131096" name="Text Box 26"/>
            <p:cNvSpPr txBox="1">
              <a:spLocks noChangeArrowheads="1"/>
            </p:cNvSpPr>
            <p:nvPr/>
          </p:nvSpPr>
          <p:spPr bwMode="auto">
            <a:xfrm>
              <a:off x="2585" y="3229"/>
              <a:ext cx="436" cy="192"/>
            </a:xfrm>
            <a:prstGeom prst="rect">
              <a:avLst/>
            </a:prstGeom>
            <a:noFill/>
            <a:ln w="9525">
              <a:noFill/>
              <a:miter lim="800000"/>
              <a:headEnd/>
              <a:tailEnd/>
            </a:ln>
          </p:spPr>
          <p:txBody>
            <a:bodyPr wrap="none" lIns="0" tIns="0" rIns="0" bIns="0">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2000">
                  <a:latin typeface="Luxi Sans" charset="0"/>
                </a:rPr>
                <a:t>match</a:t>
              </a:r>
            </a:p>
          </p:txBody>
        </p:sp>
        <p:sp>
          <p:nvSpPr>
            <p:cNvPr id="131097" name="Text Box 27"/>
            <p:cNvSpPr txBox="1">
              <a:spLocks noChangeArrowheads="1"/>
            </p:cNvSpPr>
            <p:nvPr/>
          </p:nvSpPr>
          <p:spPr bwMode="auto">
            <a:xfrm>
              <a:off x="2579" y="4376"/>
              <a:ext cx="436" cy="192"/>
            </a:xfrm>
            <a:prstGeom prst="rect">
              <a:avLst/>
            </a:prstGeom>
            <a:noFill/>
            <a:ln w="9525">
              <a:noFill/>
              <a:miter lim="800000"/>
              <a:headEnd/>
              <a:tailEnd/>
            </a:ln>
          </p:spPr>
          <p:txBody>
            <a:bodyPr wrap="none" lIns="0" tIns="0" rIns="0" bIns="0">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2000">
                  <a:latin typeface="Luxi Sans" charset="0"/>
                </a:rPr>
                <a:t>delete</a:t>
              </a:r>
            </a:p>
          </p:txBody>
        </p:sp>
        <p:sp>
          <p:nvSpPr>
            <p:cNvPr id="131098" name="Text Box 28"/>
            <p:cNvSpPr txBox="1">
              <a:spLocks noChangeArrowheads="1"/>
            </p:cNvSpPr>
            <p:nvPr/>
          </p:nvSpPr>
          <p:spPr bwMode="auto">
            <a:xfrm>
              <a:off x="3595" y="4376"/>
              <a:ext cx="436" cy="192"/>
            </a:xfrm>
            <a:prstGeom prst="rect">
              <a:avLst/>
            </a:prstGeom>
            <a:noFill/>
            <a:ln w="9525">
              <a:noFill/>
              <a:miter lim="800000"/>
              <a:headEnd/>
              <a:tailEnd/>
            </a:ln>
          </p:spPr>
          <p:txBody>
            <a:bodyPr wrap="none" lIns="0" tIns="0" rIns="0" bIns="0">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2000">
                  <a:latin typeface="Luxi Sans" charset="0"/>
                </a:rPr>
                <a:t>delete</a:t>
              </a:r>
            </a:p>
          </p:txBody>
        </p:sp>
        <p:sp>
          <p:nvSpPr>
            <p:cNvPr id="131099" name="Text Box 29"/>
            <p:cNvSpPr txBox="1">
              <a:spLocks noChangeArrowheads="1"/>
            </p:cNvSpPr>
            <p:nvPr/>
          </p:nvSpPr>
          <p:spPr bwMode="auto">
            <a:xfrm>
              <a:off x="4432" y="3269"/>
              <a:ext cx="436" cy="192"/>
            </a:xfrm>
            <a:prstGeom prst="rect">
              <a:avLst/>
            </a:prstGeom>
            <a:noFill/>
            <a:ln w="9525">
              <a:noFill/>
              <a:miter lim="800000"/>
              <a:headEnd/>
              <a:tailEnd/>
            </a:ln>
          </p:spPr>
          <p:txBody>
            <a:bodyPr wrap="none" lIns="0" tIns="0" rIns="0" bIns="0">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2000">
                  <a:latin typeface="Luxi Sans" charset="0"/>
                </a:rPr>
                <a:t>match</a:t>
              </a:r>
            </a:p>
          </p:txBody>
        </p:sp>
        <p:sp>
          <p:nvSpPr>
            <p:cNvPr id="131100" name="Oval 30"/>
            <p:cNvSpPr>
              <a:spLocks noChangeArrowheads="1"/>
            </p:cNvSpPr>
            <p:nvPr/>
          </p:nvSpPr>
          <p:spPr bwMode="auto">
            <a:xfrm>
              <a:off x="5413" y="3225"/>
              <a:ext cx="659" cy="278"/>
            </a:xfrm>
            <a:prstGeom prst="ellipse">
              <a:avLst/>
            </a:prstGeom>
            <a:noFill/>
            <a:ln w="9525">
              <a:solidFill>
                <a:srgbClr val="000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2000">
                  <a:latin typeface="Luxi Sans" charset="0"/>
                </a:rPr>
                <a:t>end</a:t>
              </a:r>
            </a:p>
          </p:txBody>
        </p:sp>
        <p:sp>
          <p:nvSpPr>
            <p:cNvPr id="131101" name="AutoShape 31"/>
            <p:cNvSpPr>
              <a:spLocks noChangeArrowheads="1"/>
            </p:cNvSpPr>
            <p:nvPr/>
          </p:nvSpPr>
          <p:spPr bwMode="auto">
            <a:xfrm rot="-2700000">
              <a:off x="5327" y="2336"/>
              <a:ext cx="453" cy="453"/>
            </a:xfrm>
            <a:prstGeom prst="roundRect">
              <a:avLst>
                <a:gd name="adj" fmla="val 218"/>
              </a:avLst>
            </a:prstGeom>
            <a:noFill/>
            <a:ln w="9525">
              <a:solidFill>
                <a:srgbClr val="000000"/>
              </a:solidFill>
              <a:round/>
              <a:headEnd/>
              <a:tailEnd/>
            </a:ln>
          </p:spPr>
          <p:txBody>
            <a:bodyPr wrap="none" anchor="ctr">
              <a:prstTxWarp prst="textNoShape">
                <a:avLst/>
              </a:prstTxWarp>
            </a:bodyPr>
            <a:lstStyle/>
            <a:p>
              <a:endParaRPr lang="en-US" sz="1800"/>
            </a:p>
          </p:txBody>
        </p:sp>
        <p:sp>
          <p:nvSpPr>
            <p:cNvPr id="131102" name="Freeform 32"/>
            <p:cNvSpPr>
              <a:spLocks/>
            </p:cNvSpPr>
            <p:nvPr/>
          </p:nvSpPr>
          <p:spPr bwMode="auto">
            <a:xfrm>
              <a:off x="5378" y="2016"/>
              <a:ext cx="316" cy="271"/>
            </a:xfrm>
            <a:custGeom>
              <a:avLst/>
              <a:gdLst>
                <a:gd name="T0" fmla="*/ 514 w 1395"/>
                <a:gd name="T1" fmla="*/ 1143 h 1195"/>
                <a:gd name="T2" fmla="*/ 161 w 1395"/>
                <a:gd name="T3" fmla="*/ 460 h 1195"/>
                <a:gd name="T4" fmla="*/ 970 w 1395"/>
                <a:gd name="T5" fmla="*/ 182 h 1195"/>
                <a:gd name="T6" fmla="*/ 1197 w 1395"/>
                <a:gd name="T7" fmla="*/ 991 h 1195"/>
                <a:gd name="T8" fmla="*/ 995 w 1395"/>
                <a:gd name="T9" fmla="*/ 1194 h 1195"/>
                <a:gd name="T10" fmla="*/ 0 60000 65536"/>
                <a:gd name="T11" fmla="*/ 0 60000 65536"/>
                <a:gd name="T12" fmla="*/ 0 60000 65536"/>
                <a:gd name="T13" fmla="*/ 0 60000 65536"/>
                <a:gd name="T14" fmla="*/ 0 60000 65536"/>
                <a:gd name="T15" fmla="*/ 0 w 1395"/>
                <a:gd name="T16" fmla="*/ 0 h 1195"/>
                <a:gd name="T17" fmla="*/ 1395 w 1395"/>
                <a:gd name="T18" fmla="*/ 1195 h 1195"/>
              </a:gdLst>
              <a:ahLst/>
              <a:cxnLst>
                <a:cxn ang="T10">
                  <a:pos x="T0" y="T1"/>
                </a:cxn>
                <a:cxn ang="T11">
                  <a:pos x="T2" y="T3"/>
                </a:cxn>
                <a:cxn ang="T12">
                  <a:pos x="T4" y="T5"/>
                </a:cxn>
                <a:cxn ang="T13">
                  <a:pos x="T6" y="T7"/>
                </a:cxn>
                <a:cxn ang="T14">
                  <a:pos x="T8" y="T9"/>
                </a:cxn>
              </a:cxnLst>
              <a:rect l="T15" t="T16" r="T17" b="T18"/>
              <a:pathLst>
                <a:path w="1395" h="1195">
                  <a:moveTo>
                    <a:pt x="514" y="1143"/>
                  </a:moveTo>
                  <a:cubicBezTo>
                    <a:pt x="179" y="1115"/>
                    <a:pt x="0" y="690"/>
                    <a:pt x="161" y="460"/>
                  </a:cubicBezTo>
                  <a:cubicBezTo>
                    <a:pt x="310" y="246"/>
                    <a:pt x="638" y="0"/>
                    <a:pt x="970" y="182"/>
                  </a:cubicBezTo>
                  <a:cubicBezTo>
                    <a:pt x="1277" y="351"/>
                    <a:pt x="1394" y="732"/>
                    <a:pt x="1197" y="991"/>
                  </a:cubicBezTo>
                  <a:lnTo>
                    <a:pt x="995" y="1194"/>
                  </a:lnTo>
                </a:path>
              </a:pathLst>
            </a:custGeom>
            <a:noFill/>
            <a:ln w="9525">
              <a:solidFill>
                <a:srgbClr val="000000"/>
              </a:solidFill>
              <a:round/>
              <a:headEnd/>
              <a:tailEnd type="triangle" w="lg" len="lg"/>
            </a:ln>
          </p:spPr>
          <p:txBody>
            <a:bodyPr>
              <a:prstTxWarp prst="textNoShape">
                <a:avLst/>
              </a:prstTxWarp>
            </a:bodyPr>
            <a:lstStyle/>
            <a:p>
              <a:endParaRPr lang="en-US" sz="1800"/>
            </a:p>
          </p:txBody>
        </p:sp>
        <p:sp>
          <p:nvSpPr>
            <p:cNvPr id="131103" name="Line 33"/>
            <p:cNvSpPr>
              <a:spLocks noChangeShapeType="1"/>
            </p:cNvSpPr>
            <p:nvPr/>
          </p:nvSpPr>
          <p:spPr bwMode="auto">
            <a:xfrm flipV="1">
              <a:off x="5059" y="2735"/>
              <a:ext cx="308" cy="423"/>
            </a:xfrm>
            <a:prstGeom prst="line">
              <a:avLst/>
            </a:prstGeom>
            <a:noFill/>
            <a:ln w="9525">
              <a:solidFill>
                <a:srgbClr val="000000"/>
              </a:solidFill>
              <a:round/>
              <a:headEnd/>
              <a:tailEnd type="triangle" w="lg" len="lg"/>
            </a:ln>
          </p:spPr>
          <p:txBody>
            <a:bodyPr>
              <a:prstTxWarp prst="textNoShape">
                <a:avLst/>
              </a:prstTxWarp>
            </a:bodyPr>
            <a:lstStyle/>
            <a:p>
              <a:endParaRPr lang="en-US"/>
            </a:p>
          </p:txBody>
        </p:sp>
        <p:sp>
          <p:nvSpPr>
            <p:cNvPr id="131104" name="Text Box 34"/>
            <p:cNvSpPr txBox="1">
              <a:spLocks noChangeArrowheads="1"/>
            </p:cNvSpPr>
            <p:nvPr/>
          </p:nvSpPr>
          <p:spPr bwMode="auto">
            <a:xfrm>
              <a:off x="5358" y="2468"/>
              <a:ext cx="391" cy="192"/>
            </a:xfrm>
            <a:prstGeom prst="rect">
              <a:avLst/>
            </a:prstGeom>
            <a:noFill/>
            <a:ln w="9525">
              <a:noFill/>
              <a:miter lim="800000"/>
              <a:headEnd/>
              <a:tailEnd/>
            </a:ln>
          </p:spPr>
          <p:txBody>
            <a:bodyPr wrap="none" lIns="0" tIns="0" rIns="0" bIns="0">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2000">
                  <a:latin typeface="Luxi Sans" charset="0"/>
                </a:rPr>
                <a:t>insert</a:t>
              </a:r>
            </a:p>
          </p:txBody>
        </p:sp>
        <p:sp>
          <p:nvSpPr>
            <p:cNvPr id="131105" name="Line 35"/>
            <p:cNvSpPr>
              <a:spLocks noChangeShapeType="1"/>
            </p:cNvSpPr>
            <p:nvPr/>
          </p:nvSpPr>
          <p:spPr bwMode="auto">
            <a:xfrm>
              <a:off x="5069" y="3361"/>
              <a:ext cx="270" cy="1"/>
            </a:xfrm>
            <a:prstGeom prst="line">
              <a:avLst/>
            </a:prstGeom>
            <a:noFill/>
            <a:ln w="9525">
              <a:solidFill>
                <a:srgbClr val="000000"/>
              </a:solidFill>
              <a:round/>
              <a:headEnd/>
              <a:tailEnd type="triangle" w="lg" len="lg"/>
            </a:ln>
          </p:spPr>
          <p:txBody>
            <a:bodyPr>
              <a:prstTxWarp prst="textNoShape">
                <a:avLst/>
              </a:prstTxWarp>
            </a:bodyPr>
            <a:lstStyle/>
            <a:p>
              <a:endParaRPr lang="en-US"/>
            </a:p>
          </p:txBody>
        </p:sp>
        <p:sp>
          <p:nvSpPr>
            <p:cNvPr id="131106" name="Line 36"/>
            <p:cNvSpPr>
              <a:spLocks noChangeShapeType="1"/>
            </p:cNvSpPr>
            <p:nvPr/>
          </p:nvSpPr>
          <p:spPr bwMode="auto">
            <a:xfrm flipV="1">
              <a:off x="4082" y="3607"/>
              <a:ext cx="1687" cy="845"/>
            </a:xfrm>
            <a:prstGeom prst="line">
              <a:avLst/>
            </a:prstGeom>
            <a:noFill/>
            <a:ln w="9525">
              <a:solidFill>
                <a:srgbClr val="000000"/>
              </a:solidFill>
              <a:round/>
              <a:headEnd/>
              <a:tailEnd type="triangle" w="lg" len="lg"/>
            </a:ln>
          </p:spPr>
          <p:txBody>
            <a:bodyPr>
              <a:prstTxWarp prst="textNoShape">
                <a:avLst/>
              </a:prstTxWarp>
            </a:bodyPr>
            <a:lstStyle/>
            <a:p>
              <a:endParaRPr lang="en-US"/>
            </a:p>
          </p:txBody>
        </p:sp>
        <p:sp>
          <p:nvSpPr>
            <p:cNvPr id="131107" name="Line 37"/>
            <p:cNvSpPr>
              <a:spLocks noChangeShapeType="1"/>
            </p:cNvSpPr>
            <p:nvPr/>
          </p:nvSpPr>
          <p:spPr bwMode="auto">
            <a:xfrm>
              <a:off x="5757" y="2730"/>
              <a:ext cx="1" cy="396"/>
            </a:xfrm>
            <a:prstGeom prst="line">
              <a:avLst/>
            </a:prstGeom>
            <a:noFill/>
            <a:ln w="9525">
              <a:solidFill>
                <a:srgbClr val="000000"/>
              </a:solidFill>
              <a:round/>
              <a:headEnd/>
              <a:tailEnd type="triangle" w="lg" len="lg"/>
            </a:ln>
          </p:spPr>
          <p:txBody>
            <a:bodyPr>
              <a:prstTxWarp prst="textNoShape">
                <a:avLst/>
              </a:prstTxWarp>
            </a:bodyPr>
            <a:lstStyle/>
            <a:p>
              <a:endParaRPr lang="en-US"/>
            </a:p>
          </p:txBody>
        </p:sp>
        <p:sp>
          <p:nvSpPr>
            <p:cNvPr id="131108" name="Line 38"/>
            <p:cNvSpPr>
              <a:spLocks noChangeShapeType="1"/>
            </p:cNvSpPr>
            <p:nvPr/>
          </p:nvSpPr>
          <p:spPr bwMode="auto">
            <a:xfrm>
              <a:off x="3078" y="4531"/>
              <a:ext cx="448" cy="1"/>
            </a:xfrm>
            <a:prstGeom prst="line">
              <a:avLst/>
            </a:prstGeom>
            <a:noFill/>
            <a:ln w="9525">
              <a:solidFill>
                <a:srgbClr val="000000"/>
              </a:solidFill>
              <a:round/>
              <a:headEnd/>
              <a:tailEnd type="triangle" w="lg" len="lg"/>
            </a:ln>
          </p:spPr>
          <p:txBody>
            <a:bodyPr>
              <a:prstTxWarp prst="textNoShape">
                <a:avLst/>
              </a:prstTxWarp>
            </a:bodyPr>
            <a:lstStyle/>
            <a:p>
              <a:endParaRPr lang="en-US"/>
            </a:p>
          </p:txBody>
        </p:sp>
        <p:sp>
          <p:nvSpPr>
            <p:cNvPr id="131109" name="Line 39"/>
            <p:cNvSpPr>
              <a:spLocks noChangeShapeType="1"/>
            </p:cNvSpPr>
            <p:nvPr/>
          </p:nvSpPr>
          <p:spPr bwMode="auto">
            <a:xfrm>
              <a:off x="2017" y="2983"/>
              <a:ext cx="539" cy="1331"/>
            </a:xfrm>
            <a:prstGeom prst="line">
              <a:avLst/>
            </a:prstGeom>
            <a:noFill/>
            <a:ln w="9525">
              <a:solidFill>
                <a:srgbClr val="000000"/>
              </a:solidFill>
              <a:round/>
              <a:headEnd/>
              <a:tailEnd type="triangle" w="lg" len="lg"/>
            </a:ln>
          </p:spPr>
          <p:txBody>
            <a:bodyPr>
              <a:prstTxWarp prst="textNoShape">
                <a:avLst/>
              </a:prstTxWarp>
            </a:bodyPr>
            <a:lstStyle/>
            <a:p>
              <a:endParaRPr lang="en-US"/>
            </a:p>
          </p:txBody>
        </p:sp>
        <p:sp>
          <p:nvSpPr>
            <p:cNvPr id="131110" name="Line 40"/>
            <p:cNvSpPr>
              <a:spLocks noChangeShapeType="1"/>
            </p:cNvSpPr>
            <p:nvPr/>
          </p:nvSpPr>
          <p:spPr bwMode="auto">
            <a:xfrm>
              <a:off x="3858" y="2994"/>
              <a:ext cx="1" cy="1187"/>
            </a:xfrm>
            <a:prstGeom prst="line">
              <a:avLst/>
            </a:prstGeom>
            <a:noFill/>
            <a:ln w="9525">
              <a:solidFill>
                <a:srgbClr val="000000"/>
              </a:solidFill>
              <a:round/>
              <a:headEnd/>
              <a:tailEnd type="triangle" w="lg" len="lg"/>
            </a:ln>
          </p:spPr>
          <p:txBody>
            <a:bodyPr>
              <a:prstTxWarp prst="textNoShape">
                <a:avLst/>
              </a:prstTxWarp>
            </a:bodyPr>
            <a:lstStyle/>
            <a:p>
              <a:endParaRPr lang="en-US"/>
            </a:p>
          </p:txBody>
        </p:sp>
        <p:sp>
          <p:nvSpPr>
            <p:cNvPr id="131111" name="Line 41"/>
            <p:cNvSpPr>
              <a:spLocks noChangeShapeType="1"/>
            </p:cNvSpPr>
            <p:nvPr/>
          </p:nvSpPr>
          <p:spPr bwMode="auto">
            <a:xfrm flipV="1">
              <a:off x="2992" y="3102"/>
              <a:ext cx="648" cy="1206"/>
            </a:xfrm>
            <a:prstGeom prst="line">
              <a:avLst/>
            </a:prstGeom>
            <a:noFill/>
            <a:ln w="9525">
              <a:solidFill>
                <a:srgbClr val="000000"/>
              </a:solidFill>
              <a:round/>
              <a:headEnd/>
              <a:tailEnd type="triangle" w="lg" len="lg"/>
            </a:ln>
          </p:spPr>
          <p:txBody>
            <a:bodyPr>
              <a:prstTxWarp prst="textNoShape">
                <a:avLst/>
              </a:prstTxWarp>
            </a:bodyPr>
            <a:lstStyle/>
            <a:p>
              <a:endParaRPr lang="en-US"/>
            </a:p>
          </p:txBody>
        </p:sp>
        <p:cxnSp>
          <p:nvCxnSpPr>
            <p:cNvPr id="131112" name="AutoShape 42"/>
            <p:cNvCxnSpPr>
              <a:cxnSpLocks noChangeShapeType="1"/>
              <a:stCxn id="131085" idx="3"/>
              <a:endCxn id="131101" idx="0"/>
            </p:cNvCxnSpPr>
            <p:nvPr/>
          </p:nvCxnSpPr>
          <p:spPr bwMode="auto">
            <a:xfrm flipV="1">
              <a:off x="4047" y="2402"/>
              <a:ext cx="1347" cy="2066"/>
            </a:xfrm>
            <a:prstGeom prst="bentConnector3">
              <a:avLst>
                <a:gd name="adj1" fmla="val 50000"/>
              </a:avLst>
            </a:prstGeom>
            <a:noFill/>
            <a:ln w="9525">
              <a:solidFill>
                <a:srgbClr val="000000"/>
              </a:solidFill>
              <a:miter lim="800000"/>
              <a:headEnd/>
              <a:tailEnd type="triangle" w="lg" len="lg"/>
            </a:ln>
          </p:spPr>
        </p:cxnSp>
      </p:gr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132097" name="Group 2"/>
          <p:cNvGrpSpPr>
            <a:grpSpLocks/>
          </p:cNvGrpSpPr>
          <p:nvPr/>
        </p:nvGrpSpPr>
        <p:grpSpPr bwMode="auto">
          <a:xfrm>
            <a:off x="-685800" y="0"/>
            <a:ext cx="11647488" cy="7367588"/>
            <a:chOff x="-1744" y="-710"/>
            <a:chExt cx="8649" cy="5471"/>
          </a:xfrm>
        </p:grpSpPr>
        <p:pic>
          <p:nvPicPr>
            <p:cNvPr id="132098" name="Picture 3"/>
            <p:cNvPicPr>
              <a:picLocks noChangeAspect="1" noChangeArrowheads="1"/>
            </p:cNvPicPr>
            <p:nvPr/>
          </p:nvPicPr>
          <p:blipFill>
            <a:blip r:embed="rId3"/>
            <a:srcRect/>
            <a:stretch>
              <a:fillRect/>
            </a:stretch>
          </p:blipFill>
          <p:spPr bwMode="auto">
            <a:xfrm>
              <a:off x="-1744" y="-710"/>
              <a:ext cx="8649" cy="5471"/>
            </a:xfrm>
            <a:prstGeom prst="rect">
              <a:avLst/>
            </a:prstGeom>
            <a:noFill/>
            <a:ln w="9525">
              <a:noFill/>
              <a:miter lim="800000"/>
              <a:headEnd/>
              <a:tailEnd/>
            </a:ln>
          </p:spPr>
        </p:pic>
        <p:pic>
          <p:nvPicPr>
            <p:cNvPr id="132099" name="Picture 4"/>
            <p:cNvPicPr>
              <a:picLocks noChangeAspect="1" noChangeArrowheads="1"/>
            </p:cNvPicPr>
            <p:nvPr/>
          </p:nvPicPr>
          <p:blipFill>
            <a:blip r:embed="rId4"/>
            <a:srcRect/>
            <a:stretch>
              <a:fillRect/>
            </a:stretch>
          </p:blipFill>
          <p:spPr bwMode="auto">
            <a:xfrm>
              <a:off x="2843" y="3226"/>
              <a:ext cx="768" cy="1073"/>
            </a:xfrm>
            <a:prstGeom prst="rect">
              <a:avLst/>
            </a:prstGeom>
            <a:noFill/>
            <a:ln w="9525">
              <a:noFill/>
              <a:miter lim="800000"/>
              <a:headEnd/>
              <a:tailEnd/>
            </a:ln>
          </p:spPr>
        </p:pic>
        <p:pic>
          <p:nvPicPr>
            <p:cNvPr id="132100" name="Picture 5"/>
            <p:cNvPicPr>
              <a:picLocks noChangeAspect="1" noChangeArrowheads="1"/>
            </p:cNvPicPr>
            <p:nvPr/>
          </p:nvPicPr>
          <p:blipFill>
            <a:blip r:embed="rId5"/>
            <a:srcRect l="10046" t="13091" r="10046" b="13091"/>
            <a:stretch>
              <a:fillRect/>
            </a:stretch>
          </p:blipFill>
          <p:spPr bwMode="auto">
            <a:xfrm>
              <a:off x="3203" y="-198"/>
              <a:ext cx="668" cy="473"/>
            </a:xfrm>
            <a:prstGeom prst="rect">
              <a:avLst/>
            </a:prstGeom>
            <a:noFill/>
            <a:ln w="9525">
              <a:noFill/>
              <a:miter lim="800000"/>
              <a:headEnd/>
              <a:tailEnd/>
            </a:ln>
          </p:spPr>
        </p:pic>
        <p:pic>
          <p:nvPicPr>
            <p:cNvPr id="132101" name="Picture 6"/>
            <p:cNvPicPr>
              <a:picLocks noChangeAspect="1" noChangeArrowheads="1"/>
            </p:cNvPicPr>
            <p:nvPr/>
          </p:nvPicPr>
          <p:blipFill>
            <a:blip r:embed="rId6"/>
            <a:srcRect/>
            <a:stretch>
              <a:fillRect/>
            </a:stretch>
          </p:blipFill>
          <p:spPr bwMode="auto">
            <a:xfrm>
              <a:off x="1835" y="3226"/>
              <a:ext cx="862" cy="748"/>
            </a:xfrm>
            <a:prstGeom prst="rect">
              <a:avLst/>
            </a:prstGeom>
            <a:noFill/>
            <a:ln w="9525">
              <a:noFill/>
              <a:miter lim="800000"/>
              <a:headEnd/>
              <a:tailEnd/>
            </a:ln>
          </p:spPr>
        </p:pic>
        <p:pic>
          <p:nvPicPr>
            <p:cNvPr id="132102" name="Picture 7"/>
            <p:cNvPicPr>
              <a:picLocks noChangeAspect="1" noChangeArrowheads="1"/>
            </p:cNvPicPr>
            <p:nvPr/>
          </p:nvPicPr>
          <p:blipFill>
            <a:blip r:embed="rId7"/>
            <a:srcRect/>
            <a:stretch>
              <a:fillRect/>
            </a:stretch>
          </p:blipFill>
          <p:spPr bwMode="auto">
            <a:xfrm>
              <a:off x="5098" y="730"/>
              <a:ext cx="529" cy="720"/>
            </a:xfrm>
            <a:prstGeom prst="rect">
              <a:avLst/>
            </a:prstGeom>
            <a:noFill/>
            <a:ln w="9525">
              <a:noFill/>
              <a:miter lim="800000"/>
              <a:headEnd/>
              <a:tailEnd/>
            </a:ln>
          </p:spPr>
        </p:pic>
        <p:pic>
          <p:nvPicPr>
            <p:cNvPr id="132103" name="Picture 8"/>
            <p:cNvPicPr>
              <a:picLocks noChangeAspect="1" noChangeArrowheads="1"/>
            </p:cNvPicPr>
            <p:nvPr/>
          </p:nvPicPr>
          <p:blipFill>
            <a:blip r:embed="rId8"/>
            <a:srcRect/>
            <a:stretch>
              <a:fillRect/>
            </a:stretch>
          </p:blipFill>
          <p:spPr bwMode="auto">
            <a:xfrm>
              <a:off x="4427" y="1642"/>
              <a:ext cx="720" cy="484"/>
            </a:xfrm>
            <a:prstGeom prst="rect">
              <a:avLst/>
            </a:prstGeom>
            <a:noFill/>
            <a:ln w="9525">
              <a:noFill/>
              <a:miter lim="800000"/>
              <a:headEnd/>
              <a:tailEnd/>
            </a:ln>
          </p:spPr>
        </p:pic>
        <p:pic>
          <p:nvPicPr>
            <p:cNvPr id="132104" name="Picture 9"/>
            <p:cNvPicPr>
              <a:picLocks noChangeAspect="1" noChangeArrowheads="1"/>
            </p:cNvPicPr>
            <p:nvPr/>
          </p:nvPicPr>
          <p:blipFill>
            <a:blip r:embed="rId9"/>
            <a:srcRect l="7248" t="10965" r="7248" b="10965"/>
            <a:stretch>
              <a:fillRect/>
            </a:stretch>
          </p:blipFill>
          <p:spPr bwMode="auto">
            <a:xfrm>
              <a:off x="3371" y="1834"/>
              <a:ext cx="816" cy="493"/>
            </a:xfrm>
            <a:prstGeom prst="rect">
              <a:avLst/>
            </a:prstGeom>
            <a:noFill/>
            <a:ln w="9525">
              <a:noFill/>
              <a:miter lim="800000"/>
              <a:headEnd/>
              <a:tailEnd/>
            </a:ln>
          </p:spPr>
        </p:pic>
        <p:pic>
          <p:nvPicPr>
            <p:cNvPr id="132105" name="Picture 10"/>
            <p:cNvPicPr>
              <a:picLocks noChangeAspect="1" noChangeArrowheads="1"/>
            </p:cNvPicPr>
            <p:nvPr/>
          </p:nvPicPr>
          <p:blipFill>
            <a:blip r:embed="rId10"/>
            <a:srcRect/>
            <a:stretch>
              <a:fillRect/>
            </a:stretch>
          </p:blipFill>
          <p:spPr bwMode="auto">
            <a:xfrm>
              <a:off x="443" y="2842"/>
              <a:ext cx="772" cy="579"/>
            </a:xfrm>
            <a:prstGeom prst="rect">
              <a:avLst/>
            </a:prstGeom>
            <a:noFill/>
            <a:ln w="9525">
              <a:noFill/>
              <a:miter lim="800000"/>
              <a:headEnd/>
              <a:tailEnd/>
            </a:ln>
          </p:spPr>
        </p:pic>
        <p:pic>
          <p:nvPicPr>
            <p:cNvPr id="132106" name="Picture 11"/>
            <p:cNvPicPr>
              <a:picLocks noChangeAspect="1" noChangeArrowheads="1"/>
            </p:cNvPicPr>
            <p:nvPr/>
          </p:nvPicPr>
          <p:blipFill>
            <a:blip r:embed="rId11"/>
            <a:srcRect/>
            <a:stretch>
              <a:fillRect/>
            </a:stretch>
          </p:blipFill>
          <p:spPr bwMode="auto">
            <a:xfrm>
              <a:off x="-469" y="2842"/>
              <a:ext cx="560" cy="600"/>
            </a:xfrm>
            <a:prstGeom prst="rect">
              <a:avLst/>
            </a:prstGeom>
            <a:noFill/>
            <a:ln w="9525">
              <a:noFill/>
              <a:miter lim="800000"/>
              <a:headEnd/>
              <a:tailEnd/>
            </a:ln>
          </p:spPr>
        </p:pic>
        <p:pic>
          <p:nvPicPr>
            <p:cNvPr id="132107" name="Picture 12"/>
            <p:cNvPicPr>
              <a:picLocks noChangeAspect="1" noChangeArrowheads="1"/>
            </p:cNvPicPr>
            <p:nvPr/>
          </p:nvPicPr>
          <p:blipFill>
            <a:blip r:embed="rId12"/>
            <a:srcRect/>
            <a:stretch>
              <a:fillRect/>
            </a:stretch>
          </p:blipFill>
          <p:spPr bwMode="auto">
            <a:xfrm>
              <a:off x="4875" y="-206"/>
              <a:ext cx="672" cy="504"/>
            </a:xfrm>
            <a:prstGeom prst="rect">
              <a:avLst/>
            </a:prstGeom>
            <a:noFill/>
            <a:ln w="9525">
              <a:noFill/>
              <a:miter lim="800000"/>
              <a:headEnd/>
              <a:tailEnd/>
            </a:ln>
          </p:spPr>
        </p:pic>
        <p:pic>
          <p:nvPicPr>
            <p:cNvPr id="132108" name="Picture 13"/>
            <p:cNvPicPr>
              <a:picLocks noChangeAspect="1" noChangeArrowheads="1"/>
            </p:cNvPicPr>
            <p:nvPr/>
          </p:nvPicPr>
          <p:blipFill>
            <a:blip r:embed="rId13"/>
            <a:srcRect/>
            <a:stretch>
              <a:fillRect/>
            </a:stretch>
          </p:blipFill>
          <p:spPr bwMode="auto">
            <a:xfrm>
              <a:off x="2651" y="2122"/>
              <a:ext cx="576" cy="331"/>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4145" name="Title 1"/>
          <p:cNvSpPr>
            <a:spLocks noGrp="1"/>
          </p:cNvSpPr>
          <p:nvPr>
            <p:ph type="title"/>
          </p:nvPr>
        </p:nvSpPr>
        <p:spPr>
          <a:xfrm>
            <a:off x="0" y="228600"/>
            <a:ext cx="9144000" cy="1143000"/>
          </a:xfrm>
        </p:spPr>
        <p:txBody>
          <a:bodyPr/>
          <a:lstStyle/>
          <a:p>
            <a:r>
              <a:rPr lang="en-US" smtClean="0"/>
              <a:t>Multiple Sequence Alignment HMM</a:t>
            </a:r>
          </a:p>
        </p:txBody>
      </p:sp>
      <p:sp>
        <p:nvSpPr>
          <p:cNvPr id="134146" name="Content Placeholder 2"/>
          <p:cNvSpPr>
            <a:spLocks noGrp="1"/>
          </p:cNvSpPr>
          <p:nvPr>
            <p:ph idx="1"/>
          </p:nvPr>
        </p:nvSpPr>
        <p:spPr>
          <a:xfrm>
            <a:off x="457200" y="1447800"/>
            <a:ext cx="8229600" cy="5029200"/>
          </a:xfrm>
        </p:spPr>
        <p:txBody>
          <a:bodyPr/>
          <a:lstStyle/>
          <a:p>
            <a:r>
              <a:rPr lang="en-US" smtClean="0"/>
              <a:t>Defines predicted homology of positions (sites)</a:t>
            </a:r>
          </a:p>
          <a:p>
            <a:pPr lvl="1"/>
            <a:r>
              <a:rPr lang="en-US" smtClean="0"/>
              <a:t>Recognize region within longer sequence</a:t>
            </a:r>
          </a:p>
          <a:p>
            <a:pPr lvl="1"/>
            <a:r>
              <a:rPr lang="en-US" smtClean="0"/>
              <a:t>Model domains or whole proteins</a:t>
            </a:r>
          </a:p>
          <a:p>
            <a:pPr lvl="1"/>
            <a:r>
              <a:rPr lang="en-US" smtClean="0"/>
              <a:t>Structural alignment</a:t>
            </a:r>
          </a:p>
          <a:p>
            <a:pPr lvl="1"/>
            <a:r>
              <a:rPr lang="en-US" smtClean="0"/>
              <a:t>Compare alternative models</a:t>
            </a:r>
          </a:p>
          <a:p>
            <a:r>
              <a:rPr lang="en-US" smtClean="0"/>
              <a:t>Can modify model for sub-families</a:t>
            </a:r>
          </a:p>
          <a:p>
            <a:r>
              <a:rPr lang="en-US" smtClean="0"/>
              <a:t>Ideally, use phylogenetic tree</a:t>
            </a:r>
          </a:p>
          <a:p>
            <a:pPr lvl="1"/>
            <a:r>
              <a:rPr lang="en-US" smtClean="0"/>
              <a:t>Often not much back and forth</a:t>
            </a:r>
          </a:p>
          <a:p>
            <a:pPr lvl="1"/>
            <a:r>
              <a:rPr lang="en-US" smtClean="0"/>
              <a:t>Indels a problem</a:t>
            </a:r>
          </a:p>
          <a:p>
            <a:endParaRPr lang="en-US" smtClean="0"/>
          </a:p>
          <a:p>
            <a:endParaRPr 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040" name="Title 2"/>
          <p:cNvSpPr>
            <a:spLocks noGrp="1"/>
          </p:cNvSpPr>
          <p:nvPr>
            <p:ph type="title"/>
          </p:nvPr>
        </p:nvSpPr>
        <p:spPr/>
        <p:txBody>
          <a:bodyPr/>
          <a:lstStyle/>
          <a:p>
            <a:r>
              <a:rPr lang="en-US" smtClean="0"/>
              <a:t>Model Comparison</a:t>
            </a:r>
          </a:p>
        </p:txBody>
      </p:sp>
      <p:sp>
        <p:nvSpPr>
          <p:cNvPr id="44041" name="Content Placeholder 3"/>
          <p:cNvSpPr>
            <a:spLocks noGrp="1"/>
          </p:cNvSpPr>
          <p:nvPr>
            <p:ph idx="1"/>
          </p:nvPr>
        </p:nvSpPr>
        <p:spPr/>
        <p:txBody>
          <a:bodyPr/>
          <a:lstStyle/>
          <a:p>
            <a:r>
              <a:rPr lang="en-US" smtClean="0"/>
              <a:t>Based on </a:t>
            </a:r>
          </a:p>
          <a:p>
            <a:pPr lvl="1"/>
            <a:r>
              <a:rPr lang="en-US" smtClean="0"/>
              <a:t>For ML, take</a:t>
            </a:r>
          </a:p>
          <a:p>
            <a:pPr lvl="2"/>
            <a:r>
              <a:rPr lang="en-US" smtClean="0"/>
              <a:t>Usually                                         to avoid numeric error</a:t>
            </a:r>
          </a:p>
          <a:p>
            <a:pPr lvl="1"/>
            <a:r>
              <a:rPr lang="en-US" smtClean="0"/>
              <a:t>For heuristics, “score” is</a:t>
            </a:r>
          </a:p>
          <a:p>
            <a:pPr lvl="1"/>
            <a:r>
              <a:rPr lang="en-US" smtClean="0"/>
              <a:t>For Bayesian, calculate</a:t>
            </a:r>
          </a:p>
          <a:p>
            <a:pPr lvl="1"/>
            <a:endParaRPr lang="en-US" smtClean="0"/>
          </a:p>
        </p:txBody>
      </p:sp>
      <p:graphicFrame>
        <p:nvGraphicFramePr>
          <p:cNvPr id="44034" name="Object 2"/>
          <p:cNvGraphicFramePr>
            <a:graphicFrameLocks noChangeAspect="1"/>
          </p:cNvGraphicFramePr>
          <p:nvPr/>
        </p:nvGraphicFramePr>
        <p:xfrm>
          <a:off x="3048000" y="1600200"/>
          <a:ext cx="2300288" cy="533400"/>
        </p:xfrm>
        <a:graphic>
          <a:graphicData uri="http://schemas.openxmlformats.org/presentationml/2006/ole">
            <p:oleObj spid="_x0000_s44034" name="Equation" r:id="rId3" imgW="711200" imgH="165100" progId="">
              <p:embed/>
            </p:oleObj>
          </a:graphicData>
        </a:graphic>
      </p:graphicFrame>
      <p:graphicFrame>
        <p:nvGraphicFramePr>
          <p:cNvPr id="44035" name="Object 3"/>
          <p:cNvGraphicFramePr>
            <a:graphicFrameLocks noChangeAspect="1"/>
          </p:cNvGraphicFramePr>
          <p:nvPr/>
        </p:nvGraphicFramePr>
        <p:xfrm>
          <a:off x="3733800" y="2184400"/>
          <a:ext cx="2652713" cy="546100"/>
        </p:xfrm>
        <a:graphic>
          <a:graphicData uri="http://schemas.openxmlformats.org/presentationml/2006/ole">
            <p:oleObj spid="_x0000_s44035" name="Equation" r:id="rId4" imgW="863600" imgH="177800" progId="">
              <p:embed/>
            </p:oleObj>
          </a:graphicData>
        </a:graphic>
      </p:graphicFrame>
      <p:graphicFrame>
        <p:nvGraphicFramePr>
          <p:cNvPr id="44036" name="Object 4"/>
          <p:cNvGraphicFramePr>
            <a:graphicFrameLocks noChangeAspect="1"/>
          </p:cNvGraphicFramePr>
          <p:nvPr/>
        </p:nvGraphicFramePr>
        <p:xfrm>
          <a:off x="3048000" y="2743200"/>
          <a:ext cx="3190875" cy="525463"/>
        </p:xfrm>
        <a:graphic>
          <a:graphicData uri="http://schemas.openxmlformats.org/presentationml/2006/ole">
            <p:oleObj spid="_x0000_s44036" name="Equation" r:id="rId5" imgW="1079500" imgH="177800" progId="">
              <p:embed/>
            </p:oleObj>
          </a:graphicData>
        </a:graphic>
      </p:graphicFrame>
      <p:graphicFrame>
        <p:nvGraphicFramePr>
          <p:cNvPr id="44037" name="Object 5"/>
          <p:cNvGraphicFramePr>
            <a:graphicFrameLocks noChangeAspect="1"/>
          </p:cNvGraphicFramePr>
          <p:nvPr/>
        </p:nvGraphicFramePr>
        <p:xfrm>
          <a:off x="5353050" y="3505200"/>
          <a:ext cx="3790950" cy="600075"/>
        </p:xfrm>
        <a:graphic>
          <a:graphicData uri="http://schemas.openxmlformats.org/presentationml/2006/ole">
            <p:oleObj spid="_x0000_s44037" name="Equation" r:id="rId6" imgW="1282700" imgH="203200" progId="">
              <p:embed/>
            </p:oleObj>
          </a:graphicData>
        </a:graphic>
      </p:graphicFrame>
      <p:graphicFrame>
        <p:nvGraphicFramePr>
          <p:cNvPr id="44038" name="Object 6"/>
          <p:cNvGraphicFramePr>
            <a:graphicFrameLocks noChangeAspect="1"/>
          </p:cNvGraphicFramePr>
          <p:nvPr/>
        </p:nvGraphicFramePr>
        <p:xfrm>
          <a:off x="1981200" y="4724400"/>
          <a:ext cx="6946900" cy="1184275"/>
        </p:xfrm>
        <a:graphic>
          <a:graphicData uri="http://schemas.openxmlformats.org/presentationml/2006/ole">
            <p:oleObj spid="_x0000_s44038" name="Equation" r:id="rId7" imgW="2755900" imgH="469900" progId="">
              <p:embed/>
            </p:oleObj>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167" name="Rectangle 2"/>
          <p:cNvSpPr>
            <a:spLocks noGrp="1" noChangeArrowheads="1"/>
          </p:cNvSpPr>
          <p:nvPr>
            <p:ph type="title"/>
          </p:nvPr>
        </p:nvSpPr>
        <p:spPr/>
        <p:txBody>
          <a:bodyPr/>
          <a:lstStyle/>
          <a:p>
            <a:r>
              <a:rPr lang="en-US"/>
              <a:t>Occasionally Dishonest Casino</a:t>
            </a:r>
          </a:p>
        </p:txBody>
      </p:sp>
      <p:sp>
        <p:nvSpPr>
          <p:cNvPr id="92168" name="Text Box 3"/>
          <p:cNvSpPr txBox="1">
            <a:spLocks noChangeArrowheads="1"/>
          </p:cNvSpPr>
          <p:nvPr/>
        </p:nvSpPr>
        <p:spPr bwMode="auto">
          <a:xfrm>
            <a:off x="1981200" y="3048000"/>
            <a:ext cx="749300" cy="1778000"/>
          </a:xfrm>
          <a:prstGeom prst="rect">
            <a:avLst/>
          </a:prstGeom>
          <a:noFill/>
          <a:ln w="38100">
            <a:solidFill>
              <a:schemeClr val="tx1"/>
            </a:solidFill>
            <a:miter lim="800000"/>
            <a:headEnd/>
            <a:tailEnd/>
          </a:ln>
        </p:spPr>
        <p:txBody>
          <a:bodyPr wrap="none">
            <a:prstTxWarp prst="textNoShape">
              <a:avLst/>
            </a:prstTxWarp>
            <a:spAutoFit/>
          </a:bodyPr>
          <a:lstStyle/>
          <a:p>
            <a:r>
              <a:rPr lang="en-US" sz="1800">
                <a:latin typeface="Times New Roman" pitchFamily="-60" charset="0"/>
              </a:rPr>
              <a:t>1: 1/6</a:t>
            </a:r>
          </a:p>
          <a:p>
            <a:r>
              <a:rPr lang="en-US" sz="1800">
                <a:latin typeface="Times New Roman" pitchFamily="-60" charset="0"/>
              </a:rPr>
              <a:t>2: 1/6</a:t>
            </a:r>
          </a:p>
          <a:p>
            <a:r>
              <a:rPr lang="en-US" sz="1800">
                <a:latin typeface="Times New Roman" pitchFamily="-60" charset="0"/>
              </a:rPr>
              <a:t>3: 1/6</a:t>
            </a:r>
          </a:p>
          <a:p>
            <a:r>
              <a:rPr lang="en-US" sz="1800">
                <a:latin typeface="Times New Roman" pitchFamily="-60" charset="0"/>
              </a:rPr>
              <a:t>4: 1/6</a:t>
            </a:r>
          </a:p>
          <a:p>
            <a:r>
              <a:rPr lang="en-US" sz="1800">
                <a:latin typeface="Times New Roman" pitchFamily="-60" charset="0"/>
              </a:rPr>
              <a:t>5: 1/6</a:t>
            </a:r>
          </a:p>
          <a:p>
            <a:r>
              <a:rPr lang="en-US" sz="1800">
                <a:latin typeface="Times New Roman" pitchFamily="-60" charset="0"/>
              </a:rPr>
              <a:t>6: 1/6</a:t>
            </a:r>
          </a:p>
        </p:txBody>
      </p:sp>
      <p:sp>
        <p:nvSpPr>
          <p:cNvPr id="92169" name="Text Box 4"/>
          <p:cNvSpPr txBox="1">
            <a:spLocks noChangeArrowheads="1"/>
          </p:cNvSpPr>
          <p:nvPr/>
        </p:nvSpPr>
        <p:spPr bwMode="auto">
          <a:xfrm>
            <a:off x="5562600" y="3124200"/>
            <a:ext cx="863600" cy="1778000"/>
          </a:xfrm>
          <a:prstGeom prst="rect">
            <a:avLst/>
          </a:prstGeom>
          <a:noFill/>
          <a:ln w="38100">
            <a:solidFill>
              <a:schemeClr val="tx1"/>
            </a:solidFill>
            <a:miter lim="800000"/>
            <a:headEnd/>
            <a:tailEnd/>
          </a:ln>
        </p:spPr>
        <p:txBody>
          <a:bodyPr wrap="none">
            <a:prstTxWarp prst="textNoShape">
              <a:avLst/>
            </a:prstTxWarp>
            <a:spAutoFit/>
          </a:bodyPr>
          <a:lstStyle/>
          <a:p>
            <a:r>
              <a:rPr lang="en-US" sz="1800">
                <a:latin typeface="Times New Roman" pitchFamily="-60" charset="0"/>
              </a:rPr>
              <a:t>1: 1/10</a:t>
            </a:r>
          </a:p>
          <a:p>
            <a:r>
              <a:rPr lang="en-US" sz="1800">
                <a:latin typeface="Times New Roman" pitchFamily="-60" charset="0"/>
              </a:rPr>
              <a:t>2: 1/10</a:t>
            </a:r>
          </a:p>
          <a:p>
            <a:r>
              <a:rPr lang="en-US" sz="1800">
                <a:latin typeface="Times New Roman" pitchFamily="-60" charset="0"/>
              </a:rPr>
              <a:t>3: 1/10</a:t>
            </a:r>
          </a:p>
          <a:p>
            <a:r>
              <a:rPr lang="en-US" sz="1800">
                <a:latin typeface="Times New Roman" pitchFamily="-60" charset="0"/>
              </a:rPr>
              <a:t>4: 1/10</a:t>
            </a:r>
          </a:p>
          <a:p>
            <a:r>
              <a:rPr lang="en-US" sz="1800">
                <a:latin typeface="Times New Roman" pitchFamily="-60" charset="0"/>
              </a:rPr>
              <a:t>5: 1/10</a:t>
            </a:r>
          </a:p>
          <a:p>
            <a:r>
              <a:rPr lang="en-US" sz="1800">
                <a:solidFill>
                  <a:schemeClr val="tx2"/>
                </a:solidFill>
                <a:latin typeface="Times New Roman" pitchFamily="-60" charset="0"/>
              </a:rPr>
              <a:t>6: 1/2</a:t>
            </a:r>
            <a:endParaRPr lang="en-US" sz="1800">
              <a:latin typeface="Times New Roman" pitchFamily="-60" charset="0"/>
            </a:endParaRPr>
          </a:p>
        </p:txBody>
      </p:sp>
      <p:sp>
        <p:nvSpPr>
          <p:cNvPr id="92170" name="WordArt 5"/>
          <p:cNvSpPr>
            <a:spLocks noChangeArrowheads="1" noChangeShapeType="1" noTextEdit="1"/>
          </p:cNvSpPr>
          <p:nvPr/>
        </p:nvSpPr>
        <p:spPr bwMode="auto">
          <a:xfrm>
            <a:off x="3886200" y="5181600"/>
            <a:ext cx="1066800" cy="647700"/>
          </a:xfrm>
          <a:prstGeom prst="rect">
            <a:avLst/>
          </a:prstGeom>
        </p:spPr>
        <p:txBody>
          <a:bodyPr wrap="none" fromWordArt="1">
            <a:prstTxWarp prst="textPlain">
              <a:avLst>
                <a:gd name="adj" fmla="val 50000"/>
              </a:avLst>
            </a:prstTxWarp>
          </a:bodyPr>
          <a:lstStyle/>
          <a:p>
            <a:pPr algn="ctr"/>
            <a:r>
              <a:rPr lang="en-US" sz="3600"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blurRad="63500" dist="38099" dir="2700000" sy="50000" kx="2115830" algn="bl" rotWithShape="0">
                    <a:srgbClr val="C0C0C0">
                      <a:alpha val="74997"/>
                    </a:srgbClr>
                  </a:outerShdw>
                </a:effectLst>
                <a:latin typeface="Arial Black"/>
                <a:ea typeface="Arial Black"/>
                <a:cs typeface="Arial Black"/>
              </a:rPr>
              <a:t>0.10</a:t>
            </a:r>
          </a:p>
        </p:txBody>
      </p:sp>
      <p:sp>
        <p:nvSpPr>
          <p:cNvPr id="92171" name="WordArt 6"/>
          <p:cNvSpPr>
            <a:spLocks noChangeArrowheads="1" noChangeShapeType="1" noTextEdit="1"/>
          </p:cNvSpPr>
          <p:nvPr/>
        </p:nvSpPr>
        <p:spPr bwMode="auto">
          <a:xfrm>
            <a:off x="3505200" y="2819400"/>
            <a:ext cx="1066800" cy="647700"/>
          </a:xfrm>
          <a:prstGeom prst="rect">
            <a:avLst/>
          </a:prstGeom>
        </p:spPr>
        <p:txBody>
          <a:bodyPr wrap="none" fromWordArt="1">
            <a:prstTxWarp prst="textPlain">
              <a:avLst>
                <a:gd name="adj" fmla="val 50000"/>
              </a:avLst>
            </a:prstTxWarp>
          </a:bodyPr>
          <a:lstStyle/>
          <a:p>
            <a:pPr algn="ctr"/>
            <a:r>
              <a:rPr lang="en-US" sz="3600"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blurRad="63500" dist="38099" dir="2700000" sy="50000" kx="2115830" algn="bl" rotWithShape="0">
                    <a:srgbClr val="C0C0C0">
                      <a:alpha val="74997"/>
                    </a:srgbClr>
                  </a:outerShdw>
                </a:effectLst>
                <a:latin typeface="Arial Black"/>
                <a:ea typeface="Arial Black"/>
                <a:cs typeface="Arial Black"/>
              </a:rPr>
              <a:t>0.05</a:t>
            </a:r>
          </a:p>
        </p:txBody>
      </p:sp>
      <p:sp>
        <p:nvSpPr>
          <p:cNvPr id="92172" name="WordArt 7"/>
          <p:cNvSpPr>
            <a:spLocks noChangeArrowheads="1" noChangeShapeType="1" noTextEdit="1"/>
          </p:cNvSpPr>
          <p:nvPr/>
        </p:nvSpPr>
        <p:spPr bwMode="auto">
          <a:xfrm>
            <a:off x="7696200" y="5410200"/>
            <a:ext cx="1066800" cy="647700"/>
          </a:xfrm>
          <a:prstGeom prst="rect">
            <a:avLst/>
          </a:prstGeom>
        </p:spPr>
        <p:txBody>
          <a:bodyPr wrap="none" fromWordArt="1">
            <a:prstTxWarp prst="textPlain">
              <a:avLst>
                <a:gd name="adj" fmla="val 50000"/>
              </a:avLst>
            </a:prstTxWarp>
          </a:bodyPr>
          <a:lstStyle/>
          <a:p>
            <a:pPr algn="ctr"/>
            <a:r>
              <a:rPr lang="en-US" sz="3600"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blurRad="63500" dist="38099" dir="2700000" sy="50000" kx="2115830" algn="bl" rotWithShape="0">
                    <a:srgbClr val="C0C0C0">
                      <a:alpha val="74997"/>
                    </a:srgbClr>
                  </a:outerShdw>
                </a:effectLst>
                <a:latin typeface="Arial Black"/>
                <a:ea typeface="Arial Black"/>
                <a:cs typeface="Arial Black"/>
              </a:rPr>
              <a:t>0.90</a:t>
            </a:r>
          </a:p>
        </p:txBody>
      </p:sp>
      <p:sp>
        <p:nvSpPr>
          <p:cNvPr id="92173" name="WordArt 8"/>
          <p:cNvSpPr>
            <a:spLocks noChangeArrowheads="1" noChangeShapeType="1" noTextEdit="1"/>
          </p:cNvSpPr>
          <p:nvPr/>
        </p:nvSpPr>
        <p:spPr bwMode="auto">
          <a:xfrm>
            <a:off x="228600" y="2438400"/>
            <a:ext cx="1066800" cy="647700"/>
          </a:xfrm>
          <a:prstGeom prst="rect">
            <a:avLst/>
          </a:prstGeom>
        </p:spPr>
        <p:txBody>
          <a:bodyPr wrap="none" fromWordArt="1">
            <a:prstTxWarp prst="textPlain">
              <a:avLst>
                <a:gd name="adj" fmla="val 50000"/>
              </a:avLst>
            </a:prstTxWarp>
          </a:bodyPr>
          <a:lstStyle/>
          <a:p>
            <a:pPr algn="ctr"/>
            <a:r>
              <a:rPr lang="en-US" sz="3600"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blurRad="63500" dist="38099" dir="2700000" sy="50000" kx="2115830" algn="bl" rotWithShape="0">
                    <a:srgbClr val="C0C0C0">
                      <a:alpha val="74997"/>
                    </a:srgbClr>
                  </a:outerShdw>
                </a:effectLst>
                <a:latin typeface="Arial Black"/>
                <a:ea typeface="Arial Black"/>
                <a:cs typeface="Arial Black"/>
              </a:rPr>
              <a:t>0.95</a:t>
            </a:r>
          </a:p>
        </p:txBody>
      </p:sp>
      <p:sp>
        <p:nvSpPr>
          <p:cNvPr id="92174" name="AutoShape 9"/>
          <p:cNvSpPr>
            <a:spLocks noChangeArrowheads="1"/>
          </p:cNvSpPr>
          <p:nvPr/>
        </p:nvSpPr>
        <p:spPr bwMode="auto">
          <a:xfrm flipV="1">
            <a:off x="6629400" y="4495800"/>
            <a:ext cx="1219200" cy="914400"/>
          </a:xfrm>
          <a:prstGeom prst="curvedLeftArrow">
            <a:avLst>
              <a:gd name="adj1" fmla="val 20000"/>
              <a:gd name="adj2" fmla="val 40000"/>
              <a:gd name="adj3" fmla="val 44444"/>
            </a:avLst>
          </a:prstGeom>
          <a:solidFill>
            <a:schemeClr val="tx1"/>
          </a:solidFill>
          <a:ln w="9525">
            <a:solidFill>
              <a:schemeClr val="tx1"/>
            </a:solidFill>
            <a:miter lim="800000"/>
            <a:headEnd/>
            <a:tailEnd/>
          </a:ln>
        </p:spPr>
        <p:txBody>
          <a:bodyPr wrap="none" anchor="ctr">
            <a:prstTxWarp prst="textNoShape">
              <a:avLst/>
            </a:prstTxWarp>
          </a:bodyPr>
          <a:lstStyle/>
          <a:p>
            <a:endParaRPr lang="en-US" sz="1800"/>
          </a:p>
        </p:txBody>
      </p:sp>
      <p:sp>
        <p:nvSpPr>
          <p:cNvPr id="92175" name="AutoShape 10"/>
          <p:cNvSpPr>
            <a:spLocks noChangeArrowheads="1"/>
          </p:cNvSpPr>
          <p:nvPr/>
        </p:nvSpPr>
        <p:spPr bwMode="auto">
          <a:xfrm>
            <a:off x="1066800" y="3048000"/>
            <a:ext cx="914400" cy="762000"/>
          </a:xfrm>
          <a:prstGeom prst="curvedRightArrow">
            <a:avLst>
              <a:gd name="adj1" fmla="val 20000"/>
              <a:gd name="adj2" fmla="val 40000"/>
              <a:gd name="adj3" fmla="val 40000"/>
            </a:avLst>
          </a:prstGeom>
          <a:solidFill>
            <a:schemeClr val="tx1"/>
          </a:solidFill>
          <a:ln w="9525">
            <a:solidFill>
              <a:schemeClr val="tx1"/>
            </a:solidFill>
            <a:miter lim="800000"/>
            <a:headEnd/>
            <a:tailEnd/>
          </a:ln>
        </p:spPr>
        <p:txBody>
          <a:bodyPr wrap="none" anchor="ctr">
            <a:prstTxWarp prst="textNoShape">
              <a:avLst/>
            </a:prstTxWarp>
          </a:bodyPr>
          <a:lstStyle/>
          <a:p>
            <a:endParaRPr lang="en-US" sz="1800"/>
          </a:p>
        </p:txBody>
      </p:sp>
      <p:sp>
        <p:nvSpPr>
          <p:cNvPr id="92176" name="AutoShape 11"/>
          <p:cNvSpPr>
            <a:spLocks noChangeArrowheads="1"/>
          </p:cNvSpPr>
          <p:nvPr/>
        </p:nvSpPr>
        <p:spPr bwMode="auto">
          <a:xfrm>
            <a:off x="1970088" y="2606675"/>
            <a:ext cx="4664075" cy="457200"/>
          </a:xfrm>
          <a:prstGeom prst="curvedDownArrow">
            <a:avLst>
              <a:gd name="adj1" fmla="val 204028"/>
              <a:gd name="adj2" fmla="val 408056"/>
              <a:gd name="adj3" fmla="val 33333"/>
            </a:avLst>
          </a:prstGeom>
          <a:solidFill>
            <a:schemeClr val="tx1"/>
          </a:solidFill>
          <a:ln w="9525">
            <a:solidFill>
              <a:schemeClr val="tx1"/>
            </a:solidFill>
            <a:miter lim="800000"/>
            <a:headEnd/>
            <a:tailEnd/>
          </a:ln>
        </p:spPr>
        <p:txBody>
          <a:bodyPr wrap="none" anchor="ctr">
            <a:prstTxWarp prst="textNoShape">
              <a:avLst/>
            </a:prstTxWarp>
          </a:bodyPr>
          <a:lstStyle/>
          <a:p>
            <a:endParaRPr lang="en-US" sz="1800"/>
          </a:p>
        </p:txBody>
      </p:sp>
      <p:sp>
        <p:nvSpPr>
          <p:cNvPr id="92177" name="AutoShape 12"/>
          <p:cNvSpPr>
            <a:spLocks noChangeArrowheads="1"/>
          </p:cNvSpPr>
          <p:nvPr/>
        </p:nvSpPr>
        <p:spPr bwMode="auto">
          <a:xfrm flipH="1">
            <a:off x="1447800" y="5410200"/>
            <a:ext cx="5181600" cy="762000"/>
          </a:xfrm>
          <a:prstGeom prst="curvedUpArrow">
            <a:avLst>
              <a:gd name="adj1" fmla="val 136000"/>
              <a:gd name="adj2" fmla="val 272000"/>
              <a:gd name="adj3" fmla="val 33333"/>
            </a:avLst>
          </a:prstGeom>
          <a:solidFill>
            <a:schemeClr val="tx1"/>
          </a:solidFill>
          <a:ln w="9525">
            <a:solidFill>
              <a:schemeClr val="tx1"/>
            </a:solidFill>
            <a:miter lim="800000"/>
            <a:headEnd/>
            <a:tailEnd/>
          </a:ln>
        </p:spPr>
        <p:txBody>
          <a:bodyPr wrap="none" anchor="ctr">
            <a:prstTxWarp prst="textNoShape">
              <a:avLst/>
            </a:prstTxWarp>
          </a:bodyPr>
          <a:lstStyle/>
          <a:p>
            <a:endParaRPr lang="en-US" sz="1800"/>
          </a:p>
        </p:txBody>
      </p:sp>
      <p:graphicFrame>
        <p:nvGraphicFramePr>
          <p:cNvPr id="92162" name="Object 1026"/>
          <p:cNvGraphicFramePr>
            <a:graphicFrameLocks noChangeAspect="1"/>
          </p:cNvGraphicFramePr>
          <p:nvPr/>
        </p:nvGraphicFramePr>
        <p:xfrm>
          <a:off x="2133600" y="2286000"/>
          <a:ext cx="615950" cy="442913"/>
        </p:xfrm>
        <a:graphic>
          <a:graphicData uri="http://schemas.openxmlformats.org/presentationml/2006/ole">
            <p:oleObj spid="_x0000_s92162" name="Equation" r:id="rId3" imgW="266700" imgH="190500" progId="">
              <p:embed/>
            </p:oleObj>
          </a:graphicData>
        </a:graphic>
      </p:graphicFrame>
      <p:graphicFrame>
        <p:nvGraphicFramePr>
          <p:cNvPr id="92163" name="Object 1027"/>
          <p:cNvGraphicFramePr>
            <a:graphicFrameLocks noChangeAspect="1"/>
          </p:cNvGraphicFramePr>
          <p:nvPr/>
        </p:nvGraphicFramePr>
        <p:xfrm>
          <a:off x="5715000" y="2286000"/>
          <a:ext cx="879475" cy="442913"/>
        </p:xfrm>
        <a:graphic>
          <a:graphicData uri="http://schemas.openxmlformats.org/presentationml/2006/ole">
            <p:oleObj spid="_x0000_s92163" name="Equation" r:id="rId4" imgW="381000" imgH="190500" progId="">
              <p:embed/>
            </p:oleObj>
          </a:graphicData>
        </a:graphic>
      </p:graphicFrame>
      <p:graphicFrame>
        <p:nvGraphicFramePr>
          <p:cNvPr id="92164" name="Object 1028"/>
          <p:cNvGraphicFramePr>
            <a:graphicFrameLocks noChangeAspect="1"/>
          </p:cNvGraphicFramePr>
          <p:nvPr/>
        </p:nvGraphicFramePr>
        <p:xfrm>
          <a:off x="3397250" y="2057400"/>
          <a:ext cx="1554163" cy="442913"/>
        </p:xfrm>
        <a:graphic>
          <a:graphicData uri="http://schemas.openxmlformats.org/presentationml/2006/ole">
            <p:oleObj spid="_x0000_s92164" name="Equation" r:id="rId5" imgW="673100" imgH="190500" progId="">
              <p:embed/>
            </p:oleObj>
          </a:graphicData>
        </a:graphic>
      </p:graphicFrame>
      <p:graphicFrame>
        <p:nvGraphicFramePr>
          <p:cNvPr id="92165" name="Object 1029"/>
          <p:cNvGraphicFramePr>
            <a:graphicFrameLocks noChangeAspect="1"/>
          </p:cNvGraphicFramePr>
          <p:nvPr/>
        </p:nvGraphicFramePr>
        <p:xfrm>
          <a:off x="3429000" y="4648200"/>
          <a:ext cx="1554163" cy="442913"/>
        </p:xfrm>
        <a:graphic>
          <a:graphicData uri="http://schemas.openxmlformats.org/presentationml/2006/ole">
            <p:oleObj spid="_x0000_s92165" name="Equation" r:id="rId6" imgW="673100" imgH="190500" progId="">
              <p:embed/>
            </p:oleObj>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6806" name="Title 1"/>
          <p:cNvSpPr>
            <a:spLocks noGrp="1"/>
          </p:cNvSpPr>
          <p:nvPr>
            <p:ph type="title"/>
          </p:nvPr>
        </p:nvSpPr>
        <p:spPr/>
        <p:txBody>
          <a:bodyPr/>
          <a:lstStyle/>
          <a:p>
            <a:r>
              <a:rPr lang="en-US" smtClean="0"/>
              <a:t>Parameters, </a:t>
            </a:r>
          </a:p>
        </p:txBody>
      </p:sp>
      <p:sp>
        <p:nvSpPr>
          <p:cNvPr id="76807" name="Content Placeholder 6"/>
          <p:cNvSpPr>
            <a:spLocks noGrp="1"/>
          </p:cNvSpPr>
          <p:nvPr>
            <p:ph idx="1"/>
          </p:nvPr>
        </p:nvSpPr>
        <p:spPr>
          <a:xfrm>
            <a:off x="457200" y="1447800"/>
            <a:ext cx="8229600" cy="5181600"/>
          </a:xfrm>
        </p:spPr>
        <p:txBody>
          <a:bodyPr/>
          <a:lstStyle/>
          <a:p>
            <a:r>
              <a:rPr lang="en-US" smtClean="0"/>
              <a:t>Types of parameters</a:t>
            </a:r>
          </a:p>
          <a:p>
            <a:pPr lvl="1"/>
            <a:r>
              <a:rPr lang="en-US" smtClean="0"/>
              <a:t>Amino acid distributions for positions</a:t>
            </a:r>
          </a:p>
          <a:p>
            <a:pPr lvl="1"/>
            <a:r>
              <a:rPr lang="en-US" smtClean="0"/>
              <a:t>Global AA distributions for insert states</a:t>
            </a:r>
          </a:p>
          <a:p>
            <a:pPr lvl="1"/>
            <a:r>
              <a:rPr lang="en-US" smtClean="0"/>
              <a:t>Order of match states</a:t>
            </a:r>
          </a:p>
          <a:p>
            <a:pPr lvl="1"/>
            <a:r>
              <a:rPr lang="en-US" smtClean="0"/>
              <a:t>Transition probabilities</a:t>
            </a:r>
          </a:p>
          <a:p>
            <a:pPr lvl="1"/>
            <a:r>
              <a:rPr lang="en-US" smtClean="0"/>
              <a:t>Tree topology and branch lengths</a:t>
            </a:r>
          </a:p>
          <a:p>
            <a:pPr lvl="1"/>
            <a:r>
              <a:rPr lang="en-US" smtClean="0"/>
              <a:t>Hidden states (integrate or augment)</a:t>
            </a:r>
          </a:p>
          <a:p>
            <a:r>
              <a:rPr lang="en-US" smtClean="0"/>
              <a:t>Wander parameter space (search)</a:t>
            </a:r>
          </a:p>
          <a:p>
            <a:pPr lvl="1"/>
            <a:r>
              <a:rPr lang="en-US" smtClean="0"/>
              <a:t>Maximize, or move according to posterior probability (Bayes)</a:t>
            </a:r>
            <a:endParaRPr lang="en-US"/>
          </a:p>
        </p:txBody>
      </p:sp>
      <p:graphicFrame>
        <p:nvGraphicFramePr>
          <p:cNvPr id="76804" name="Object 4"/>
          <p:cNvGraphicFramePr>
            <a:graphicFrameLocks noChangeAspect="1"/>
          </p:cNvGraphicFramePr>
          <p:nvPr/>
        </p:nvGraphicFramePr>
        <p:xfrm>
          <a:off x="6134100" y="533400"/>
          <a:ext cx="457200" cy="558800"/>
        </p:xfrm>
        <a:graphic>
          <a:graphicData uri="http://schemas.openxmlformats.org/presentationml/2006/ole">
            <p:oleObj spid="_x0000_s76804" name="Equation" r:id="rId3" imgW="114300" imgH="139700" progId="">
              <p:embed/>
            </p:oleObj>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7217" name="Title 1"/>
          <p:cNvSpPr>
            <a:spLocks noGrp="1"/>
          </p:cNvSpPr>
          <p:nvPr>
            <p:ph type="title"/>
          </p:nvPr>
        </p:nvSpPr>
        <p:spPr>
          <a:xfrm>
            <a:off x="533400" y="0"/>
            <a:ext cx="8305800" cy="1143000"/>
          </a:xfrm>
        </p:spPr>
        <p:txBody>
          <a:bodyPr/>
          <a:lstStyle/>
          <a:p>
            <a:r>
              <a:rPr lang="en-US" smtClean="0"/>
              <a:t>Expectation Maximization (EM)</a:t>
            </a:r>
          </a:p>
        </p:txBody>
      </p:sp>
      <p:sp>
        <p:nvSpPr>
          <p:cNvPr id="137218" name="Content Placeholder 2"/>
          <p:cNvSpPr>
            <a:spLocks noGrp="1"/>
          </p:cNvSpPr>
          <p:nvPr>
            <p:ph idx="1"/>
          </p:nvPr>
        </p:nvSpPr>
        <p:spPr>
          <a:xfrm>
            <a:off x="457200" y="990600"/>
            <a:ext cx="8229600" cy="5638800"/>
          </a:xfrm>
        </p:spPr>
        <p:txBody>
          <a:bodyPr/>
          <a:lstStyle/>
          <a:p>
            <a:r>
              <a:rPr lang="en-US" smtClean="0"/>
              <a:t>Classic algorithm to fit probabilistic model parameters with unobservable states</a:t>
            </a:r>
          </a:p>
          <a:p>
            <a:pPr lvl="2"/>
            <a:r>
              <a:rPr lang="en-US" smtClean="0"/>
              <a:t>Or missing data</a:t>
            </a:r>
          </a:p>
          <a:p>
            <a:r>
              <a:rPr lang="en-US" smtClean="0"/>
              <a:t>Two Stages, iterate</a:t>
            </a:r>
          </a:p>
          <a:p>
            <a:pPr lvl="1"/>
            <a:r>
              <a:rPr lang="en-US" smtClean="0"/>
              <a:t>Maximize</a:t>
            </a:r>
          </a:p>
          <a:p>
            <a:pPr lvl="2"/>
            <a:r>
              <a:rPr lang="en-US" smtClean="0"/>
              <a:t>If know hidden variables (states), maximize model parameters with respect to that knowledge</a:t>
            </a:r>
          </a:p>
          <a:p>
            <a:pPr lvl="1"/>
            <a:r>
              <a:rPr lang="en-US" smtClean="0"/>
              <a:t>Expectation</a:t>
            </a:r>
          </a:p>
          <a:p>
            <a:pPr lvl="2"/>
            <a:r>
              <a:rPr lang="en-US" smtClean="0"/>
              <a:t>If know model parameters, find expected values of the hidden variables (states)</a:t>
            </a:r>
          </a:p>
          <a:p>
            <a:r>
              <a:rPr lang="en-US" smtClean="0"/>
              <a:t>Works well even with e.g., Bayesian to find near-equilibrium space</a:t>
            </a:r>
            <a:endParaRPr 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8241" name="Title 1"/>
          <p:cNvSpPr>
            <a:spLocks noGrp="1"/>
          </p:cNvSpPr>
          <p:nvPr>
            <p:ph type="title"/>
          </p:nvPr>
        </p:nvSpPr>
        <p:spPr/>
        <p:txBody>
          <a:bodyPr/>
          <a:lstStyle/>
          <a:p>
            <a:r>
              <a:rPr lang="en-US" smtClean="0"/>
              <a:t>Homology HMM EM</a:t>
            </a:r>
          </a:p>
        </p:txBody>
      </p:sp>
      <p:sp>
        <p:nvSpPr>
          <p:cNvPr id="138242" name="Content Placeholder 2"/>
          <p:cNvSpPr>
            <a:spLocks noGrp="1"/>
          </p:cNvSpPr>
          <p:nvPr>
            <p:ph idx="1"/>
          </p:nvPr>
        </p:nvSpPr>
        <p:spPr>
          <a:xfrm>
            <a:off x="457200" y="1371600"/>
            <a:ext cx="8229600" cy="5257800"/>
          </a:xfrm>
        </p:spPr>
        <p:txBody>
          <a:bodyPr/>
          <a:lstStyle/>
          <a:p>
            <a:r>
              <a:rPr lang="en-US" smtClean="0"/>
              <a:t>Start with heuristic (e.g., ClustalW)</a:t>
            </a:r>
          </a:p>
          <a:p>
            <a:r>
              <a:rPr lang="en-US" smtClean="0"/>
              <a:t>Maximize</a:t>
            </a:r>
          </a:p>
          <a:p>
            <a:pPr lvl="1"/>
            <a:r>
              <a:rPr lang="en-US" smtClean="0"/>
              <a:t>Match states are residues aligned in most sequences</a:t>
            </a:r>
          </a:p>
          <a:p>
            <a:pPr lvl="1"/>
            <a:r>
              <a:rPr lang="en-US" smtClean="0"/>
              <a:t>Amino acid frequencies observed in columns</a:t>
            </a:r>
          </a:p>
          <a:p>
            <a:r>
              <a:rPr lang="en-US" smtClean="0"/>
              <a:t>Expectation</a:t>
            </a:r>
          </a:p>
          <a:p>
            <a:pPr lvl="1"/>
            <a:r>
              <a:rPr lang="en-US" smtClean="0"/>
              <a:t>Realign all the sequences given model</a:t>
            </a:r>
          </a:p>
          <a:p>
            <a:r>
              <a:rPr lang="en-US" smtClean="0"/>
              <a:t>Repeat until convergence</a:t>
            </a:r>
          </a:p>
          <a:p>
            <a:r>
              <a:rPr lang="en-US" smtClean="0"/>
              <a:t>Problems: Local, not global optimization</a:t>
            </a:r>
          </a:p>
          <a:p>
            <a:pPr lvl="1"/>
            <a:r>
              <a:rPr lang="en-US" smtClean="0"/>
              <a:t>Use procedures to check how it worked</a:t>
            </a:r>
          </a:p>
          <a:p>
            <a:pPr lvl="1"/>
            <a:endParaRPr 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688" name="Title 2"/>
          <p:cNvSpPr>
            <a:spLocks noGrp="1"/>
          </p:cNvSpPr>
          <p:nvPr>
            <p:ph type="title"/>
          </p:nvPr>
        </p:nvSpPr>
        <p:spPr/>
        <p:txBody>
          <a:bodyPr/>
          <a:lstStyle/>
          <a:p>
            <a:r>
              <a:rPr lang="en-US" smtClean="0"/>
              <a:t>Model Comparison</a:t>
            </a:r>
          </a:p>
        </p:txBody>
      </p:sp>
      <p:sp>
        <p:nvSpPr>
          <p:cNvPr id="71689" name="Content Placeholder 3"/>
          <p:cNvSpPr>
            <a:spLocks noGrp="1"/>
          </p:cNvSpPr>
          <p:nvPr>
            <p:ph idx="1"/>
          </p:nvPr>
        </p:nvSpPr>
        <p:spPr>
          <a:xfrm>
            <a:off x="457200" y="1295400"/>
            <a:ext cx="8229600" cy="5029200"/>
          </a:xfrm>
        </p:spPr>
        <p:txBody>
          <a:bodyPr/>
          <a:lstStyle/>
          <a:p>
            <a:r>
              <a:rPr lang="en-US" smtClean="0"/>
              <a:t>Determining significance depends on comparing two models</a:t>
            </a:r>
          </a:p>
          <a:p>
            <a:pPr lvl="1"/>
            <a:r>
              <a:rPr lang="en-US" smtClean="0"/>
              <a:t>Usually null model, H</a:t>
            </a:r>
            <a:r>
              <a:rPr lang="en-US" baseline="-25000" smtClean="0"/>
              <a:t>0</a:t>
            </a:r>
            <a:r>
              <a:rPr lang="en-US" smtClean="0"/>
              <a:t>, and test model, H</a:t>
            </a:r>
            <a:r>
              <a:rPr lang="en-US" baseline="-25000" smtClean="0"/>
              <a:t>1</a:t>
            </a:r>
          </a:p>
          <a:p>
            <a:pPr lvl="1"/>
            <a:r>
              <a:rPr lang="en-US" smtClean="0"/>
              <a:t>Models are nested if H</a:t>
            </a:r>
            <a:r>
              <a:rPr lang="en-US" baseline="-25000" smtClean="0"/>
              <a:t>0</a:t>
            </a:r>
            <a:r>
              <a:rPr lang="en-US" smtClean="0"/>
              <a:t> is a subset of H</a:t>
            </a:r>
            <a:r>
              <a:rPr lang="en-US" baseline="-25000" smtClean="0"/>
              <a:t>1</a:t>
            </a:r>
          </a:p>
          <a:p>
            <a:pPr lvl="1"/>
            <a:r>
              <a:rPr lang="en-US" smtClean="0"/>
              <a:t>If not nested</a:t>
            </a:r>
          </a:p>
          <a:p>
            <a:pPr lvl="2"/>
            <a:r>
              <a:rPr lang="en-US" smtClean="0"/>
              <a:t>Akaike Iinformation Criterion (AIC) [similar to empirical Bayes] or </a:t>
            </a:r>
          </a:p>
          <a:p>
            <a:pPr lvl="2"/>
            <a:r>
              <a:rPr lang="en-US" smtClean="0"/>
              <a:t>Bayes Factor (BF) [but be careful]</a:t>
            </a:r>
          </a:p>
          <a:p>
            <a:r>
              <a:rPr lang="en-US" smtClean="0"/>
              <a:t>Generating a null distribution of statistic</a:t>
            </a:r>
          </a:p>
          <a:p>
            <a:pPr lvl="1"/>
            <a:r>
              <a:rPr lang="en-US" smtClean="0"/>
              <a:t>Z-factor, bootstrapping,      , parametric bootstrapping, posterior predictive</a:t>
            </a:r>
          </a:p>
          <a:p>
            <a:endParaRPr lang="en-US"/>
          </a:p>
        </p:txBody>
      </p:sp>
      <p:graphicFrame>
        <p:nvGraphicFramePr>
          <p:cNvPr id="71686" name="Object 6"/>
          <p:cNvGraphicFramePr>
            <a:graphicFrameLocks noChangeAspect="1"/>
          </p:cNvGraphicFramePr>
          <p:nvPr/>
        </p:nvGraphicFramePr>
        <p:xfrm>
          <a:off x="5168900" y="5676900"/>
          <a:ext cx="523875" cy="558800"/>
        </p:xfrm>
        <a:graphic>
          <a:graphicData uri="http://schemas.openxmlformats.org/presentationml/2006/ole">
            <p:oleObj spid="_x0000_s71686" name="Equation" r:id="rId3" imgW="190500" imgH="203200" progId="">
              <p:embed/>
            </p:oleObj>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2708" name="Title 1"/>
          <p:cNvSpPr>
            <a:spLocks noGrp="1"/>
          </p:cNvSpPr>
          <p:nvPr>
            <p:ph type="title"/>
          </p:nvPr>
        </p:nvSpPr>
        <p:spPr>
          <a:xfrm>
            <a:off x="457200" y="0"/>
            <a:ext cx="8305800" cy="1143000"/>
          </a:xfrm>
        </p:spPr>
        <p:txBody>
          <a:bodyPr/>
          <a:lstStyle/>
          <a:p>
            <a:r>
              <a:rPr lang="en-US" smtClean="0"/>
              <a:t>Z Test Method</a:t>
            </a:r>
          </a:p>
        </p:txBody>
      </p:sp>
      <p:sp>
        <p:nvSpPr>
          <p:cNvPr id="72709" name="Content Placeholder 2"/>
          <p:cNvSpPr>
            <a:spLocks noGrp="1"/>
          </p:cNvSpPr>
          <p:nvPr>
            <p:ph idx="1"/>
          </p:nvPr>
        </p:nvSpPr>
        <p:spPr>
          <a:xfrm>
            <a:off x="228600" y="914400"/>
            <a:ext cx="8686800" cy="5029200"/>
          </a:xfrm>
        </p:spPr>
        <p:txBody>
          <a:bodyPr/>
          <a:lstStyle/>
          <a:p>
            <a:r>
              <a:rPr lang="en-US" smtClean="0"/>
              <a:t>Database of known negative controls</a:t>
            </a:r>
          </a:p>
          <a:p>
            <a:pPr lvl="1"/>
            <a:r>
              <a:rPr lang="en-US" smtClean="0"/>
              <a:t>E.g., non-homologous (NH) sequences</a:t>
            </a:r>
          </a:p>
          <a:p>
            <a:pPr lvl="1"/>
            <a:r>
              <a:rPr lang="en-US" smtClean="0"/>
              <a:t>Assume NH scores</a:t>
            </a:r>
          </a:p>
          <a:p>
            <a:pPr lvl="2"/>
            <a:r>
              <a:rPr lang="en-US" smtClean="0"/>
              <a:t>i.e., you are modeling known NH sequence scores as a normal distribution</a:t>
            </a:r>
          </a:p>
          <a:p>
            <a:pPr lvl="1"/>
            <a:r>
              <a:rPr lang="en-US" smtClean="0"/>
              <a:t>Set appropriate significance level for multiple comparisons (more below)</a:t>
            </a:r>
          </a:p>
          <a:p>
            <a:r>
              <a:rPr lang="en-US" smtClean="0"/>
              <a:t>Problems</a:t>
            </a:r>
          </a:p>
          <a:p>
            <a:pPr lvl="1"/>
            <a:r>
              <a:rPr lang="en-US" smtClean="0"/>
              <a:t>Is homology certain?</a:t>
            </a:r>
          </a:p>
          <a:p>
            <a:pPr lvl="1"/>
            <a:r>
              <a:rPr lang="en-US" smtClean="0"/>
              <a:t>Is it the appropriate null model?</a:t>
            </a:r>
          </a:p>
          <a:p>
            <a:pPr lvl="2"/>
            <a:r>
              <a:rPr lang="en-US" smtClean="0"/>
              <a:t>Normal distribution often not a good approximation</a:t>
            </a:r>
          </a:p>
          <a:p>
            <a:pPr lvl="1"/>
            <a:r>
              <a:rPr lang="en-US" smtClean="0"/>
              <a:t>Parameter control hard: e.g., length distribution</a:t>
            </a:r>
          </a:p>
          <a:p>
            <a:pPr lvl="1"/>
            <a:endParaRPr lang="en-US"/>
          </a:p>
        </p:txBody>
      </p:sp>
      <p:graphicFrame>
        <p:nvGraphicFramePr>
          <p:cNvPr id="72706" name="Object 2"/>
          <p:cNvGraphicFramePr>
            <a:graphicFrameLocks noChangeAspect="1"/>
          </p:cNvGraphicFramePr>
          <p:nvPr/>
        </p:nvGraphicFramePr>
        <p:xfrm>
          <a:off x="4572000" y="2057400"/>
          <a:ext cx="1430338" cy="387350"/>
        </p:xfrm>
        <a:graphic>
          <a:graphicData uri="http://schemas.openxmlformats.org/presentationml/2006/ole">
            <p:oleObj spid="_x0000_s72706" name="Equation" r:id="rId4" imgW="609600" imgH="165100" progId="">
              <p:embed/>
            </p:oleObj>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2337" name="Title 1"/>
          <p:cNvSpPr>
            <a:spLocks noGrp="1"/>
          </p:cNvSpPr>
          <p:nvPr>
            <p:ph type="title"/>
          </p:nvPr>
        </p:nvSpPr>
        <p:spPr>
          <a:xfrm>
            <a:off x="838200" y="228600"/>
            <a:ext cx="7467600" cy="1143000"/>
          </a:xfrm>
        </p:spPr>
        <p:txBody>
          <a:bodyPr/>
          <a:lstStyle/>
          <a:p>
            <a:r>
              <a:rPr lang="en-US" smtClean="0"/>
              <a:t>Bootstrapping and Parametric Models</a:t>
            </a:r>
          </a:p>
        </p:txBody>
      </p:sp>
      <p:sp>
        <p:nvSpPr>
          <p:cNvPr id="142338" name="Content Placeholder 2"/>
          <p:cNvSpPr>
            <a:spLocks noGrp="1"/>
          </p:cNvSpPr>
          <p:nvPr>
            <p:ph idx="1"/>
          </p:nvPr>
        </p:nvSpPr>
        <p:spPr/>
        <p:txBody>
          <a:bodyPr/>
          <a:lstStyle/>
          <a:p>
            <a:r>
              <a:rPr lang="en-US" sz="2800" smtClean="0"/>
              <a:t>Random sequence sampled from the same set of emission probability distributions</a:t>
            </a:r>
          </a:p>
          <a:p>
            <a:pPr lvl="1"/>
            <a:r>
              <a:rPr lang="en-US" sz="2400" smtClean="0"/>
              <a:t>Same length is easy</a:t>
            </a:r>
          </a:p>
          <a:p>
            <a:pPr lvl="1"/>
            <a:r>
              <a:rPr lang="en-US" sz="2400" smtClean="0"/>
              <a:t>Bootstrapping is re-sampling columns</a:t>
            </a:r>
          </a:p>
          <a:p>
            <a:pPr lvl="1"/>
            <a:r>
              <a:rPr lang="en-US" sz="2400" smtClean="0"/>
              <a:t>Parametric models use estimated frequencies, may include variance, tree, etc.</a:t>
            </a:r>
          </a:p>
          <a:p>
            <a:pPr lvl="2"/>
            <a:r>
              <a:rPr lang="en-US" sz="2000" smtClean="0"/>
              <a:t>More flexible, can have more complex null</a:t>
            </a:r>
          </a:p>
          <a:p>
            <a:pPr lvl="2"/>
            <a:r>
              <a:rPr lang="en-US" sz="2000" smtClean="0"/>
              <a:t>Allows you to consider carefully what the null means, and what null is appropriate to use! </a:t>
            </a:r>
          </a:p>
          <a:p>
            <a:pPr lvl="2"/>
            <a:r>
              <a:rPr lang="en-US" sz="2000" smtClean="0"/>
              <a:t>Pseudocounts of global frequencies if data limit</a:t>
            </a:r>
          </a:p>
          <a:p>
            <a:r>
              <a:rPr lang="en-US" sz="2800" smtClean="0"/>
              <a:t>Insertions relatively hard to model</a:t>
            </a:r>
          </a:p>
          <a:p>
            <a:pPr lvl="1"/>
            <a:r>
              <a:rPr lang="en-US" sz="2400" smtClean="0"/>
              <a:t>What frequencies for insert states? Global?</a:t>
            </a:r>
          </a:p>
          <a:p>
            <a:endParaRPr lang="en-US" sz="280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3361" name="Title 1"/>
          <p:cNvSpPr>
            <a:spLocks noGrp="1"/>
          </p:cNvSpPr>
          <p:nvPr>
            <p:ph type="title"/>
          </p:nvPr>
        </p:nvSpPr>
        <p:spPr/>
        <p:txBody>
          <a:bodyPr/>
          <a:lstStyle/>
          <a:p>
            <a:r>
              <a:rPr lang="en-US" smtClean="0"/>
              <a:t>Homology HMM Resources</a:t>
            </a:r>
          </a:p>
        </p:txBody>
      </p:sp>
      <p:sp>
        <p:nvSpPr>
          <p:cNvPr id="143362" name="Content Placeholder 2"/>
          <p:cNvSpPr>
            <a:spLocks noGrp="1"/>
          </p:cNvSpPr>
          <p:nvPr>
            <p:ph idx="1"/>
          </p:nvPr>
        </p:nvSpPr>
        <p:spPr/>
        <p:txBody>
          <a:bodyPr/>
          <a:lstStyle/>
          <a:p>
            <a:r>
              <a:rPr lang="en-US" smtClean="0"/>
              <a:t>UCSC (Haussler)</a:t>
            </a:r>
          </a:p>
          <a:p>
            <a:pPr lvl="1"/>
            <a:r>
              <a:rPr lang="en-US" smtClean="0"/>
              <a:t>SAM: align, secondary structure predictions, HMM parameters, etc.</a:t>
            </a:r>
          </a:p>
          <a:p>
            <a:r>
              <a:rPr lang="en-US" smtClean="0"/>
              <a:t>WUSTL/Janelia (Eddy)</a:t>
            </a:r>
          </a:p>
          <a:p>
            <a:pPr lvl="1"/>
            <a:r>
              <a:rPr lang="en-US" smtClean="0"/>
              <a:t>Pfam: database of pre-computed HMM alignments for various proteins</a:t>
            </a:r>
          </a:p>
          <a:p>
            <a:pPr lvl="1"/>
            <a:r>
              <a:rPr lang="en-US" smtClean="0"/>
              <a:t>HMMer: program for building HMMs</a:t>
            </a:r>
          </a:p>
          <a:p>
            <a:pPr lvl="1"/>
            <a:endParaRPr 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44385" name="Picture 2" descr="gradients.tiff"/>
          <p:cNvPicPr>
            <a:picLocks noChangeAspect="1"/>
          </p:cNvPicPr>
          <p:nvPr/>
        </p:nvPicPr>
        <p:blipFill>
          <a:blip r:embed="rId2"/>
          <a:srcRect/>
          <a:stretch>
            <a:fillRect/>
          </a:stretch>
        </p:blipFill>
        <p:spPr bwMode="auto">
          <a:xfrm>
            <a:off x="2792413" y="2743200"/>
            <a:ext cx="6478587" cy="4152900"/>
          </a:xfrm>
          <a:prstGeom prst="rect">
            <a:avLst/>
          </a:prstGeom>
          <a:noFill/>
          <a:ln w="9525">
            <a:noFill/>
            <a:miter lim="800000"/>
            <a:headEnd/>
            <a:tailEnd/>
          </a:ln>
        </p:spPr>
      </p:pic>
      <p:pic>
        <p:nvPicPr>
          <p:cNvPr id="144386" name="Picture 3" descr="mtDNA.tiff"/>
          <p:cNvPicPr>
            <a:picLocks noChangeAspect="1"/>
          </p:cNvPicPr>
          <p:nvPr/>
        </p:nvPicPr>
        <p:blipFill>
          <a:blip r:embed="rId3"/>
          <a:srcRect/>
          <a:stretch>
            <a:fillRect/>
          </a:stretch>
        </p:blipFill>
        <p:spPr bwMode="auto">
          <a:xfrm>
            <a:off x="0" y="-228600"/>
            <a:ext cx="3800475" cy="34115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2949" name="Title 1"/>
          <p:cNvSpPr>
            <a:spLocks noGrp="1"/>
          </p:cNvSpPr>
          <p:nvPr>
            <p:ph type="title"/>
          </p:nvPr>
        </p:nvSpPr>
        <p:spPr/>
        <p:txBody>
          <a:bodyPr/>
          <a:lstStyle/>
          <a:p>
            <a:r>
              <a:rPr lang="en-US" smtClean="0"/>
              <a:t>Increasing Asymmetry with Increasing Single Strandedness</a:t>
            </a:r>
          </a:p>
        </p:txBody>
      </p:sp>
      <p:sp>
        <p:nvSpPr>
          <p:cNvPr id="82950" name="Rectangle 4"/>
          <p:cNvSpPr>
            <a:spLocks noChangeArrowheads="1"/>
          </p:cNvSpPr>
          <p:nvPr/>
        </p:nvSpPr>
        <p:spPr bwMode="auto">
          <a:xfrm>
            <a:off x="-542925" y="2317750"/>
            <a:ext cx="184150" cy="366713"/>
          </a:xfrm>
          <a:prstGeom prst="rect">
            <a:avLst/>
          </a:prstGeom>
          <a:noFill/>
          <a:ln w="9525">
            <a:noFill/>
            <a:miter lim="800000"/>
            <a:headEnd/>
            <a:tailEnd/>
          </a:ln>
        </p:spPr>
        <p:txBody>
          <a:bodyPr wrap="none" anchor="ctr">
            <a:prstTxWarp prst="textNoShape">
              <a:avLst/>
            </a:prstTxWarp>
            <a:spAutoFit/>
          </a:bodyPr>
          <a:lstStyle/>
          <a:p>
            <a:endParaRPr lang="en-US" sz="1800"/>
          </a:p>
        </p:txBody>
      </p:sp>
      <p:sp>
        <p:nvSpPr>
          <p:cNvPr id="82951" name="Rectangle 5"/>
          <p:cNvSpPr>
            <a:spLocks noChangeArrowheads="1"/>
          </p:cNvSpPr>
          <p:nvPr/>
        </p:nvSpPr>
        <p:spPr bwMode="auto">
          <a:xfrm>
            <a:off x="-542925" y="2332038"/>
            <a:ext cx="184150" cy="366712"/>
          </a:xfrm>
          <a:prstGeom prst="rect">
            <a:avLst/>
          </a:prstGeom>
          <a:noFill/>
          <a:ln w="9525">
            <a:noFill/>
            <a:miter lim="800000"/>
            <a:headEnd/>
            <a:tailEnd/>
          </a:ln>
        </p:spPr>
        <p:txBody>
          <a:bodyPr wrap="none" anchor="ctr">
            <a:prstTxWarp prst="textNoShape">
              <a:avLst/>
            </a:prstTxWarp>
            <a:spAutoFit/>
          </a:bodyPr>
          <a:lstStyle/>
          <a:p>
            <a:endParaRPr lang="en-US" sz="1800"/>
          </a:p>
        </p:txBody>
      </p:sp>
      <p:sp>
        <p:nvSpPr>
          <p:cNvPr id="82952" name="Rectangle 6"/>
          <p:cNvSpPr>
            <a:spLocks noChangeArrowheads="1"/>
          </p:cNvSpPr>
          <p:nvPr/>
        </p:nvSpPr>
        <p:spPr bwMode="auto">
          <a:xfrm>
            <a:off x="2733675" y="5146675"/>
            <a:ext cx="5105400" cy="1187450"/>
          </a:xfrm>
          <a:prstGeom prst="rect">
            <a:avLst/>
          </a:prstGeom>
          <a:noFill/>
          <a:ln w="9525">
            <a:noFill/>
            <a:miter lim="800000"/>
            <a:headEnd/>
            <a:tailEnd/>
          </a:ln>
        </p:spPr>
        <p:txBody>
          <a:bodyPr anchor="ctr">
            <a:prstTxWarp prst="textNoShape">
              <a:avLst/>
            </a:prstTxWarp>
            <a:spAutoFit/>
          </a:bodyPr>
          <a:lstStyle/>
          <a:p>
            <a:r>
              <a:rPr lang="en-US" b="1">
                <a:latin typeface="Times New Roman" pitchFamily="-60" charset="0"/>
              </a:rPr>
              <a:t>e.g.,   P ( A=&gt; G)  =  c  +  </a:t>
            </a:r>
            <a:r>
              <a:rPr lang="en-US" b="1">
                <a:latin typeface="Symbol" pitchFamily="-60" charset="2"/>
              </a:rPr>
              <a:t>t</a:t>
            </a:r>
          </a:p>
          <a:p>
            <a:endParaRPr lang="en-US" b="1">
              <a:latin typeface="Times New Roman" pitchFamily="-60" charset="0"/>
            </a:endParaRPr>
          </a:p>
          <a:p>
            <a:r>
              <a:rPr lang="en-US" b="1">
                <a:latin typeface="Symbol" pitchFamily="-60" charset="2"/>
              </a:rPr>
              <a:t>t  </a:t>
            </a:r>
            <a:r>
              <a:rPr lang="en-US" b="1">
                <a:latin typeface="Times New Roman" pitchFamily="-60" charset="0"/>
              </a:rPr>
              <a:t>=  ( </a:t>
            </a:r>
            <a:r>
              <a:rPr lang="fr-FR" b="1">
                <a:latin typeface="Times New Roman" pitchFamily="-60" charset="0"/>
              </a:rPr>
              <a:t>D</a:t>
            </a:r>
            <a:r>
              <a:rPr lang="fr-FR" b="1" baseline="-25000">
                <a:latin typeface="Times New Roman" pitchFamily="-60" charset="0"/>
              </a:rPr>
              <a:t>ssH</a:t>
            </a:r>
            <a:r>
              <a:rPr lang="en-US" b="1">
                <a:latin typeface="Times New Roman" pitchFamily="-60" charset="0"/>
              </a:rPr>
              <a:t> * Slope )  +  Intercept </a:t>
            </a:r>
          </a:p>
        </p:txBody>
      </p:sp>
      <p:graphicFrame>
        <p:nvGraphicFramePr>
          <p:cNvPr id="82946" name="Object 2"/>
          <p:cNvGraphicFramePr>
            <a:graphicFrameLocks noChangeAspect="1"/>
          </p:cNvGraphicFramePr>
          <p:nvPr/>
        </p:nvGraphicFramePr>
        <p:xfrm>
          <a:off x="19050" y="2600325"/>
          <a:ext cx="5048250" cy="2114550"/>
        </p:xfrm>
        <a:graphic>
          <a:graphicData uri="http://schemas.openxmlformats.org/presentationml/2006/ole">
            <p:oleObj spid="_x0000_s82946" name="Equation" r:id="rId3" imgW="2667000" imgH="1117600" progId="">
              <p:embed/>
            </p:oleObj>
          </a:graphicData>
        </a:graphic>
      </p:graphicFrame>
      <p:graphicFrame>
        <p:nvGraphicFramePr>
          <p:cNvPr id="82947" name="Object 3"/>
          <p:cNvGraphicFramePr>
            <a:graphicFrameLocks noChangeAspect="1"/>
          </p:cNvGraphicFramePr>
          <p:nvPr/>
        </p:nvGraphicFramePr>
        <p:xfrm>
          <a:off x="5715000" y="2552700"/>
          <a:ext cx="3429000" cy="2209800"/>
        </p:xfrm>
        <a:graphic>
          <a:graphicData uri="http://schemas.openxmlformats.org/presentationml/2006/ole">
            <p:oleObj spid="_x0000_s82947" name="Equation" r:id="rId4" imgW="1143397" imgH="1143397" progId="">
              <p:embed/>
            </p:oleObj>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46433" name="Picture 2"/>
          <p:cNvPicPr>
            <a:picLocks noChangeAspect="1" noChangeArrowheads="1"/>
          </p:cNvPicPr>
          <p:nvPr/>
        </p:nvPicPr>
        <p:blipFill>
          <a:blip r:embed="rId2"/>
          <a:srcRect t="46732"/>
          <a:stretch>
            <a:fillRect/>
          </a:stretch>
        </p:blipFill>
        <p:spPr bwMode="auto">
          <a:xfrm>
            <a:off x="-26988" y="1511300"/>
            <a:ext cx="9229726" cy="5233988"/>
          </a:xfrm>
          <a:prstGeom prst="rect">
            <a:avLst/>
          </a:prstGeom>
          <a:noFill/>
          <a:ln w="9525">
            <a:noFill/>
            <a:miter lim="800000"/>
            <a:headEnd/>
            <a:tailEnd/>
          </a:ln>
        </p:spPr>
      </p:pic>
      <p:sp>
        <p:nvSpPr>
          <p:cNvPr id="146434" name="Title 3"/>
          <p:cNvSpPr>
            <a:spLocks noGrp="1"/>
          </p:cNvSpPr>
          <p:nvPr>
            <p:ph type="title"/>
          </p:nvPr>
        </p:nvSpPr>
        <p:spPr/>
        <p:txBody>
          <a:bodyPr/>
          <a:lstStyle/>
          <a:p>
            <a:r>
              <a:rPr lang="en-US" smtClean="0"/>
              <a:t>2x Redundant Sites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3185" name="Rectangle 2"/>
          <p:cNvSpPr>
            <a:spLocks noGrp="1" noChangeArrowheads="1"/>
          </p:cNvSpPr>
          <p:nvPr>
            <p:ph type="title"/>
          </p:nvPr>
        </p:nvSpPr>
        <p:spPr/>
        <p:txBody>
          <a:bodyPr/>
          <a:lstStyle/>
          <a:p>
            <a:r>
              <a:rPr lang="en-US"/>
              <a:t>Posterior Probability of Dice</a:t>
            </a:r>
          </a:p>
        </p:txBody>
      </p:sp>
      <p:pic>
        <p:nvPicPr>
          <p:cNvPr id="93186" name="Picture 3"/>
          <p:cNvPicPr>
            <a:picLocks noChangeAspect="1" noChangeArrowheads="1"/>
          </p:cNvPicPr>
          <p:nvPr/>
        </p:nvPicPr>
        <p:blipFill>
          <a:blip r:embed="rId2"/>
          <a:srcRect/>
          <a:stretch>
            <a:fillRect/>
          </a:stretch>
        </p:blipFill>
        <p:spPr bwMode="auto">
          <a:xfrm>
            <a:off x="0" y="2590800"/>
            <a:ext cx="9144000" cy="2185988"/>
          </a:xfrm>
          <a:prstGeom prst="rect">
            <a:avLst/>
          </a:prstGeom>
          <a:noFill/>
          <a:ln w="9525">
            <a:noFill/>
            <a:miter lim="800000"/>
            <a:headEnd/>
            <a:tailEnd/>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7457" name="Title 1"/>
          <p:cNvSpPr>
            <a:spLocks noGrp="1"/>
          </p:cNvSpPr>
          <p:nvPr>
            <p:ph type="title"/>
          </p:nvPr>
        </p:nvSpPr>
        <p:spPr/>
        <p:txBody>
          <a:bodyPr/>
          <a:lstStyle/>
          <a:p>
            <a:r>
              <a:rPr lang="en-US" smtClean="0"/>
              <a:t>4x Redundant Sites</a:t>
            </a:r>
          </a:p>
        </p:txBody>
      </p:sp>
      <p:pic>
        <p:nvPicPr>
          <p:cNvPr id="147458" name="Picture 7"/>
          <p:cNvPicPr>
            <a:picLocks noChangeAspect="1" noChangeArrowheads="1"/>
          </p:cNvPicPr>
          <p:nvPr/>
        </p:nvPicPr>
        <mc:AlternateContent>
          <mc:Choice xmlns:ma="http://schemas.microsoft.com/office/mac/drawingml/2008/main" Requires="ma">
            <p:blipFill>
              <a:blip r:embed="rId2"/>
              <a:srcRect/>
              <a:stretch>
                <a:fillRect/>
              </a:stretch>
            </p:blipFill>
          </mc:Choice>
          <mc:Fallback>
            <p:blipFill>
              <a:blip r:embed="rId3"/>
              <a:srcRect/>
              <a:stretch>
                <a:fillRect/>
              </a:stretch>
            </p:blipFill>
          </mc:Fallback>
        </mc:AlternateContent>
        <p:spPr bwMode="auto">
          <a:xfrm>
            <a:off x="0" y="1341438"/>
            <a:ext cx="9144000" cy="55165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8481" name="Title 1"/>
          <p:cNvSpPr>
            <a:spLocks noGrp="1"/>
          </p:cNvSpPr>
          <p:nvPr>
            <p:ph type="title"/>
          </p:nvPr>
        </p:nvSpPr>
        <p:spPr/>
        <p:txBody>
          <a:bodyPr/>
          <a:lstStyle/>
          <a:p>
            <a:r>
              <a:rPr lang="en-US" smtClean="0"/>
              <a:t>Beyond HMMs</a:t>
            </a:r>
          </a:p>
        </p:txBody>
      </p:sp>
      <p:sp>
        <p:nvSpPr>
          <p:cNvPr id="148482" name="Content Placeholder 2"/>
          <p:cNvSpPr>
            <a:spLocks noGrp="1"/>
          </p:cNvSpPr>
          <p:nvPr>
            <p:ph idx="1"/>
          </p:nvPr>
        </p:nvSpPr>
        <p:spPr/>
        <p:txBody>
          <a:bodyPr/>
          <a:lstStyle/>
          <a:p>
            <a:r>
              <a:rPr lang="en-US" smtClean="0"/>
              <a:t>Neural nets</a:t>
            </a:r>
          </a:p>
          <a:p>
            <a:r>
              <a:rPr lang="en-US" smtClean="0"/>
              <a:t>Dynamic Bayesian nets</a:t>
            </a:r>
          </a:p>
          <a:p>
            <a:r>
              <a:rPr lang="en-US" smtClean="0"/>
              <a:t>Factorial HMMs</a:t>
            </a:r>
          </a:p>
          <a:p>
            <a:r>
              <a:rPr lang="en-US" smtClean="0"/>
              <a:t>Boltzmann Trees</a:t>
            </a:r>
          </a:p>
          <a:p>
            <a:r>
              <a:rPr lang="en-US" smtClean="0"/>
              <a:t>Kalman filters</a:t>
            </a:r>
          </a:p>
          <a:p>
            <a:r>
              <a:rPr lang="en-US" smtClean="0"/>
              <a:t>Hidden Markov random fields</a:t>
            </a:r>
            <a:endParaRPr lang="en-US"/>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7045" name="Rectangle 2"/>
          <p:cNvSpPr>
            <a:spLocks noGrp="1" noChangeArrowheads="1"/>
          </p:cNvSpPr>
          <p:nvPr>
            <p:ph type="title"/>
          </p:nvPr>
        </p:nvSpPr>
        <p:spPr>
          <a:xfrm>
            <a:off x="1782763" y="152400"/>
            <a:ext cx="6218237" cy="1143000"/>
          </a:xfrm>
        </p:spPr>
        <p:txBody>
          <a:bodyPr/>
          <a:lstStyle/>
          <a:p>
            <a:pPr eaLnBrk="1" hangingPunct="1"/>
            <a:r>
              <a:rPr kumimoji="1" lang="en-US">
                <a:ea typeface="ＭＳ Ｐゴシック" pitchFamily="-60" charset="-128"/>
                <a:cs typeface="ＭＳ Ｐゴシック" pitchFamily="-60" charset="-128"/>
              </a:rPr>
              <a:t>COI Functional Regions</a:t>
            </a:r>
          </a:p>
        </p:txBody>
      </p:sp>
      <p:graphicFrame>
        <p:nvGraphicFramePr>
          <p:cNvPr id="87042" name="Object 2"/>
          <p:cNvGraphicFramePr>
            <a:graphicFrameLocks noChangeAspect="1"/>
          </p:cNvGraphicFramePr>
          <p:nvPr/>
        </p:nvGraphicFramePr>
        <p:xfrm>
          <a:off x="1676400" y="2133600"/>
          <a:ext cx="2865438" cy="4481513"/>
        </p:xfrm>
        <a:graphic>
          <a:graphicData uri="http://schemas.openxmlformats.org/presentationml/2006/ole">
            <p:oleObj spid="_x0000_s87042" name="Document" r:id="rId4" imgW="2865120" imgH="4480560" progId="Word.Document.8">
              <p:embed/>
            </p:oleObj>
          </a:graphicData>
        </a:graphic>
      </p:graphicFrame>
      <p:graphicFrame>
        <p:nvGraphicFramePr>
          <p:cNvPr id="87043" name="Object 3"/>
          <p:cNvGraphicFramePr>
            <a:graphicFrameLocks noChangeAspect="1"/>
          </p:cNvGraphicFramePr>
          <p:nvPr/>
        </p:nvGraphicFramePr>
        <p:xfrm>
          <a:off x="5410200" y="2133600"/>
          <a:ext cx="3048000" cy="4164013"/>
        </p:xfrm>
        <a:graphic>
          <a:graphicData uri="http://schemas.openxmlformats.org/presentationml/2006/ole">
            <p:oleObj spid="_x0000_s87043" name="Document" r:id="rId5" imgW="3048000" imgH="4163568" progId="Word.Document.8">
              <p:embed/>
            </p:oleObj>
          </a:graphicData>
        </a:graphic>
      </p:graphicFrame>
      <p:sp>
        <p:nvSpPr>
          <p:cNvPr id="87046" name="Text Box 5"/>
          <p:cNvSpPr txBox="1">
            <a:spLocks noChangeArrowheads="1"/>
          </p:cNvSpPr>
          <p:nvPr/>
        </p:nvSpPr>
        <p:spPr bwMode="auto">
          <a:xfrm>
            <a:off x="1600200" y="5334000"/>
            <a:ext cx="184150" cy="366713"/>
          </a:xfrm>
          <a:prstGeom prst="rect">
            <a:avLst/>
          </a:prstGeom>
          <a:noFill/>
          <a:ln w="9525">
            <a:noFill/>
            <a:miter lim="800000"/>
            <a:headEnd/>
            <a:tailEnd/>
          </a:ln>
        </p:spPr>
        <p:txBody>
          <a:bodyPr>
            <a:prstTxWarp prst="textNoShape">
              <a:avLst/>
            </a:prstTxWarp>
            <a:spAutoFit/>
          </a:bodyPr>
          <a:lstStyle/>
          <a:p>
            <a:pPr>
              <a:spcBef>
                <a:spcPct val="50000"/>
              </a:spcBef>
            </a:pPr>
            <a:r>
              <a:rPr lang="en-US" sz="1800"/>
              <a:t>D</a:t>
            </a:r>
          </a:p>
        </p:txBody>
      </p:sp>
      <p:sp>
        <p:nvSpPr>
          <p:cNvPr id="87047" name="Text Box 6"/>
          <p:cNvSpPr txBox="1">
            <a:spLocks noChangeArrowheads="1"/>
          </p:cNvSpPr>
          <p:nvPr/>
        </p:nvSpPr>
        <p:spPr bwMode="auto">
          <a:xfrm>
            <a:off x="2286000" y="2057400"/>
            <a:ext cx="838200" cy="366713"/>
          </a:xfrm>
          <a:prstGeom prst="rect">
            <a:avLst/>
          </a:prstGeom>
          <a:noFill/>
          <a:ln w="9525">
            <a:noFill/>
            <a:miter lim="800000"/>
            <a:headEnd/>
            <a:tailEnd/>
          </a:ln>
        </p:spPr>
        <p:txBody>
          <a:bodyPr>
            <a:prstTxWarp prst="textNoShape">
              <a:avLst/>
            </a:prstTxWarp>
            <a:spAutoFit/>
          </a:bodyPr>
          <a:lstStyle/>
          <a:p>
            <a:pPr>
              <a:spcBef>
                <a:spcPct val="50000"/>
              </a:spcBef>
            </a:pPr>
            <a:r>
              <a:rPr lang="en-US" sz="1800"/>
              <a:t>Water</a:t>
            </a:r>
          </a:p>
        </p:txBody>
      </p:sp>
      <p:sp>
        <p:nvSpPr>
          <p:cNvPr id="87048" name="Text Box 7"/>
          <p:cNvSpPr txBox="1">
            <a:spLocks noChangeArrowheads="1"/>
          </p:cNvSpPr>
          <p:nvPr/>
        </p:nvSpPr>
        <p:spPr bwMode="auto">
          <a:xfrm>
            <a:off x="3657600" y="6400800"/>
            <a:ext cx="184150" cy="366713"/>
          </a:xfrm>
          <a:prstGeom prst="rect">
            <a:avLst/>
          </a:prstGeom>
          <a:noFill/>
          <a:ln w="9525">
            <a:noFill/>
            <a:miter lim="800000"/>
            <a:headEnd/>
            <a:tailEnd/>
          </a:ln>
        </p:spPr>
        <p:txBody>
          <a:bodyPr>
            <a:prstTxWarp prst="textNoShape">
              <a:avLst/>
            </a:prstTxWarp>
            <a:spAutoFit/>
          </a:bodyPr>
          <a:lstStyle/>
          <a:p>
            <a:pPr>
              <a:spcBef>
                <a:spcPct val="50000"/>
              </a:spcBef>
            </a:pPr>
            <a:r>
              <a:rPr lang="en-US" sz="1800"/>
              <a:t>K</a:t>
            </a:r>
          </a:p>
        </p:txBody>
      </p:sp>
      <p:sp>
        <p:nvSpPr>
          <p:cNvPr id="87049" name="Text Box 8"/>
          <p:cNvSpPr txBox="1">
            <a:spLocks noChangeArrowheads="1"/>
          </p:cNvSpPr>
          <p:nvPr/>
        </p:nvSpPr>
        <p:spPr bwMode="auto">
          <a:xfrm>
            <a:off x="6019800" y="6248400"/>
            <a:ext cx="184150" cy="366713"/>
          </a:xfrm>
          <a:prstGeom prst="rect">
            <a:avLst/>
          </a:prstGeom>
          <a:noFill/>
          <a:ln w="9525">
            <a:noFill/>
            <a:miter lim="800000"/>
            <a:headEnd/>
            <a:tailEnd/>
          </a:ln>
        </p:spPr>
        <p:txBody>
          <a:bodyPr>
            <a:prstTxWarp prst="textNoShape">
              <a:avLst/>
            </a:prstTxWarp>
            <a:spAutoFit/>
          </a:bodyPr>
          <a:lstStyle/>
          <a:p>
            <a:pPr>
              <a:spcBef>
                <a:spcPct val="50000"/>
              </a:spcBef>
            </a:pPr>
            <a:r>
              <a:rPr lang="en-US" sz="1800"/>
              <a:t>K</a:t>
            </a:r>
          </a:p>
        </p:txBody>
      </p:sp>
      <p:sp>
        <p:nvSpPr>
          <p:cNvPr id="87050" name="Text Box 9"/>
          <p:cNvSpPr txBox="1">
            <a:spLocks noChangeArrowheads="1"/>
          </p:cNvSpPr>
          <p:nvPr/>
        </p:nvSpPr>
        <p:spPr bwMode="auto">
          <a:xfrm>
            <a:off x="8229600" y="5410200"/>
            <a:ext cx="184150" cy="366713"/>
          </a:xfrm>
          <a:prstGeom prst="rect">
            <a:avLst/>
          </a:prstGeom>
          <a:noFill/>
          <a:ln w="9525">
            <a:noFill/>
            <a:miter lim="800000"/>
            <a:headEnd/>
            <a:tailEnd/>
          </a:ln>
        </p:spPr>
        <p:txBody>
          <a:bodyPr>
            <a:prstTxWarp prst="textNoShape">
              <a:avLst/>
            </a:prstTxWarp>
            <a:spAutoFit/>
          </a:bodyPr>
          <a:lstStyle/>
          <a:p>
            <a:pPr>
              <a:spcBef>
                <a:spcPct val="50000"/>
              </a:spcBef>
            </a:pPr>
            <a:r>
              <a:rPr lang="en-US" sz="1800"/>
              <a:t>H</a:t>
            </a:r>
          </a:p>
        </p:txBody>
      </p:sp>
      <p:sp>
        <p:nvSpPr>
          <p:cNvPr id="87051" name="Text Box 10"/>
          <p:cNvSpPr txBox="1">
            <a:spLocks noChangeArrowheads="1"/>
          </p:cNvSpPr>
          <p:nvPr/>
        </p:nvSpPr>
        <p:spPr bwMode="auto">
          <a:xfrm>
            <a:off x="6934200" y="5486400"/>
            <a:ext cx="184150" cy="366713"/>
          </a:xfrm>
          <a:prstGeom prst="rect">
            <a:avLst/>
          </a:prstGeom>
          <a:noFill/>
          <a:ln w="9525">
            <a:noFill/>
            <a:miter lim="800000"/>
            <a:headEnd/>
            <a:tailEnd/>
          </a:ln>
        </p:spPr>
        <p:txBody>
          <a:bodyPr>
            <a:prstTxWarp prst="textNoShape">
              <a:avLst/>
            </a:prstTxWarp>
            <a:spAutoFit/>
          </a:bodyPr>
          <a:lstStyle/>
          <a:p>
            <a:pPr>
              <a:spcBef>
                <a:spcPct val="50000"/>
              </a:spcBef>
            </a:pPr>
            <a:r>
              <a:rPr lang="en-US" sz="1800"/>
              <a:t>D</a:t>
            </a:r>
          </a:p>
        </p:txBody>
      </p:sp>
      <p:sp>
        <p:nvSpPr>
          <p:cNvPr id="87052" name="Text Box 11"/>
          <p:cNvSpPr txBox="1">
            <a:spLocks noChangeArrowheads="1"/>
          </p:cNvSpPr>
          <p:nvPr/>
        </p:nvSpPr>
        <p:spPr bwMode="auto">
          <a:xfrm>
            <a:off x="4495800" y="3200400"/>
            <a:ext cx="184150" cy="366713"/>
          </a:xfrm>
          <a:prstGeom prst="rect">
            <a:avLst/>
          </a:prstGeom>
          <a:noFill/>
          <a:ln w="9525">
            <a:noFill/>
            <a:miter lim="800000"/>
            <a:headEnd/>
            <a:tailEnd/>
          </a:ln>
        </p:spPr>
        <p:txBody>
          <a:bodyPr>
            <a:prstTxWarp prst="textNoShape">
              <a:avLst/>
            </a:prstTxWarp>
            <a:spAutoFit/>
          </a:bodyPr>
          <a:lstStyle/>
          <a:p>
            <a:pPr>
              <a:spcBef>
                <a:spcPct val="50000"/>
              </a:spcBef>
            </a:pPr>
            <a:r>
              <a:rPr lang="en-US" sz="1800"/>
              <a:t>H</a:t>
            </a:r>
          </a:p>
        </p:txBody>
      </p:sp>
      <p:sp>
        <p:nvSpPr>
          <p:cNvPr id="87053" name="Text Box 12"/>
          <p:cNvSpPr txBox="1">
            <a:spLocks noChangeArrowheads="1"/>
          </p:cNvSpPr>
          <p:nvPr/>
        </p:nvSpPr>
        <p:spPr bwMode="auto">
          <a:xfrm>
            <a:off x="6172200" y="2133600"/>
            <a:ext cx="838200" cy="366713"/>
          </a:xfrm>
          <a:prstGeom prst="rect">
            <a:avLst/>
          </a:prstGeom>
          <a:noFill/>
          <a:ln w="9525">
            <a:noFill/>
            <a:miter lim="800000"/>
            <a:headEnd/>
            <a:tailEnd/>
          </a:ln>
        </p:spPr>
        <p:txBody>
          <a:bodyPr>
            <a:prstTxWarp prst="textNoShape">
              <a:avLst/>
            </a:prstTxWarp>
            <a:spAutoFit/>
          </a:bodyPr>
          <a:lstStyle/>
          <a:p>
            <a:pPr>
              <a:spcBef>
                <a:spcPct val="50000"/>
              </a:spcBef>
            </a:pPr>
            <a:r>
              <a:rPr lang="en-US" sz="1800"/>
              <a:t>Water</a:t>
            </a:r>
          </a:p>
        </p:txBody>
      </p:sp>
      <p:sp>
        <p:nvSpPr>
          <p:cNvPr id="87054" name="Text Box 13"/>
          <p:cNvSpPr txBox="1">
            <a:spLocks noChangeArrowheads="1"/>
          </p:cNvSpPr>
          <p:nvPr/>
        </p:nvSpPr>
        <p:spPr bwMode="auto">
          <a:xfrm>
            <a:off x="1092200" y="3962400"/>
            <a:ext cx="1066800" cy="366713"/>
          </a:xfrm>
          <a:prstGeom prst="rect">
            <a:avLst/>
          </a:prstGeom>
          <a:noFill/>
          <a:ln w="9525">
            <a:noFill/>
            <a:miter lim="800000"/>
            <a:headEnd/>
            <a:tailEnd/>
          </a:ln>
        </p:spPr>
        <p:txBody>
          <a:bodyPr>
            <a:prstTxWarp prst="textNoShape">
              <a:avLst/>
            </a:prstTxWarp>
            <a:spAutoFit/>
          </a:bodyPr>
          <a:lstStyle/>
          <a:p>
            <a:pPr>
              <a:spcBef>
                <a:spcPct val="50000"/>
              </a:spcBef>
            </a:pPr>
            <a:r>
              <a:rPr lang="en-US" sz="1800"/>
              <a:t>Oxygen</a:t>
            </a:r>
          </a:p>
        </p:txBody>
      </p:sp>
      <p:sp>
        <p:nvSpPr>
          <p:cNvPr id="87055" name="Text Box 14"/>
          <p:cNvSpPr txBox="1">
            <a:spLocks noChangeArrowheads="1"/>
          </p:cNvSpPr>
          <p:nvPr/>
        </p:nvSpPr>
        <p:spPr bwMode="auto">
          <a:xfrm>
            <a:off x="4114800" y="3581400"/>
            <a:ext cx="1066800" cy="366713"/>
          </a:xfrm>
          <a:prstGeom prst="rect">
            <a:avLst/>
          </a:prstGeom>
          <a:noFill/>
          <a:ln w="9525">
            <a:noFill/>
            <a:miter lim="800000"/>
            <a:headEnd/>
            <a:tailEnd/>
          </a:ln>
        </p:spPr>
        <p:txBody>
          <a:bodyPr>
            <a:prstTxWarp prst="textNoShape">
              <a:avLst/>
            </a:prstTxWarp>
            <a:spAutoFit/>
          </a:bodyPr>
          <a:lstStyle/>
          <a:p>
            <a:pPr>
              <a:spcBef>
                <a:spcPct val="50000"/>
              </a:spcBef>
            </a:pPr>
            <a:r>
              <a:rPr lang="en-US" sz="1800"/>
              <a:t>Electron</a:t>
            </a:r>
          </a:p>
        </p:txBody>
      </p:sp>
      <p:sp>
        <p:nvSpPr>
          <p:cNvPr id="87056" name="Text Box 15"/>
          <p:cNvSpPr txBox="1">
            <a:spLocks noChangeArrowheads="1"/>
          </p:cNvSpPr>
          <p:nvPr/>
        </p:nvSpPr>
        <p:spPr bwMode="auto">
          <a:xfrm>
            <a:off x="7162800" y="2057400"/>
            <a:ext cx="838200" cy="366713"/>
          </a:xfrm>
          <a:prstGeom prst="rect">
            <a:avLst/>
          </a:prstGeom>
          <a:noFill/>
          <a:ln w="9525">
            <a:noFill/>
            <a:miter lim="800000"/>
            <a:headEnd/>
            <a:tailEnd/>
          </a:ln>
        </p:spPr>
        <p:txBody>
          <a:bodyPr>
            <a:prstTxWarp prst="textNoShape">
              <a:avLst/>
            </a:prstTxWarp>
            <a:spAutoFit/>
          </a:bodyPr>
          <a:lstStyle/>
          <a:p>
            <a:pPr>
              <a:spcBef>
                <a:spcPct val="50000"/>
              </a:spcBef>
            </a:pPr>
            <a:r>
              <a:rPr lang="en-US" sz="1800"/>
              <a:t>H (alt)</a:t>
            </a:r>
          </a:p>
        </p:txBody>
      </p:sp>
      <p:sp>
        <p:nvSpPr>
          <p:cNvPr id="87057" name="Rectangle 16"/>
          <p:cNvSpPr>
            <a:spLocks noChangeArrowheads="1"/>
          </p:cNvSpPr>
          <p:nvPr/>
        </p:nvSpPr>
        <p:spPr bwMode="auto">
          <a:xfrm>
            <a:off x="1125538" y="1233488"/>
            <a:ext cx="7485062" cy="366712"/>
          </a:xfrm>
          <a:prstGeom prst="rect">
            <a:avLst/>
          </a:prstGeom>
          <a:noFill/>
          <a:ln w="9525">
            <a:noFill/>
            <a:miter lim="800000"/>
            <a:headEnd/>
            <a:tailEnd/>
          </a:ln>
        </p:spPr>
        <p:txBody>
          <a:bodyPr wrap="none">
            <a:prstTxWarp prst="textNoShape">
              <a:avLst/>
            </a:prstTxWarp>
            <a:spAutoFit/>
          </a:bodyPr>
          <a:lstStyle/>
          <a:p>
            <a:pPr>
              <a:spcBef>
                <a:spcPct val="50000"/>
              </a:spcBef>
            </a:pPr>
            <a:r>
              <a:rPr lang="en-US" sz="1800" b="1" i="1">
                <a:solidFill>
                  <a:srgbClr val="FF0000"/>
                </a:solidFill>
              </a:rPr>
              <a:t>O</a:t>
            </a:r>
            <a:r>
              <a:rPr lang="en-US" sz="1800" b="1" i="1" baseline="-25000">
                <a:solidFill>
                  <a:srgbClr val="FF0000"/>
                </a:solidFill>
              </a:rPr>
              <a:t>2</a:t>
            </a:r>
            <a:r>
              <a:rPr lang="en-US" sz="1800" b="1" i="1">
                <a:solidFill>
                  <a:srgbClr val="FF0000"/>
                </a:solidFill>
              </a:rPr>
              <a:t> + protons+ electrons = H</a:t>
            </a:r>
            <a:r>
              <a:rPr lang="en-US" sz="1800" b="1" i="1" baseline="-25000">
                <a:solidFill>
                  <a:srgbClr val="FF0000"/>
                </a:solidFill>
              </a:rPr>
              <a:t>2</a:t>
            </a:r>
            <a:r>
              <a:rPr lang="en-US" sz="1800" b="1" i="1">
                <a:solidFill>
                  <a:srgbClr val="FF0000"/>
                </a:solidFill>
              </a:rPr>
              <a:t>O + secondary proton pumping (=ATP)</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4209" name="Title 1"/>
          <p:cNvSpPr>
            <a:spLocks noGrp="1"/>
          </p:cNvSpPr>
          <p:nvPr>
            <p:ph type="title"/>
          </p:nvPr>
        </p:nvSpPr>
        <p:spPr>
          <a:xfrm>
            <a:off x="457200" y="0"/>
            <a:ext cx="8305800" cy="1143000"/>
          </a:xfrm>
        </p:spPr>
        <p:txBody>
          <a:bodyPr/>
          <a:lstStyle/>
          <a:p>
            <a:r>
              <a:rPr lang="en-US" smtClean="0"/>
              <a:t>Sequence Alignment Profiles</a:t>
            </a:r>
            <a:br>
              <a:rPr lang="en-US" smtClean="0"/>
            </a:br>
            <a:r>
              <a:rPr lang="en-US" sz="2800" smtClean="0"/>
              <a:t>Mouse TCR V</a:t>
            </a:r>
            <a:r>
              <a:rPr lang="en-US" sz="2800" smtClean="0">
                <a:latin typeface="Symbol" pitchFamily="-60" charset="2"/>
                <a:ea typeface="Symbol" pitchFamily="-60" charset="2"/>
                <a:cs typeface="Symbol" pitchFamily="-60" charset="2"/>
              </a:rPr>
              <a:t>a</a:t>
            </a:r>
            <a:endParaRPr lang="en-US" smtClean="0">
              <a:latin typeface="Symbol" pitchFamily="-60" charset="2"/>
              <a:ea typeface="Symbol" pitchFamily="-60" charset="2"/>
              <a:cs typeface="Symbol" pitchFamily="-60" charset="2"/>
            </a:endParaRPr>
          </a:p>
        </p:txBody>
      </p:sp>
      <p:pic>
        <p:nvPicPr>
          <p:cNvPr id="94210" name="Picture 4"/>
          <p:cNvPicPr>
            <a:picLocks noChangeAspect="1" noChangeArrowheads="1"/>
          </p:cNvPicPr>
          <p:nvPr/>
        </p:nvPicPr>
        <p:blipFill>
          <a:blip r:embed="rId2"/>
          <a:srcRect/>
          <a:stretch>
            <a:fillRect/>
          </a:stretch>
        </p:blipFill>
        <p:spPr bwMode="auto">
          <a:xfrm>
            <a:off x="-228600" y="1066800"/>
            <a:ext cx="9525000" cy="5791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5233" name="Rectangle 2"/>
          <p:cNvSpPr>
            <a:spLocks noGrp="1" noChangeArrowheads="1"/>
          </p:cNvSpPr>
          <p:nvPr>
            <p:ph type="title"/>
          </p:nvPr>
        </p:nvSpPr>
        <p:spPr>
          <a:xfrm>
            <a:off x="457200" y="0"/>
            <a:ext cx="8305800" cy="1143000"/>
          </a:xfrm>
        </p:spPr>
        <p:txBody>
          <a:bodyPr/>
          <a:lstStyle/>
          <a:p>
            <a:pPr eaLnBrk="1" hangingPunct="1"/>
            <a:r>
              <a:rPr lang="en-US" smtClean="0"/>
              <a:t>Hidden Markov Models: </a:t>
            </a:r>
            <a:br>
              <a:rPr lang="en-US" smtClean="0"/>
            </a:br>
            <a:r>
              <a:rPr lang="en-US" smtClean="0"/>
              <a:t>Bugs and Features</a:t>
            </a:r>
          </a:p>
        </p:txBody>
      </p:sp>
      <p:sp>
        <p:nvSpPr>
          <p:cNvPr id="95234" name="Rectangle 3"/>
          <p:cNvSpPr>
            <a:spLocks noGrp="1" noChangeArrowheads="1"/>
          </p:cNvSpPr>
          <p:nvPr>
            <p:ph type="body" idx="1"/>
          </p:nvPr>
        </p:nvSpPr>
        <p:spPr>
          <a:xfrm>
            <a:off x="457200" y="1295400"/>
            <a:ext cx="8229600" cy="5715000"/>
          </a:xfrm>
        </p:spPr>
        <p:txBody>
          <a:bodyPr/>
          <a:lstStyle/>
          <a:p>
            <a:pPr eaLnBrk="1" hangingPunct="1"/>
            <a:r>
              <a:rPr lang="en-US" smtClean="0"/>
              <a:t>Memoryless</a:t>
            </a:r>
          </a:p>
          <a:p>
            <a:pPr eaLnBrk="1" hangingPunct="1"/>
            <a:r>
              <a:rPr lang="en-US" smtClean="0"/>
              <a:t>Sum of states is conserved (rowsums =1)</a:t>
            </a:r>
          </a:p>
          <a:p>
            <a:pPr eaLnBrk="1" hangingPunct="1"/>
            <a:r>
              <a:rPr lang="en-US" smtClean="0"/>
              <a:t>Complications?</a:t>
            </a:r>
          </a:p>
          <a:p>
            <a:pPr lvl="1" eaLnBrk="1" hangingPunct="1"/>
            <a:r>
              <a:rPr lang="en-US" sz="2400" smtClean="0"/>
              <a:t>Insertion and deletion of states (indels)</a:t>
            </a:r>
          </a:p>
          <a:p>
            <a:pPr lvl="1" eaLnBrk="1" hangingPunct="1"/>
            <a:r>
              <a:rPr lang="en-US" sz="2400" smtClean="0"/>
              <a:t>Long-distance interactions</a:t>
            </a:r>
          </a:p>
          <a:p>
            <a:pPr eaLnBrk="1" hangingPunct="1"/>
            <a:endParaRPr lang="en-US" smtClean="0"/>
          </a:p>
          <a:p>
            <a:pPr eaLnBrk="1" hangingPunct="1">
              <a:buFont typeface="Times" pitchFamily="-60" charset="0"/>
              <a:buNone/>
            </a:pPr>
            <a:endParaRPr lang="en-US" smtClean="0"/>
          </a:p>
          <a:p>
            <a:pPr eaLnBrk="1" hangingPunct="1"/>
            <a:r>
              <a:rPr lang="en-US" smtClean="0"/>
              <a:t>Benefits</a:t>
            </a:r>
          </a:p>
          <a:p>
            <a:pPr lvl="1" eaLnBrk="1" hangingPunct="1"/>
            <a:r>
              <a:rPr lang="en-US" smtClean="0"/>
              <a:t>Flexible probabilistic framework</a:t>
            </a:r>
          </a:p>
          <a:p>
            <a:pPr lvl="2" eaLnBrk="1" hangingPunct="1"/>
            <a:r>
              <a:rPr lang="en-US" smtClean="0"/>
              <a:t>E.g., compared to regular expressions</a:t>
            </a:r>
          </a:p>
          <a:p>
            <a:pPr eaLnBrk="1" hangingPunct="1"/>
            <a:endParaRPr lang="en-US" smtClean="0"/>
          </a:p>
          <a:p>
            <a:pPr eaLnBrk="1" hangingPunct="1"/>
            <a:endParaRPr lang="en-US" smtClean="0"/>
          </a:p>
          <a:p>
            <a:pPr eaLnBrk="1" hangingPunct="1"/>
            <a:endParaRPr lang="en-US" sz="2400" smtClean="0"/>
          </a:p>
        </p:txBody>
      </p:sp>
      <p:pic>
        <p:nvPicPr>
          <p:cNvPr id="95235" name="Picture 4"/>
          <p:cNvPicPr>
            <a:picLocks noChangeAspect="1" noChangeArrowheads="1"/>
          </p:cNvPicPr>
          <p:nvPr/>
        </p:nvPicPr>
        <p:blipFill>
          <a:blip r:embed="rId3"/>
          <a:srcRect l="31721" t="59331" r="55515" b="21944"/>
          <a:stretch>
            <a:fillRect/>
          </a:stretch>
        </p:blipFill>
        <p:spPr bwMode="auto">
          <a:xfrm>
            <a:off x="6172200" y="3733800"/>
            <a:ext cx="2667000" cy="2019300"/>
          </a:xfrm>
          <a:prstGeom prst="rect">
            <a:avLst/>
          </a:prstGeom>
          <a:noFill/>
          <a:ln w="9525">
            <a:noFill/>
            <a:miter lim="800000"/>
            <a:headEnd/>
            <a:tailEnd/>
          </a:ln>
        </p:spPr>
      </p:pic>
      <p:sp>
        <p:nvSpPr>
          <p:cNvPr id="7" name="Curved Up Arrow 6"/>
          <p:cNvSpPr/>
          <p:nvPr/>
        </p:nvSpPr>
        <p:spPr>
          <a:xfrm flipV="1">
            <a:off x="6705600" y="3124200"/>
            <a:ext cx="1905000" cy="609600"/>
          </a:xfrm>
          <a:prstGeom prst="curvedUp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solidFill>
                <a:schemeClr val="tx1"/>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7281" name="Title 1"/>
          <p:cNvSpPr>
            <a:spLocks noGrp="1"/>
          </p:cNvSpPr>
          <p:nvPr>
            <p:ph type="title"/>
          </p:nvPr>
        </p:nvSpPr>
        <p:spPr/>
        <p:txBody>
          <a:bodyPr/>
          <a:lstStyle/>
          <a:p>
            <a:r>
              <a:rPr lang="en-US" smtClean="0"/>
              <a:t>Profiles: an Example</a:t>
            </a:r>
          </a:p>
        </p:txBody>
      </p:sp>
      <p:grpSp>
        <p:nvGrpSpPr>
          <p:cNvPr id="97282" name="Group 4"/>
          <p:cNvGrpSpPr>
            <a:grpSpLocks/>
          </p:cNvGrpSpPr>
          <p:nvPr/>
        </p:nvGrpSpPr>
        <p:grpSpPr bwMode="auto">
          <a:xfrm>
            <a:off x="1123950" y="3209925"/>
            <a:ext cx="7135813" cy="1903413"/>
            <a:chOff x="1263" y="2794"/>
            <a:chExt cx="4495" cy="1199"/>
          </a:xfrm>
        </p:grpSpPr>
        <p:sp>
          <p:nvSpPr>
            <p:cNvPr id="97303" name="AutoShape 5"/>
            <p:cNvSpPr>
              <a:spLocks noChangeArrowheads="1"/>
            </p:cNvSpPr>
            <p:nvPr/>
          </p:nvSpPr>
          <p:spPr bwMode="auto">
            <a:xfrm>
              <a:off x="1263" y="2835"/>
              <a:ext cx="671" cy="1158"/>
            </a:xfrm>
            <a:prstGeom prst="roundRect">
              <a:avLst>
                <a:gd name="adj" fmla="val 148"/>
              </a:avLst>
            </a:prstGeom>
            <a:solidFill>
              <a:srgbClr val="E6E6E6"/>
            </a:solidFill>
            <a:ln w="9525">
              <a:solidFill>
                <a:srgbClr val="000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	.1</a:t>
              </a:r>
              <a:br>
                <a:rPr lang="en-GB"/>
              </a:br>
              <a:r>
                <a:rPr lang="en-GB"/>
                <a:t>C	.05</a:t>
              </a:r>
              <a:br>
                <a:rPr lang="en-GB"/>
              </a:br>
              <a:r>
                <a:rPr lang="en-GB"/>
                <a:t>D	.2</a:t>
              </a:r>
              <a:br>
                <a:rPr lang="en-GB"/>
              </a:br>
              <a:r>
                <a:rPr lang="en-GB"/>
                <a:t>E	.08</a:t>
              </a:r>
              <a:br>
                <a:rPr lang="en-GB"/>
              </a:br>
              <a:r>
                <a:rPr lang="en-GB"/>
                <a:t>F	.01</a:t>
              </a:r>
            </a:p>
          </p:txBody>
        </p:sp>
        <p:sp>
          <p:nvSpPr>
            <p:cNvPr id="97304" name="Oval 6"/>
            <p:cNvSpPr>
              <a:spLocks noChangeArrowheads="1"/>
            </p:cNvSpPr>
            <p:nvPr/>
          </p:nvSpPr>
          <p:spPr bwMode="auto">
            <a:xfrm>
              <a:off x="2184" y="2794"/>
              <a:ext cx="741" cy="332"/>
            </a:xfrm>
            <a:prstGeom prst="ellipse">
              <a:avLst/>
            </a:prstGeom>
            <a:solidFill>
              <a:srgbClr val="E6E6E6"/>
            </a:solidFill>
            <a:ln w="9525">
              <a:solidFill>
                <a:srgbClr val="000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Gap</a:t>
              </a:r>
            </a:p>
          </p:txBody>
        </p:sp>
        <p:sp>
          <p:nvSpPr>
            <p:cNvPr id="97305" name="AutoShape 7"/>
            <p:cNvSpPr>
              <a:spLocks noChangeArrowheads="1"/>
            </p:cNvSpPr>
            <p:nvPr/>
          </p:nvSpPr>
          <p:spPr bwMode="auto">
            <a:xfrm>
              <a:off x="3175" y="2835"/>
              <a:ext cx="671" cy="1158"/>
            </a:xfrm>
            <a:prstGeom prst="roundRect">
              <a:avLst>
                <a:gd name="adj" fmla="val 148"/>
              </a:avLst>
            </a:prstGeom>
            <a:solidFill>
              <a:srgbClr val="E6E6E6"/>
            </a:solidFill>
            <a:ln w="9525">
              <a:solidFill>
                <a:srgbClr val="000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	.04</a:t>
              </a:r>
              <a:br>
                <a:rPr lang="en-GB"/>
              </a:br>
              <a:r>
                <a:rPr lang="en-GB"/>
                <a:t>C	.1</a:t>
              </a:r>
              <a:br>
                <a:rPr lang="en-GB"/>
              </a:br>
              <a:r>
                <a:rPr lang="en-GB"/>
                <a:t>D	.01</a:t>
              </a:r>
              <a:br>
                <a:rPr lang="en-GB"/>
              </a:br>
              <a:r>
                <a:rPr lang="en-GB"/>
                <a:t>E	.2</a:t>
              </a:r>
              <a:br>
                <a:rPr lang="en-GB"/>
              </a:br>
              <a:r>
                <a:rPr lang="en-GB"/>
                <a:t>F	.02</a:t>
              </a:r>
            </a:p>
          </p:txBody>
        </p:sp>
        <p:sp>
          <p:nvSpPr>
            <p:cNvPr id="97306" name="Oval 8"/>
            <p:cNvSpPr>
              <a:spLocks noChangeArrowheads="1"/>
            </p:cNvSpPr>
            <p:nvPr/>
          </p:nvSpPr>
          <p:spPr bwMode="auto">
            <a:xfrm>
              <a:off x="4097" y="2794"/>
              <a:ext cx="741" cy="332"/>
            </a:xfrm>
            <a:prstGeom prst="ellipse">
              <a:avLst/>
            </a:prstGeom>
            <a:solidFill>
              <a:srgbClr val="E6E6E6"/>
            </a:solidFill>
            <a:ln w="9525">
              <a:solidFill>
                <a:srgbClr val="000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Gap</a:t>
              </a:r>
            </a:p>
          </p:txBody>
        </p:sp>
        <p:sp>
          <p:nvSpPr>
            <p:cNvPr id="97307" name="AutoShape 9"/>
            <p:cNvSpPr>
              <a:spLocks noChangeArrowheads="1"/>
            </p:cNvSpPr>
            <p:nvPr/>
          </p:nvSpPr>
          <p:spPr bwMode="auto">
            <a:xfrm>
              <a:off x="5087" y="2835"/>
              <a:ext cx="671" cy="1158"/>
            </a:xfrm>
            <a:prstGeom prst="roundRect">
              <a:avLst>
                <a:gd name="adj" fmla="val 148"/>
              </a:avLst>
            </a:prstGeom>
            <a:solidFill>
              <a:srgbClr val="E6E6E6"/>
            </a:solidFill>
            <a:ln w="9525">
              <a:solidFill>
                <a:srgbClr val="000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	.2</a:t>
              </a:r>
              <a:br>
                <a:rPr lang="en-GB"/>
              </a:br>
              <a:r>
                <a:rPr lang="en-GB"/>
                <a:t>C	.01</a:t>
              </a:r>
              <a:br>
                <a:rPr lang="en-GB"/>
              </a:br>
              <a:r>
                <a:rPr lang="en-GB"/>
                <a:t>D	.05</a:t>
              </a:r>
              <a:br>
                <a:rPr lang="en-GB"/>
              </a:br>
              <a:r>
                <a:rPr lang="en-GB"/>
                <a:t>E	.1</a:t>
              </a:r>
              <a:br>
                <a:rPr lang="en-GB"/>
              </a:br>
              <a:r>
                <a:rPr lang="en-GB"/>
                <a:t>F	.06</a:t>
              </a:r>
            </a:p>
          </p:txBody>
        </p:sp>
      </p:grpSp>
      <p:grpSp>
        <p:nvGrpSpPr>
          <p:cNvPr id="97283" name="Group 10"/>
          <p:cNvGrpSpPr>
            <a:grpSpLocks/>
          </p:cNvGrpSpPr>
          <p:nvPr/>
        </p:nvGrpSpPr>
        <p:grpSpPr bwMode="auto">
          <a:xfrm>
            <a:off x="2197100" y="3248025"/>
            <a:ext cx="512763" cy="1466850"/>
            <a:chOff x="1939" y="2818"/>
            <a:chExt cx="323" cy="924"/>
          </a:xfrm>
        </p:grpSpPr>
        <p:sp>
          <p:nvSpPr>
            <p:cNvPr id="97301" name="Line 11"/>
            <p:cNvSpPr>
              <a:spLocks noChangeShapeType="1"/>
            </p:cNvSpPr>
            <p:nvPr/>
          </p:nvSpPr>
          <p:spPr bwMode="auto">
            <a:xfrm flipV="1">
              <a:off x="1939" y="3117"/>
              <a:ext cx="323" cy="325"/>
            </a:xfrm>
            <a:prstGeom prst="line">
              <a:avLst/>
            </a:prstGeom>
            <a:noFill/>
            <a:ln w="9525">
              <a:solidFill>
                <a:srgbClr val="000000"/>
              </a:solidFill>
              <a:round/>
              <a:headEnd/>
              <a:tailEnd type="triangle" w="lg" len="lg"/>
            </a:ln>
          </p:spPr>
          <p:txBody>
            <a:bodyPr vert="eaVert">
              <a:prstTxWarp prst="textNoShape">
                <a:avLst/>
              </a:prstTxWarp>
            </a:bodyPr>
            <a:lstStyle/>
            <a:p>
              <a:endParaRPr lang="en-US"/>
            </a:p>
          </p:txBody>
        </p:sp>
        <p:sp>
          <p:nvSpPr>
            <p:cNvPr id="97302" name="Text Box 12"/>
            <p:cNvSpPr txBox="1">
              <a:spLocks noChangeArrowheads="1"/>
            </p:cNvSpPr>
            <p:nvPr/>
          </p:nvSpPr>
          <p:spPr bwMode="auto">
            <a:xfrm rot="-2700000">
              <a:off x="2018" y="2818"/>
              <a:ext cx="163" cy="924"/>
            </a:xfrm>
            <a:prstGeom prst="rect">
              <a:avLst/>
            </a:prstGeom>
            <a:noFill/>
            <a:ln w="9525">
              <a:noFill/>
              <a:miter lim="800000"/>
              <a:headEnd/>
              <a:tailEnd/>
            </a:ln>
          </p:spPr>
          <p:txBody>
            <a:bodyPr vert="eaVert"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700"/>
                <a:t>insert</a:t>
              </a:r>
            </a:p>
          </p:txBody>
        </p:sp>
      </p:grpSp>
      <p:sp>
        <p:nvSpPr>
          <p:cNvPr id="97284" name="Line 13"/>
          <p:cNvSpPr>
            <a:spLocks noChangeShapeType="1"/>
          </p:cNvSpPr>
          <p:nvPr/>
        </p:nvSpPr>
        <p:spPr bwMode="auto">
          <a:xfrm>
            <a:off x="2197100" y="4252913"/>
            <a:ext cx="1949450" cy="1587"/>
          </a:xfrm>
          <a:prstGeom prst="line">
            <a:avLst/>
          </a:prstGeom>
          <a:noFill/>
          <a:ln w="9525">
            <a:solidFill>
              <a:srgbClr val="000000"/>
            </a:solidFill>
            <a:round/>
            <a:headEnd/>
            <a:tailEnd type="triangle" w="lg" len="lg"/>
          </a:ln>
        </p:spPr>
        <p:txBody>
          <a:bodyPr>
            <a:prstTxWarp prst="textNoShape">
              <a:avLst/>
            </a:prstTxWarp>
          </a:bodyPr>
          <a:lstStyle/>
          <a:p>
            <a:endParaRPr lang="en-US"/>
          </a:p>
        </p:txBody>
      </p:sp>
      <p:sp>
        <p:nvSpPr>
          <p:cNvPr id="97285" name="Freeform 15"/>
          <p:cNvSpPr>
            <a:spLocks/>
          </p:cNvSpPr>
          <p:nvPr/>
        </p:nvSpPr>
        <p:spPr bwMode="auto">
          <a:xfrm>
            <a:off x="2814638" y="2530475"/>
            <a:ext cx="631825" cy="590550"/>
          </a:xfrm>
          <a:custGeom>
            <a:avLst/>
            <a:gdLst>
              <a:gd name="T0" fmla="*/ 1645 w 1753"/>
              <a:gd name="T1" fmla="*/ 1389 h 1641"/>
              <a:gd name="T2" fmla="*/ 1683 w 1753"/>
              <a:gd name="T3" fmla="*/ 1304 h 1641"/>
              <a:gd name="T4" fmla="*/ 1713 w 1753"/>
              <a:gd name="T5" fmla="*/ 1216 h 1641"/>
              <a:gd name="T6" fmla="*/ 1734 w 1753"/>
              <a:gd name="T7" fmla="*/ 1126 h 1641"/>
              <a:gd name="T8" fmla="*/ 1748 w 1753"/>
              <a:gd name="T9" fmla="*/ 1033 h 1641"/>
              <a:gd name="T10" fmla="*/ 1752 w 1753"/>
              <a:gd name="T11" fmla="*/ 940 h 1641"/>
              <a:gd name="T12" fmla="*/ 1748 w 1753"/>
              <a:gd name="T13" fmla="*/ 847 h 1641"/>
              <a:gd name="T14" fmla="*/ 1735 w 1753"/>
              <a:gd name="T15" fmla="*/ 754 h 1641"/>
              <a:gd name="T16" fmla="*/ 1713 w 1753"/>
              <a:gd name="T17" fmla="*/ 663 h 1641"/>
              <a:gd name="T18" fmla="*/ 1684 w 1753"/>
              <a:gd name="T19" fmla="*/ 576 h 1641"/>
              <a:gd name="T20" fmla="*/ 1646 w 1753"/>
              <a:gd name="T21" fmla="*/ 491 h 1641"/>
              <a:gd name="T22" fmla="*/ 1601 w 1753"/>
              <a:gd name="T23" fmla="*/ 411 h 1641"/>
              <a:gd name="T24" fmla="*/ 1548 w 1753"/>
              <a:gd name="T25" fmla="*/ 337 h 1641"/>
              <a:gd name="T26" fmla="*/ 1489 w 1753"/>
              <a:gd name="T27" fmla="*/ 268 h 1641"/>
              <a:gd name="T28" fmla="*/ 1424 w 1753"/>
              <a:gd name="T29" fmla="*/ 206 h 1641"/>
              <a:gd name="T30" fmla="*/ 1353 w 1753"/>
              <a:gd name="T31" fmla="*/ 151 h 1641"/>
              <a:gd name="T32" fmla="*/ 1277 w 1753"/>
              <a:gd name="T33" fmla="*/ 104 h 1641"/>
              <a:gd name="T34" fmla="*/ 1198 w 1753"/>
              <a:gd name="T35" fmla="*/ 66 h 1641"/>
              <a:gd name="T36" fmla="*/ 1115 w 1753"/>
              <a:gd name="T37" fmla="*/ 36 h 1641"/>
              <a:gd name="T38" fmla="*/ 1030 w 1753"/>
              <a:gd name="T39" fmla="*/ 15 h 1641"/>
              <a:gd name="T40" fmla="*/ 944 w 1753"/>
              <a:gd name="T41" fmla="*/ 3 h 1641"/>
              <a:gd name="T42" fmla="*/ 857 w 1753"/>
              <a:gd name="T43" fmla="*/ 0 h 1641"/>
              <a:gd name="T44" fmla="*/ 770 w 1753"/>
              <a:gd name="T45" fmla="*/ 7 h 1641"/>
              <a:gd name="T46" fmla="*/ 684 w 1753"/>
              <a:gd name="T47" fmla="*/ 23 h 1641"/>
              <a:gd name="T48" fmla="*/ 600 w 1753"/>
              <a:gd name="T49" fmla="*/ 48 h 1641"/>
              <a:gd name="T50" fmla="*/ 518 w 1753"/>
              <a:gd name="T51" fmla="*/ 82 h 1641"/>
              <a:gd name="T52" fmla="*/ 440 w 1753"/>
              <a:gd name="T53" fmla="*/ 124 h 1641"/>
              <a:gd name="T54" fmla="*/ 367 w 1753"/>
              <a:gd name="T55" fmla="*/ 175 h 1641"/>
              <a:gd name="T56" fmla="*/ 299 w 1753"/>
              <a:gd name="T57" fmla="*/ 233 h 1641"/>
              <a:gd name="T58" fmla="*/ 236 w 1753"/>
              <a:gd name="T59" fmla="*/ 298 h 1641"/>
              <a:gd name="T60" fmla="*/ 180 w 1753"/>
              <a:gd name="T61" fmla="*/ 369 h 1641"/>
              <a:gd name="T62" fmla="*/ 130 w 1753"/>
              <a:gd name="T63" fmla="*/ 446 h 1641"/>
              <a:gd name="T64" fmla="*/ 88 w 1753"/>
              <a:gd name="T65" fmla="*/ 528 h 1641"/>
              <a:gd name="T66" fmla="*/ 54 w 1753"/>
              <a:gd name="T67" fmla="*/ 614 h 1641"/>
              <a:gd name="T68" fmla="*/ 28 w 1753"/>
              <a:gd name="T69" fmla="*/ 704 h 1641"/>
              <a:gd name="T70" fmla="*/ 10 w 1753"/>
              <a:gd name="T71" fmla="*/ 795 h 1641"/>
              <a:gd name="T72" fmla="*/ 1 w 1753"/>
              <a:gd name="T73" fmla="*/ 888 h 1641"/>
              <a:gd name="T74" fmla="*/ 1 w 1753"/>
              <a:gd name="T75" fmla="*/ 982 h 1641"/>
              <a:gd name="T76" fmla="*/ 9 w 1753"/>
              <a:gd name="T77" fmla="*/ 1075 h 1641"/>
              <a:gd name="T78" fmla="*/ 26 w 1753"/>
              <a:gd name="T79" fmla="*/ 1166 h 1641"/>
              <a:gd name="T80" fmla="*/ 51 w 1753"/>
              <a:gd name="T81" fmla="*/ 1256 h 1641"/>
              <a:gd name="T82" fmla="*/ 85 w 1753"/>
              <a:gd name="T83" fmla="*/ 1342 h 1641"/>
              <a:gd name="T84" fmla="*/ 126 w 1753"/>
              <a:gd name="T85" fmla="*/ 1425 h 1641"/>
              <a:gd name="T86" fmla="*/ 175 w 1753"/>
              <a:gd name="T87" fmla="*/ 1502 h 1641"/>
              <a:gd name="T88" fmla="*/ 231 w 1753"/>
              <a:gd name="T89" fmla="*/ 1574 h 1641"/>
              <a:gd name="T90" fmla="*/ 293 w 1753"/>
              <a:gd name="T91" fmla="*/ 1640 h 164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753"/>
              <a:gd name="T139" fmla="*/ 0 h 1641"/>
              <a:gd name="T140" fmla="*/ 1753 w 1753"/>
              <a:gd name="T141" fmla="*/ 1641 h 164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753" h="1641">
                <a:moveTo>
                  <a:pt x="1623" y="1429"/>
                </a:moveTo>
                <a:lnTo>
                  <a:pt x="1645" y="1389"/>
                </a:lnTo>
                <a:lnTo>
                  <a:pt x="1665" y="1347"/>
                </a:lnTo>
                <a:lnTo>
                  <a:pt x="1683" y="1304"/>
                </a:lnTo>
                <a:lnTo>
                  <a:pt x="1699" y="1261"/>
                </a:lnTo>
                <a:lnTo>
                  <a:pt x="1713" y="1216"/>
                </a:lnTo>
                <a:lnTo>
                  <a:pt x="1725" y="1171"/>
                </a:lnTo>
                <a:lnTo>
                  <a:pt x="1734" y="1126"/>
                </a:lnTo>
                <a:lnTo>
                  <a:pt x="1742" y="1080"/>
                </a:lnTo>
                <a:lnTo>
                  <a:pt x="1748" y="1033"/>
                </a:lnTo>
                <a:lnTo>
                  <a:pt x="1751" y="987"/>
                </a:lnTo>
                <a:lnTo>
                  <a:pt x="1752" y="940"/>
                </a:lnTo>
                <a:lnTo>
                  <a:pt x="1751" y="893"/>
                </a:lnTo>
                <a:lnTo>
                  <a:pt x="1748" y="847"/>
                </a:lnTo>
                <a:lnTo>
                  <a:pt x="1742" y="800"/>
                </a:lnTo>
                <a:lnTo>
                  <a:pt x="1735" y="754"/>
                </a:lnTo>
                <a:lnTo>
                  <a:pt x="1725" y="709"/>
                </a:lnTo>
                <a:lnTo>
                  <a:pt x="1713" y="663"/>
                </a:lnTo>
                <a:lnTo>
                  <a:pt x="1700" y="619"/>
                </a:lnTo>
                <a:lnTo>
                  <a:pt x="1684" y="576"/>
                </a:lnTo>
                <a:lnTo>
                  <a:pt x="1666" y="533"/>
                </a:lnTo>
                <a:lnTo>
                  <a:pt x="1646" y="491"/>
                </a:lnTo>
                <a:lnTo>
                  <a:pt x="1624" y="451"/>
                </a:lnTo>
                <a:lnTo>
                  <a:pt x="1601" y="411"/>
                </a:lnTo>
                <a:lnTo>
                  <a:pt x="1575" y="373"/>
                </a:lnTo>
                <a:lnTo>
                  <a:pt x="1548" y="337"/>
                </a:lnTo>
                <a:lnTo>
                  <a:pt x="1519" y="302"/>
                </a:lnTo>
                <a:lnTo>
                  <a:pt x="1489" y="268"/>
                </a:lnTo>
                <a:lnTo>
                  <a:pt x="1457" y="236"/>
                </a:lnTo>
                <a:lnTo>
                  <a:pt x="1424" y="206"/>
                </a:lnTo>
                <a:lnTo>
                  <a:pt x="1389" y="178"/>
                </a:lnTo>
                <a:lnTo>
                  <a:pt x="1353" y="151"/>
                </a:lnTo>
                <a:lnTo>
                  <a:pt x="1316" y="127"/>
                </a:lnTo>
                <a:lnTo>
                  <a:pt x="1277" y="104"/>
                </a:lnTo>
                <a:lnTo>
                  <a:pt x="1238" y="84"/>
                </a:lnTo>
                <a:lnTo>
                  <a:pt x="1198" y="66"/>
                </a:lnTo>
                <a:lnTo>
                  <a:pt x="1157" y="50"/>
                </a:lnTo>
                <a:lnTo>
                  <a:pt x="1115" y="36"/>
                </a:lnTo>
                <a:lnTo>
                  <a:pt x="1073" y="24"/>
                </a:lnTo>
                <a:lnTo>
                  <a:pt x="1030" y="15"/>
                </a:lnTo>
                <a:lnTo>
                  <a:pt x="987" y="8"/>
                </a:lnTo>
                <a:lnTo>
                  <a:pt x="944" y="3"/>
                </a:lnTo>
                <a:lnTo>
                  <a:pt x="900" y="0"/>
                </a:lnTo>
                <a:lnTo>
                  <a:pt x="857" y="0"/>
                </a:lnTo>
                <a:lnTo>
                  <a:pt x="813" y="2"/>
                </a:lnTo>
                <a:lnTo>
                  <a:pt x="770" y="7"/>
                </a:lnTo>
                <a:lnTo>
                  <a:pt x="726" y="14"/>
                </a:lnTo>
                <a:lnTo>
                  <a:pt x="684" y="23"/>
                </a:lnTo>
                <a:lnTo>
                  <a:pt x="641" y="34"/>
                </a:lnTo>
                <a:lnTo>
                  <a:pt x="600" y="48"/>
                </a:lnTo>
                <a:lnTo>
                  <a:pt x="558" y="64"/>
                </a:lnTo>
                <a:lnTo>
                  <a:pt x="518" y="82"/>
                </a:lnTo>
                <a:lnTo>
                  <a:pt x="479" y="102"/>
                </a:lnTo>
                <a:lnTo>
                  <a:pt x="440" y="124"/>
                </a:lnTo>
                <a:lnTo>
                  <a:pt x="403" y="149"/>
                </a:lnTo>
                <a:lnTo>
                  <a:pt x="367" y="175"/>
                </a:lnTo>
                <a:lnTo>
                  <a:pt x="332" y="203"/>
                </a:lnTo>
                <a:lnTo>
                  <a:pt x="299" y="233"/>
                </a:lnTo>
                <a:lnTo>
                  <a:pt x="267" y="264"/>
                </a:lnTo>
                <a:lnTo>
                  <a:pt x="236" y="298"/>
                </a:lnTo>
                <a:lnTo>
                  <a:pt x="207" y="333"/>
                </a:lnTo>
                <a:lnTo>
                  <a:pt x="180" y="369"/>
                </a:lnTo>
                <a:lnTo>
                  <a:pt x="154" y="407"/>
                </a:lnTo>
                <a:lnTo>
                  <a:pt x="130" y="446"/>
                </a:lnTo>
                <a:lnTo>
                  <a:pt x="108" y="487"/>
                </a:lnTo>
                <a:lnTo>
                  <a:pt x="88" y="528"/>
                </a:lnTo>
                <a:lnTo>
                  <a:pt x="70" y="571"/>
                </a:lnTo>
                <a:lnTo>
                  <a:pt x="54" y="614"/>
                </a:lnTo>
                <a:lnTo>
                  <a:pt x="40" y="659"/>
                </a:lnTo>
                <a:lnTo>
                  <a:pt x="28" y="704"/>
                </a:lnTo>
                <a:lnTo>
                  <a:pt x="18" y="749"/>
                </a:lnTo>
                <a:lnTo>
                  <a:pt x="10" y="795"/>
                </a:lnTo>
                <a:lnTo>
                  <a:pt x="5" y="842"/>
                </a:lnTo>
                <a:lnTo>
                  <a:pt x="1" y="888"/>
                </a:lnTo>
                <a:lnTo>
                  <a:pt x="0" y="935"/>
                </a:lnTo>
                <a:lnTo>
                  <a:pt x="1" y="982"/>
                </a:lnTo>
                <a:lnTo>
                  <a:pt x="4" y="1028"/>
                </a:lnTo>
                <a:lnTo>
                  <a:pt x="9" y="1075"/>
                </a:lnTo>
                <a:lnTo>
                  <a:pt x="17" y="1121"/>
                </a:lnTo>
                <a:lnTo>
                  <a:pt x="26" y="1166"/>
                </a:lnTo>
                <a:lnTo>
                  <a:pt x="38" y="1212"/>
                </a:lnTo>
                <a:lnTo>
                  <a:pt x="51" y="1256"/>
                </a:lnTo>
                <a:lnTo>
                  <a:pt x="67" y="1300"/>
                </a:lnTo>
                <a:lnTo>
                  <a:pt x="85" y="1342"/>
                </a:lnTo>
                <a:lnTo>
                  <a:pt x="105" y="1384"/>
                </a:lnTo>
                <a:lnTo>
                  <a:pt x="126" y="1425"/>
                </a:lnTo>
                <a:lnTo>
                  <a:pt x="150" y="1464"/>
                </a:lnTo>
                <a:lnTo>
                  <a:pt x="175" y="1502"/>
                </a:lnTo>
                <a:lnTo>
                  <a:pt x="202" y="1539"/>
                </a:lnTo>
                <a:lnTo>
                  <a:pt x="231" y="1574"/>
                </a:lnTo>
                <a:lnTo>
                  <a:pt x="261" y="1608"/>
                </a:lnTo>
                <a:lnTo>
                  <a:pt x="293" y="1640"/>
                </a:lnTo>
              </a:path>
            </a:pathLst>
          </a:custGeom>
          <a:noFill/>
          <a:ln w="9525">
            <a:solidFill>
              <a:srgbClr val="000000"/>
            </a:solidFill>
            <a:round/>
            <a:headEnd/>
            <a:tailEnd type="triangle" w="lg" len="lg"/>
          </a:ln>
        </p:spPr>
        <p:txBody>
          <a:bodyPr>
            <a:prstTxWarp prst="textNoShape">
              <a:avLst/>
            </a:prstTxWarp>
          </a:bodyPr>
          <a:lstStyle/>
          <a:p>
            <a:endParaRPr lang="en-US" sz="1800"/>
          </a:p>
        </p:txBody>
      </p:sp>
      <p:sp>
        <p:nvSpPr>
          <p:cNvPr id="97286" name="Text Box 16"/>
          <p:cNvSpPr txBox="1">
            <a:spLocks noChangeArrowheads="1"/>
          </p:cNvSpPr>
          <p:nvPr/>
        </p:nvSpPr>
        <p:spPr bwMode="auto">
          <a:xfrm>
            <a:off x="4217988" y="5911850"/>
            <a:ext cx="588962" cy="258763"/>
          </a:xfrm>
          <a:prstGeom prst="rect">
            <a:avLst/>
          </a:prstGeom>
          <a:noFill/>
          <a:ln w="9525">
            <a:noFill/>
            <a:miter lim="800000"/>
            <a:headEnd/>
            <a:tailEnd/>
          </a:ln>
        </p:spPr>
        <p:txBody>
          <a:bodyPr wrap="none" lIns="0" tIns="0" rIns="0" bIns="0">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700"/>
              <a:t>delete</a:t>
            </a:r>
          </a:p>
        </p:txBody>
      </p:sp>
      <p:sp>
        <p:nvSpPr>
          <p:cNvPr id="97287" name="Text Box 17"/>
          <p:cNvSpPr txBox="1">
            <a:spLocks noChangeArrowheads="1"/>
          </p:cNvSpPr>
          <p:nvPr/>
        </p:nvSpPr>
        <p:spPr bwMode="auto">
          <a:xfrm>
            <a:off x="3429000" y="2514600"/>
            <a:ext cx="815975" cy="258763"/>
          </a:xfrm>
          <a:prstGeom prst="rect">
            <a:avLst/>
          </a:prstGeom>
          <a:noFill/>
          <a:ln w="9525">
            <a:noFill/>
            <a:miter lim="800000"/>
            <a:headEnd/>
            <a:tailEnd/>
          </a:ln>
        </p:spPr>
        <p:txBody>
          <a:bodyPr wrap="none" lIns="0" tIns="0" rIns="0" bIns="0">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700"/>
              <a:t>continue</a:t>
            </a:r>
          </a:p>
        </p:txBody>
      </p:sp>
      <p:sp>
        <p:nvSpPr>
          <p:cNvPr id="97288" name="Line 18"/>
          <p:cNvSpPr>
            <a:spLocks noChangeShapeType="1"/>
          </p:cNvSpPr>
          <p:nvPr/>
        </p:nvSpPr>
        <p:spPr bwMode="auto">
          <a:xfrm>
            <a:off x="3760788" y="3502025"/>
            <a:ext cx="387350" cy="727075"/>
          </a:xfrm>
          <a:prstGeom prst="line">
            <a:avLst/>
          </a:prstGeom>
          <a:noFill/>
          <a:ln w="9525">
            <a:solidFill>
              <a:srgbClr val="000000"/>
            </a:solidFill>
            <a:round/>
            <a:headEnd/>
            <a:tailEnd type="triangle" w="lg" len="lg"/>
          </a:ln>
        </p:spPr>
        <p:txBody>
          <a:bodyPr>
            <a:prstTxWarp prst="textNoShape">
              <a:avLst/>
            </a:prstTxWarp>
          </a:bodyPr>
          <a:lstStyle/>
          <a:p>
            <a:endParaRPr lang="en-US"/>
          </a:p>
        </p:txBody>
      </p:sp>
      <p:sp>
        <p:nvSpPr>
          <p:cNvPr id="97289" name="Line 20"/>
          <p:cNvSpPr>
            <a:spLocks noChangeShapeType="1"/>
          </p:cNvSpPr>
          <p:nvPr/>
        </p:nvSpPr>
        <p:spPr bwMode="auto">
          <a:xfrm>
            <a:off x="5253038" y="4203700"/>
            <a:ext cx="1925637" cy="3175"/>
          </a:xfrm>
          <a:prstGeom prst="line">
            <a:avLst/>
          </a:prstGeom>
          <a:noFill/>
          <a:ln w="9525">
            <a:solidFill>
              <a:srgbClr val="000000"/>
            </a:solidFill>
            <a:round/>
            <a:headEnd/>
            <a:tailEnd type="triangle" w="lg" len="lg"/>
          </a:ln>
        </p:spPr>
        <p:txBody>
          <a:bodyPr>
            <a:prstTxWarp prst="textNoShape">
              <a:avLst/>
            </a:prstTxWarp>
          </a:bodyPr>
          <a:lstStyle/>
          <a:p>
            <a:endParaRPr lang="en-US"/>
          </a:p>
        </p:txBody>
      </p:sp>
      <p:sp>
        <p:nvSpPr>
          <p:cNvPr id="97290" name="Freeform 21"/>
          <p:cNvSpPr>
            <a:spLocks/>
          </p:cNvSpPr>
          <p:nvPr/>
        </p:nvSpPr>
        <p:spPr bwMode="auto">
          <a:xfrm>
            <a:off x="5926138" y="2492375"/>
            <a:ext cx="631825" cy="590550"/>
          </a:xfrm>
          <a:custGeom>
            <a:avLst/>
            <a:gdLst>
              <a:gd name="T0" fmla="*/ 1645 w 1753"/>
              <a:gd name="T1" fmla="*/ 1389 h 1641"/>
              <a:gd name="T2" fmla="*/ 1683 w 1753"/>
              <a:gd name="T3" fmla="*/ 1304 h 1641"/>
              <a:gd name="T4" fmla="*/ 1713 w 1753"/>
              <a:gd name="T5" fmla="*/ 1216 h 1641"/>
              <a:gd name="T6" fmla="*/ 1734 w 1753"/>
              <a:gd name="T7" fmla="*/ 1126 h 1641"/>
              <a:gd name="T8" fmla="*/ 1748 w 1753"/>
              <a:gd name="T9" fmla="*/ 1033 h 1641"/>
              <a:gd name="T10" fmla="*/ 1752 w 1753"/>
              <a:gd name="T11" fmla="*/ 940 h 1641"/>
              <a:gd name="T12" fmla="*/ 1748 w 1753"/>
              <a:gd name="T13" fmla="*/ 847 h 1641"/>
              <a:gd name="T14" fmla="*/ 1735 w 1753"/>
              <a:gd name="T15" fmla="*/ 754 h 1641"/>
              <a:gd name="T16" fmla="*/ 1713 w 1753"/>
              <a:gd name="T17" fmla="*/ 663 h 1641"/>
              <a:gd name="T18" fmla="*/ 1684 w 1753"/>
              <a:gd name="T19" fmla="*/ 576 h 1641"/>
              <a:gd name="T20" fmla="*/ 1646 w 1753"/>
              <a:gd name="T21" fmla="*/ 491 h 1641"/>
              <a:gd name="T22" fmla="*/ 1601 w 1753"/>
              <a:gd name="T23" fmla="*/ 411 h 1641"/>
              <a:gd name="T24" fmla="*/ 1548 w 1753"/>
              <a:gd name="T25" fmla="*/ 337 h 1641"/>
              <a:gd name="T26" fmla="*/ 1489 w 1753"/>
              <a:gd name="T27" fmla="*/ 268 h 1641"/>
              <a:gd name="T28" fmla="*/ 1424 w 1753"/>
              <a:gd name="T29" fmla="*/ 206 h 1641"/>
              <a:gd name="T30" fmla="*/ 1353 w 1753"/>
              <a:gd name="T31" fmla="*/ 151 h 1641"/>
              <a:gd name="T32" fmla="*/ 1277 w 1753"/>
              <a:gd name="T33" fmla="*/ 104 h 1641"/>
              <a:gd name="T34" fmla="*/ 1198 w 1753"/>
              <a:gd name="T35" fmla="*/ 66 h 1641"/>
              <a:gd name="T36" fmla="*/ 1115 w 1753"/>
              <a:gd name="T37" fmla="*/ 36 h 1641"/>
              <a:gd name="T38" fmla="*/ 1030 w 1753"/>
              <a:gd name="T39" fmla="*/ 15 h 1641"/>
              <a:gd name="T40" fmla="*/ 944 w 1753"/>
              <a:gd name="T41" fmla="*/ 3 h 1641"/>
              <a:gd name="T42" fmla="*/ 857 w 1753"/>
              <a:gd name="T43" fmla="*/ 0 h 1641"/>
              <a:gd name="T44" fmla="*/ 770 w 1753"/>
              <a:gd name="T45" fmla="*/ 7 h 1641"/>
              <a:gd name="T46" fmla="*/ 684 w 1753"/>
              <a:gd name="T47" fmla="*/ 23 h 1641"/>
              <a:gd name="T48" fmla="*/ 600 w 1753"/>
              <a:gd name="T49" fmla="*/ 48 h 1641"/>
              <a:gd name="T50" fmla="*/ 518 w 1753"/>
              <a:gd name="T51" fmla="*/ 82 h 1641"/>
              <a:gd name="T52" fmla="*/ 440 w 1753"/>
              <a:gd name="T53" fmla="*/ 124 h 1641"/>
              <a:gd name="T54" fmla="*/ 367 w 1753"/>
              <a:gd name="T55" fmla="*/ 175 h 1641"/>
              <a:gd name="T56" fmla="*/ 299 w 1753"/>
              <a:gd name="T57" fmla="*/ 233 h 1641"/>
              <a:gd name="T58" fmla="*/ 236 w 1753"/>
              <a:gd name="T59" fmla="*/ 298 h 1641"/>
              <a:gd name="T60" fmla="*/ 180 w 1753"/>
              <a:gd name="T61" fmla="*/ 369 h 1641"/>
              <a:gd name="T62" fmla="*/ 130 w 1753"/>
              <a:gd name="T63" fmla="*/ 446 h 1641"/>
              <a:gd name="T64" fmla="*/ 88 w 1753"/>
              <a:gd name="T65" fmla="*/ 528 h 1641"/>
              <a:gd name="T66" fmla="*/ 54 w 1753"/>
              <a:gd name="T67" fmla="*/ 614 h 1641"/>
              <a:gd name="T68" fmla="*/ 28 w 1753"/>
              <a:gd name="T69" fmla="*/ 704 h 1641"/>
              <a:gd name="T70" fmla="*/ 10 w 1753"/>
              <a:gd name="T71" fmla="*/ 795 h 1641"/>
              <a:gd name="T72" fmla="*/ 1 w 1753"/>
              <a:gd name="T73" fmla="*/ 888 h 1641"/>
              <a:gd name="T74" fmla="*/ 1 w 1753"/>
              <a:gd name="T75" fmla="*/ 982 h 1641"/>
              <a:gd name="T76" fmla="*/ 9 w 1753"/>
              <a:gd name="T77" fmla="*/ 1075 h 1641"/>
              <a:gd name="T78" fmla="*/ 26 w 1753"/>
              <a:gd name="T79" fmla="*/ 1166 h 1641"/>
              <a:gd name="T80" fmla="*/ 51 w 1753"/>
              <a:gd name="T81" fmla="*/ 1256 h 1641"/>
              <a:gd name="T82" fmla="*/ 85 w 1753"/>
              <a:gd name="T83" fmla="*/ 1342 h 1641"/>
              <a:gd name="T84" fmla="*/ 126 w 1753"/>
              <a:gd name="T85" fmla="*/ 1425 h 1641"/>
              <a:gd name="T86" fmla="*/ 175 w 1753"/>
              <a:gd name="T87" fmla="*/ 1502 h 1641"/>
              <a:gd name="T88" fmla="*/ 231 w 1753"/>
              <a:gd name="T89" fmla="*/ 1574 h 1641"/>
              <a:gd name="T90" fmla="*/ 293 w 1753"/>
              <a:gd name="T91" fmla="*/ 1640 h 164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753"/>
              <a:gd name="T139" fmla="*/ 0 h 1641"/>
              <a:gd name="T140" fmla="*/ 1753 w 1753"/>
              <a:gd name="T141" fmla="*/ 1641 h 164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753" h="1641">
                <a:moveTo>
                  <a:pt x="1623" y="1429"/>
                </a:moveTo>
                <a:lnTo>
                  <a:pt x="1645" y="1389"/>
                </a:lnTo>
                <a:lnTo>
                  <a:pt x="1665" y="1347"/>
                </a:lnTo>
                <a:lnTo>
                  <a:pt x="1683" y="1304"/>
                </a:lnTo>
                <a:lnTo>
                  <a:pt x="1699" y="1261"/>
                </a:lnTo>
                <a:lnTo>
                  <a:pt x="1713" y="1216"/>
                </a:lnTo>
                <a:lnTo>
                  <a:pt x="1725" y="1171"/>
                </a:lnTo>
                <a:lnTo>
                  <a:pt x="1734" y="1126"/>
                </a:lnTo>
                <a:lnTo>
                  <a:pt x="1742" y="1080"/>
                </a:lnTo>
                <a:lnTo>
                  <a:pt x="1748" y="1033"/>
                </a:lnTo>
                <a:lnTo>
                  <a:pt x="1751" y="987"/>
                </a:lnTo>
                <a:lnTo>
                  <a:pt x="1752" y="940"/>
                </a:lnTo>
                <a:lnTo>
                  <a:pt x="1751" y="893"/>
                </a:lnTo>
                <a:lnTo>
                  <a:pt x="1748" y="847"/>
                </a:lnTo>
                <a:lnTo>
                  <a:pt x="1742" y="800"/>
                </a:lnTo>
                <a:lnTo>
                  <a:pt x="1735" y="754"/>
                </a:lnTo>
                <a:lnTo>
                  <a:pt x="1725" y="709"/>
                </a:lnTo>
                <a:lnTo>
                  <a:pt x="1713" y="663"/>
                </a:lnTo>
                <a:lnTo>
                  <a:pt x="1700" y="619"/>
                </a:lnTo>
                <a:lnTo>
                  <a:pt x="1684" y="576"/>
                </a:lnTo>
                <a:lnTo>
                  <a:pt x="1666" y="533"/>
                </a:lnTo>
                <a:lnTo>
                  <a:pt x="1646" y="491"/>
                </a:lnTo>
                <a:lnTo>
                  <a:pt x="1624" y="451"/>
                </a:lnTo>
                <a:lnTo>
                  <a:pt x="1601" y="411"/>
                </a:lnTo>
                <a:lnTo>
                  <a:pt x="1575" y="373"/>
                </a:lnTo>
                <a:lnTo>
                  <a:pt x="1548" y="337"/>
                </a:lnTo>
                <a:lnTo>
                  <a:pt x="1519" y="302"/>
                </a:lnTo>
                <a:lnTo>
                  <a:pt x="1489" y="268"/>
                </a:lnTo>
                <a:lnTo>
                  <a:pt x="1457" y="236"/>
                </a:lnTo>
                <a:lnTo>
                  <a:pt x="1424" y="206"/>
                </a:lnTo>
                <a:lnTo>
                  <a:pt x="1389" y="178"/>
                </a:lnTo>
                <a:lnTo>
                  <a:pt x="1353" y="151"/>
                </a:lnTo>
                <a:lnTo>
                  <a:pt x="1316" y="127"/>
                </a:lnTo>
                <a:lnTo>
                  <a:pt x="1277" y="104"/>
                </a:lnTo>
                <a:lnTo>
                  <a:pt x="1238" y="84"/>
                </a:lnTo>
                <a:lnTo>
                  <a:pt x="1198" y="66"/>
                </a:lnTo>
                <a:lnTo>
                  <a:pt x="1157" y="50"/>
                </a:lnTo>
                <a:lnTo>
                  <a:pt x="1115" y="36"/>
                </a:lnTo>
                <a:lnTo>
                  <a:pt x="1073" y="24"/>
                </a:lnTo>
                <a:lnTo>
                  <a:pt x="1030" y="15"/>
                </a:lnTo>
                <a:lnTo>
                  <a:pt x="987" y="8"/>
                </a:lnTo>
                <a:lnTo>
                  <a:pt x="944" y="3"/>
                </a:lnTo>
                <a:lnTo>
                  <a:pt x="900" y="0"/>
                </a:lnTo>
                <a:lnTo>
                  <a:pt x="857" y="0"/>
                </a:lnTo>
                <a:lnTo>
                  <a:pt x="813" y="2"/>
                </a:lnTo>
                <a:lnTo>
                  <a:pt x="770" y="7"/>
                </a:lnTo>
                <a:lnTo>
                  <a:pt x="726" y="14"/>
                </a:lnTo>
                <a:lnTo>
                  <a:pt x="684" y="23"/>
                </a:lnTo>
                <a:lnTo>
                  <a:pt x="641" y="34"/>
                </a:lnTo>
                <a:lnTo>
                  <a:pt x="600" y="48"/>
                </a:lnTo>
                <a:lnTo>
                  <a:pt x="558" y="64"/>
                </a:lnTo>
                <a:lnTo>
                  <a:pt x="518" y="82"/>
                </a:lnTo>
                <a:lnTo>
                  <a:pt x="479" y="102"/>
                </a:lnTo>
                <a:lnTo>
                  <a:pt x="440" y="124"/>
                </a:lnTo>
                <a:lnTo>
                  <a:pt x="403" y="149"/>
                </a:lnTo>
                <a:lnTo>
                  <a:pt x="367" y="175"/>
                </a:lnTo>
                <a:lnTo>
                  <a:pt x="332" y="203"/>
                </a:lnTo>
                <a:lnTo>
                  <a:pt x="299" y="233"/>
                </a:lnTo>
                <a:lnTo>
                  <a:pt x="267" y="264"/>
                </a:lnTo>
                <a:lnTo>
                  <a:pt x="236" y="298"/>
                </a:lnTo>
                <a:lnTo>
                  <a:pt x="207" y="333"/>
                </a:lnTo>
                <a:lnTo>
                  <a:pt x="180" y="369"/>
                </a:lnTo>
                <a:lnTo>
                  <a:pt x="154" y="407"/>
                </a:lnTo>
                <a:lnTo>
                  <a:pt x="130" y="446"/>
                </a:lnTo>
                <a:lnTo>
                  <a:pt x="108" y="487"/>
                </a:lnTo>
                <a:lnTo>
                  <a:pt x="88" y="528"/>
                </a:lnTo>
                <a:lnTo>
                  <a:pt x="70" y="571"/>
                </a:lnTo>
                <a:lnTo>
                  <a:pt x="54" y="614"/>
                </a:lnTo>
                <a:lnTo>
                  <a:pt x="40" y="659"/>
                </a:lnTo>
                <a:lnTo>
                  <a:pt x="28" y="704"/>
                </a:lnTo>
                <a:lnTo>
                  <a:pt x="18" y="749"/>
                </a:lnTo>
                <a:lnTo>
                  <a:pt x="10" y="795"/>
                </a:lnTo>
                <a:lnTo>
                  <a:pt x="5" y="842"/>
                </a:lnTo>
                <a:lnTo>
                  <a:pt x="1" y="888"/>
                </a:lnTo>
                <a:lnTo>
                  <a:pt x="0" y="935"/>
                </a:lnTo>
                <a:lnTo>
                  <a:pt x="1" y="982"/>
                </a:lnTo>
                <a:lnTo>
                  <a:pt x="4" y="1028"/>
                </a:lnTo>
                <a:lnTo>
                  <a:pt x="9" y="1075"/>
                </a:lnTo>
                <a:lnTo>
                  <a:pt x="17" y="1121"/>
                </a:lnTo>
                <a:lnTo>
                  <a:pt x="26" y="1166"/>
                </a:lnTo>
                <a:lnTo>
                  <a:pt x="38" y="1212"/>
                </a:lnTo>
                <a:lnTo>
                  <a:pt x="51" y="1256"/>
                </a:lnTo>
                <a:lnTo>
                  <a:pt x="67" y="1300"/>
                </a:lnTo>
                <a:lnTo>
                  <a:pt x="85" y="1342"/>
                </a:lnTo>
                <a:lnTo>
                  <a:pt x="105" y="1384"/>
                </a:lnTo>
                <a:lnTo>
                  <a:pt x="126" y="1425"/>
                </a:lnTo>
                <a:lnTo>
                  <a:pt x="150" y="1464"/>
                </a:lnTo>
                <a:lnTo>
                  <a:pt x="175" y="1502"/>
                </a:lnTo>
                <a:lnTo>
                  <a:pt x="202" y="1539"/>
                </a:lnTo>
                <a:lnTo>
                  <a:pt x="231" y="1574"/>
                </a:lnTo>
                <a:lnTo>
                  <a:pt x="261" y="1608"/>
                </a:lnTo>
                <a:lnTo>
                  <a:pt x="293" y="1640"/>
                </a:lnTo>
              </a:path>
            </a:pathLst>
          </a:custGeom>
          <a:noFill/>
          <a:ln w="9525">
            <a:solidFill>
              <a:srgbClr val="000000"/>
            </a:solidFill>
            <a:round/>
            <a:headEnd/>
            <a:tailEnd type="triangle" w="lg" len="lg"/>
          </a:ln>
        </p:spPr>
        <p:txBody>
          <a:bodyPr>
            <a:prstTxWarp prst="textNoShape">
              <a:avLst/>
            </a:prstTxWarp>
          </a:bodyPr>
          <a:lstStyle/>
          <a:p>
            <a:endParaRPr lang="en-US" sz="1800"/>
          </a:p>
        </p:txBody>
      </p:sp>
      <p:sp>
        <p:nvSpPr>
          <p:cNvPr id="97291" name="Line 22"/>
          <p:cNvSpPr>
            <a:spLocks noChangeShapeType="1"/>
          </p:cNvSpPr>
          <p:nvPr/>
        </p:nvSpPr>
        <p:spPr bwMode="auto">
          <a:xfrm>
            <a:off x="6808788" y="3495675"/>
            <a:ext cx="379412" cy="661988"/>
          </a:xfrm>
          <a:prstGeom prst="line">
            <a:avLst/>
          </a:prstGeom>
          <a:noFill/>
          <a:ln w="9525">
            <a:solidFill>
              <a:srgbClr val="000000"/>
            </a:solidFill>
            <a:round/>
            <a:headEnd/>
            <a:tailEnd type="triangle" w="lg" len="lg"/>
          </a:ln>
        </p:spPr>
        <p:txBody>
          <a:bodyPr>
            <a:prstTxWarp prst="textNoShape">
              <a:avLst/>
            </a:prstTxWarp>
          </a:bodyPr>
          <a:lstStyle/>
          <a:p>
            <a:endParaRPr lang="en-US"/>
          </a:p>
        </p:txBody>
      </p:sp>
      <p:sp>
        <p:nvSpPr>
          <p:cNvPr id="97292" name="Text Box 25"/>
          <p:cNvSpPr txBox="1">
            <a:spLocks noChangeArrowheads="1"/>
          </p:cNvSpPr>
          <p:nvPr/>
        </p:nvSpPr>
        <p:spPr bwMode="auto">
          <a:xfrm>
            <a:off x="6586538" y="2508250"/>
            <a:ext cx="815975" cy="258763"/>
          </a:xfrm>
          <a:prstGeom prst="rect">
            <a:avLst/>
          </a:prstGeom>
          <a:noFill/>
          <a:ln w="9525">
            <a:noFill/>
            <a:miter lim="800000"/>
            <a:headEnd/>
            <a:tailEnd/>
          </a:ln>
        </p:spPr>
        <p:txBody>
          <a:bodyPr wrap="none" lIns="0" tIns="0" rIns="0" bIns="0">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700"/>
              <a:t>continue</a:t>
            </a:r>
          </a:p>
        </p:txBody>
      </p:sp>
      <p:grpSp>
        <p:nvGrpSpPr>
          <p:cNvPr id="97293" name="Group 29"/>
          <p:cNvGrpSpPr>
            <a:grpSpLocks/>
          </p:cNvGrpSpPr>
          <p:nvPr/>
        </p:nvGrpSpPr>
        <p:grpSpPr bwMode="auto">
          <a:xfrm>
            <a:off x="5291138" y="3194050"/>
            <a:ext cx="512762" cy="1466850"/>
            <a:chOff x="1939" y="2818"/>
            <a:chExt cx="323" cy="924"/>
          </a:xfrm>
        </p:grpSpPr>
        <p:sp>
          <p:nvSpPr>
            <p:cNvPr id="97299" name="Line 30"/>
            <p:cNvSpPr>
              <a:spLocks noChangeShapeType="1"/>
            </p:cNvSpPr>
            <p:nvPr/>
          </p:nvSpPr>
          <p:spPr bwMode="auto">
            <a:xfrm flipV="1">
              <a:off x="1939" y="3117"/>
              <a:ext cx="323" cy="325"/>
            </a:xfrm>
            <a:prstGeom prst="line">
              <a:avLst/>
            </a:prstGeom>
            <a:noFill/>
            <a:ln w="9525">
              <a:solidFill>
                <a:srgbClr val="000000"/>
              </a:solidFill>
              <a:round/>
              <a:headEnd/>
              <a:tailEnd type="triangle" w="lg" len="lg"/>
            </a:ln>
          </p:spPr>
          <p:txBody>
            <a:bodyPr vert="eaVert">
              <a:prstTxWarp prst="textNoShape">
                <a:avLst/>
              </a:prstTxWarp>
            </a:bodyPr>
            <a:lstStyle/>
            <a:p>
              <a:endParaRPr lang="en-US"/>
            </a:p>
          </p:txBody>
        </p:sp>
        <p:sp>
          <p:nvSpPr>
            <p:cNvPr id="97300" name="Text Box 31"/>
            <p:cNvSpPr txBox="1">
              <a:spLocks noChangeArrowheads="1"/>
            </p:cNvSpPr>
            <p:nvPr/>
          </p:nvSpPr>
          <p:spPr bwMode="auto">
            <a:xfrm rot="-2700000">
              <a:off x="2018" y="2818"/>
              <a:ext cx="163" cy="924"/>
            </a:xfrm>
            <a:prstGeom prst="rect">
              <a:avLst/>
            </a:prstGeom>
            <a:noFill/>
            <a:ln w="9525">
              <a:noFill/>
              <a:miter lim="800000"/>
              <a:headEnd/>
              <a:tailEnd/>
            </a:ln>
          </p:spPr>
          <p:txBody>
            <a:bodyPr vert="eaVert"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700"/>
                <a:t>insert</a:t>
              </a:r>
            </a:p>
          </p:txBody>
        </p:sp>
      </p:grpSp>
      <p:sp>
        <p:nvSpPr>
          <p:cNvPr id="97294" name="Line 20"/>
          <p:cNvSpPr>
            <a:spLocks noChangeShapeType="1"/>
          </p:cNvSpPr>
          <p:nvPr/>
        </p:nvSpPr>
        <p:spPr bwMode="auto">
          <a:xfrm flipV="1">
            <a:off x="8256588" y="4152900"/>
            <a:ext cx="874712" cy="25400"/>
          </a:xfrm>
          <a:prstGeom prst="line">
            <a:avLst/>
          </a:prstGeom>
          <a:noFill/>
          <a:ln w="9525">
            <a:solidFill>
              <a:srgbClr val="000000"/>
            </a:solidFill>
            <a:round/>
            <a:headEnd/>
            <a:tailEnd type="triangle" w="lg" len="lg"/>
          </a:ln>
        </p:spPr>
        <p:txBody>
          <a:bodyPr>
            <a:prstTxWarp prst="textNoShape">
              <a:avLst/>
            </a:prstTxWarp>
          </a:bodyPr>
          <a:lstStyle/>
          <a:p>
            <a:endParaRPr lang="en-US"/>
          </a:p>
        </p:txBody>
      </p:sp>
      <p:grpSp>
        <p:nvGrpSpPr>
          <p:cNvPr id="97295" name="Group 29"/>
          <p:cNvGrpSpPr>
            <a:grpSpLocks/>
          </p:cNvGrpSpPr>
          <p:nvPr/>
        </p:nvGrpSpPr>
        <p:grpSpPr bwMode="auto">
          <a:xfrm>
            <a:off x="8294688" y="3168650"/>
            <a:ext cx="514350" cy="1466850"/>
            <a:chOff x="1939" y="2818"/>
            <a:chExt cx="323" cy="924"/>
          </a:xfrm>
        </p:grpSpPr>
        <p:sp>
          <p:nvSpPr>
            <p:cNvPr id="97297" name="Line 30"/>
            <p:cNvSpPr>
              <a:spLocks noChangeShapeType="1"/>
            </p:cNvSpPr>
            <p:nvPr/>
          </p:nvSpPr>
          <p:spPr bwMode="auto">
            <a:xfrm flipV="1">
              <a:off x="1939" y="3117"/>
              <a:ext cx="323" cy="325"/>
            </a:xfrm>
            <a:prstGeom prst="line">
              <a:avLst/>
            </a:prstGeom>
            <a:noFill/>
            <a:ln w="9525">
              <a:solidFill>
                <a:srgbClr val="000000"/>
              </a:solidFill>
              <a:round/>
              <a:headEnd/>
              <a:tailEnd type="triangle" w="lg" len="lg"/>
            </a:ln>
          </p:spPr>
          <p:txBody>
            <a:bodyPr vert="eaVert">
              <a:prstTxWarp prst="textNoShape">
                <a:avLst/>
              </a:prstTxWarp>
            </a:bodyPr>
            <a:lstStyle/>
            <a:p>
              <a:endParaRPr lang="en-US"/>
            </a:p>
          </p:txBody>
        </p:sp>
        <p:sp>
          <p:nvSpPr>
            <p:cNvPr id="97298" name="Text Box 31"/>
            <p:cNvSpPr txBox="1">
              <a:spLocks noChangeArrowheads="1"/>
            </p:cNvSpPr>
            <p:nvPr/>
          </p:nvSpPr>
          <p:spPr bwMode="auto">
            <a:xfrm rot="-2700000">
              <a:off x="2019" y="2818"/>
              <a:ext cx="162" cy="924"/>
            </a:xfrm>
            <a:prstGeom prst="rect">
              <a:avLst/>
            </a:prstGeom>
            <a:noFill/>
            <a:ln w="9525">
              <a:noFill/>
              <a:miter lim="800000"/>
              <a:headEnd/>
              <a:tailEnd/>
            </a:ln>
          </p:spPr>
          <p:txBody>
            <a:bodyPr vert="eaVert"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700"/>
                <a:t>insert</a:t>
              </a:r>
            </a:p>
          </p:txBody>
        </p:sp>
      </p:grpSp>
      <p:sp>
        <p:nvSpPr>
          <p:cNvPr id="97296" name="Freeform 14"/>
          <p:cNvSpPr>
            <a:spLocks/>
          </p:cNvSpPr>
          <p:nvPr/>
        </p:nvSpPr>
        <p:spPr bwMode="auto">
          <a:xfrm>
            <a:off x="2184400" y="4235450"/>
            <a:ext cx="4981575" cy="3779838"/>
          </a:xfrm>
          <a:custGeom>
            <a:avLst/>
            <a:gdLst>
              <a:gd name="T0" fmla="*/ 0 w 13838"/>
              <a:gd name="T1" fmla="*/ 199 h 10498"/>
              <a:gd name="T2" fmla="*/ 13837 w 13838"/>
              <a:gd name="T3" fmla="*/ 0 h 10498"/>
              <a:gd name="T4" fmla="*/ 0 60000 65536"/>
              <a:gd name="T5" fmla="*/ 0 60000 65536"/>
              <a:gd name="T6" fmla="*/ 0 w 13838"/>
              <a:gd name="T7" fmla="*/ 0 h 10498"/>
              <a:gd name="T8" fmla="*/ 13838 w 13838"/>
              <a:gd name="T9" fmla="*/ 10498 h 10498"/>
            </a:gdLst>
            <a:ahLst/>
            <a:cxnLst>
              <a:cxn ang="T4">
                <a:pos x="T0" y="T1"/>
              </a:cxn>
              <a:cxn ang="T5">
                <a:pos x="T2" y="T3"/>
              </a:cxn>
            </a:cxnLst>
            <a:rect l="T6" t="T7" r="T8" b="T9"/>
            <a:pathLst>
              <a:path w="13838" h="10498">
                <a:moveTo>
                  <a:pt x="0" y="199"/>
                </a:moveTo>
                <a:cubicBezTo>
                  <a:pt x="7160" y="10497"/>
                  <a:pt x="13837" y="0"/>
                  <a:pt x="13837" y="0"/>
                </a:cubicBezTo>
              </a:path>
            </a:pathLst>
          </a:custGeom>
          <a:noFill/>
          <a:ln w="9525">
            <a:solidFill>
              <a:srgbClr val="000000"/>
            </a:solidFill>
            <a:round/>
            <a:headEnd/>
            <a:tailEnd type="triangle" w="lg" len="lg"/>
          </a:ln>
        </p:spPr>
        <p:txBody>
          <a:bodyPr>
            <a:prstTxWarp prst="textNoShape">
              <a:avLst/>
            </a:prstTxWarp>
          </a:bodyPr>
          <a:lstStyle/>
          <a:p>
            <a:endParaRPr lang="en-US" sz="180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8305" name="Title 1"/>
          <p:cNvSpPr>
            <a:spLocks noGrp="1"/>
          </p:cNvSpPr>
          <p:nvPr>
            <p:ph type="title"/>
          </p:nvPr>
        </p:nvSpPr>
        <p:spPr/>
        <p:txBody>
          <a:bodyPr/>
          <a:lstStyle/>
          <a:p>
            <a:r>
              <a:rPr lang="en-US" smtClean="0"/>
              <a:t>Profiles, an Example: States</a:t>
            </a:r>
          </a:p>
        </p:txBody>
      </p:sp>
      <p:grpSp>
        <p:nvGrpSpPr>
          <p:cNvPr id="98306" name="Group 4"/>
          <p:cNvGrpSpPr>
            <a:grpSpLocks/>
          </p:cNvGrpSpPr>
          <p:nvPr/>
        </p:nvGrpSpPr>
        <p:grpSpPr bwMode="auto">
          <a:xfrm>
            <a:off x="1123950" y="3209925"/>
            <a:ext cx="7135813" cy="1903413"/>
            <a:chOff x="1263" y="2794"/>
            <a:chExt cx="4495" cy="1199"/>
          </a:xfrm>
        </p:grpSpPr>
        <p:sp>
          <p:nvSpPr>
            <p:cNvPr id="98333" name="AutoShape 5"/>
            <p:cNvSpPr>
              <a:spLocks noChangeArrowheads="1"/>
            </p:cNvSpPr>
            <p:nvPr/>
          </p:nvSpPr>
          <p:spPr bwMode="auto">
            <a:xfrm>
              <a:off x="1263" y="2835"/>
              <a:ext cx="671" cy="1158"/>
            </a:xfrm>
            <a:prstGeom prst="roundRect">
              <a:avLst>
                <a:gd name="adj" fmla="val 148"/>
              </a:avLst>
            </a:prstGeom>
            <a:solidFill>
              <a:srgbClr val="E6E6E6"/>
            </a:solidFill>
            <a:ln w="9525">
              <a:solidFill>
                <a:srgbClr val="000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	.1</a:t>
              </a:r>
              <a:br>
                <a:rPr lang="en-GB"/>
              </a:br>
              <a:r>
                <a:rPr lang="en-GB"/>
                <a:t>C	.05</a:t>
              </a:r>
              <a:br>
                <a:rPr lang="en-GB"/>
              </a:br>
              <a:r>
                <a:rPr lang="en-GB"/>
                <a:t>D	.2</a:t>
              </a:r>
              <a:br>
                <a:rPr lang="en-GB"/>
              </a:br>
              <a:r>
                <a:rPr lang="en-GB"/>
                <a:t>E	.08</a:t>
              </a:r>
              <a:br>
                <a:rPr lang="en-GB"/>
              </a:br>
              <a:r>
                <a:rPr lang="en-GB"/>
                <a:t>F	.01</a:t>
              </a:r>
            </a:p>
          </p:txBody>
        </p:sp>
        <p:sp>
          <p:nvSpPr>
            <p:cNvPr id="98334" name="Oval 6"/>
            <p:cNvSpPr>
              <a:spLocks noChangeArrowheads="1"/>
            </p:cNvSpPr>
            <p:nvPr/>
          </p:nvSpPr>
          <p:spPr bwMode="auto">
            <a:xfrm>
              <a:off x="2184" y="2794"/>
              <a:ext cx="741" cy="332"/>
            </a:xfrm>
            <a:prstGeom prst="ellipse">
              <a:avLst/>
            </a:prstGeom>
            <a:solidFill>
              <a:srgbClr val="E6E6E6"/>
            </a:solidFill>
            <a:ln w="9525">
              <a:solidFill>
                <a:srgbClr val="000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Gap</a:t>
              </a:r>
            </a:p>
          </p:txBody>
        </p:sp>
        <p:sp>
          <p:nvSpPr>
            <p:cNvPr id="98335" name="AutoShape 7"/>
            <p:cNvSpPr>
              <a:spLocks noChangeArrowheads="1"/>
            </p:cNvSpPr>
            <p:nvPr/>
          </p:nvSpPr>
          <p:spPr bwMode="auto">
            <a:xfrm>
              <a:off x="3175" y="2835"/>
              <a:ext cx="671" cy="1158"/>
            </a:xfrm>
            <a:prstGeom prst="roundRect">
              <a:avLst>
                <a:gd name="adj" fmla="val 148"/>
              </a:avLst>
            </a:prstGeom>
            <a:solidFill>
              <a:srgbClr val="E6E6E6"/>
            </a:solidFill>
            <a:ln w="9525">
              <a:solidFill>
                <a:srgbClr val="000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	.04</a:t>
              </a:r>
              <a:br>
                <a:rPr lang="en-GB"/>
              </a:br>
              <a:r>
                <a:rPr lang="en-GB"/>
                <a:t>C	.1</a:t>
              </a:r>
              <a:br>
                <a:rPr lang="en-GB"/>
              </a:br>
              <a:r>
                <a:rPr lang="en-GB"/>
                <a:t>D	.01</a:t>
              </a:r>
              <a:br>
                <a:rPr lang="en-GB"/>
              </a:br>
              <a:r>
                <a:rPr lang="en-GB"/>
                <a:t>E	.2</a:t>
              </a:r>
              <a:br>
                <a:rPr lang="en-GB"/>
              </a:br>
              <a:r>
                <a:rPr lang="en-GB"/>
                <a:t>F	.02</a:t>
              </a:r>
            </a:p>
          </p:txBody>
        </p:sp>
        <p:sp>
          <p:nvSpPr>
            <p:cNvPr id="98336" name="Oval 8"/>
            <p:cNvSpPr>
              <a:spLocks noChangeArrowheads="1"/>
            </p:cNvSpPr>
            <p:nvPr/>
          </p:nvSpPr>
          <p:spPr bwMode="auto">
            <a:xfrm>
              <a:off x="4097" y="2794"/>
              <a:ext cx="741" cy="332"/>
            </a:xfrm>
            <a:prstGeom prst="ellipse">
              <a:avLst/>
            </a:prstGeom>
            <a:solidFill>
              <a:srgbClr val="E6E6E6"/>
            </a:solidFill>
            <a:ln w="9525">
              <a:solidFill>
                <a:srgbClr val="000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Gap</a:t>
              </a:r>
            </a:p>
          </p:txBody>
        </p:sp>
        <p:sp>
          <p:nvSpPr>
            <p:cNvPr id="98337" name="AutoShape 9"/>
            <p:cNvSpPr>
              <a:spLocks noChangeArrowheads="1"/>
            </p:cNvSpPr>
            <p:nvPr/>
          </p:nvSpPr>
          <p:spPr bwMode="auto">
            <a:xfrm>
              <a:off x="5087" y="2835"/>
              <a:ext cx="671" cy="1158"/>
            </a:xfrm>
            <a:prstGeom prst="roundRect">
              <a:avLst>
                <a:gd name="adj" fmla="val 148"/>
              </a:avLst>
            </a:prstGeom>
            <a:solidFill>
              <a:srgbClr val="E6E6E6"/>
            </a:solidFill>
            <a:ln w="9525">
              <a:solidFill>
                <a:srgbClr val="000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	.2</a:t>
              </a:r>
              <a:br>
                <a:rPr lang="en-GB"/>
              </a:br>
              <a:r>
                <a:rPr lang="en-GB"/>
                <a:t>C	.01</a:t>
              </a:r>
              <a:br>
                <a:rPr lang="en-GB"/>
              </a:br>
              <a:r>
                <a:rPr lang="en-GB"/>
                <a:t>D	.05</a:t>
              </a:r>
              <a:br>
                <a:rPr lang="en-GB"/>
              </a:br>
              <a:r>
                <a:rPr lang="en-GB"/>
                <a:t>E	.1</a:t>
              </a:r>
              <a:br>
                <a:rPr lang="en-GB"/>
              </a:br>
              <a:r>
                <a:rPr lang="en-GB"/>
                <a:t>F	.06</a:t>
              </a:r>
            </a:p>
          </p:txBody>
        </p:sp>
      </p:grpSp>
      <p:grpSp>
        <p:nvGrpSpPr>
          <p:cNvPr id="98307" name="Group 10"/>
          <p:cNvGrpSpPr>
            <a:grpSpLocks/>
          </p:cNvGrpSpPr>
          <p:nvPr/>
        </p:nvGrpSpPr>
        <p:grpSpPr bwMode="auto">
          <a:xfrm>
            <a:off x="2197100" y="3248025"/>
            <a:ext cx="512763" cy="1466850"/>
            <a:chOff x="1939" y="2818"/>
            <a:chExt cx="323" cy="924"/>
          </a:xfrm>
        </p:grpSpPr>
        <p:sp>
          <p:nvSpPr>
            <p:cNvPr id="98331" name="Line 11"/>
            <p:cNvSpPr>
              <a:spLocks noChangeShapeType="1"/>
            </p:cNvSpPr>
            <p:nvPr/>
          </p:nvSpPr>
          <p:spPr bwMode="auto">
            <a:xfrm flipV="1">
              <a:off x="1939" y="3117"/>
              <a:ext cx="323" cy="325"/>
            </a:xfrm>
            <a:prstGeom prst="line">
              <a:avLst/>
            </a:prstGeom>
            <a:noFill/>
            <a:ln w="9525">
              <a:solidFill>
                <a:srgbClr val="000000"/>
              </a:solidFill>
              <a:round/>
              <a:headEnd/>
              <a:tailEnd type="triangle" w="lg" len="lg"/>
            </a:ln>
          </p:spPr>
          <p:txBody>
            <a:bodyPr vert="eaVert">
              <a:prstTxWarp prst="textNoShape">
                <a:avLst/>
              </a:prstTxWarp>
            </a:bodyPr>
            <a:lstStyle/>
            <a:p>
              <a:endParaRPr lang="en-US"/>
            </a:p>
          </p:txBody>
        </p:sp>
        <p:sp>
          <p:nvSpPr>
            <p:cNvPr id="98332" name="Text Box 12"/>
            <p:cNvSpPr txBox="1">
              <a:spLocks noChangeArrowheads="1"/>
            </p:cNvSpPr>
            <p:nvPr/>
          </p:nvSpPr>
          <p:spPr bwMode="auto">
            <a:xfrm rot="-2700000">
              <a:off x="2018" y="2818"/>
              <a:ext cx="163" cy="924"/>
            </a:xfrm>
            <a:prstGeom prst="rect">
              <a:avLst/>
            </a:prstGeom>
            <a:noFill/>
            <a:ln w="9525">
              <a:noFill/>
              <a:miter lim="800000"/>
              <a:headEnd/>
              <a:tailEnd/>
            </a:ln>
          </p:spPr>
          <p:txBody>
            <a:bodyPr vert="eaVert"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700"/>
                <a:t>insert</a:t>
              </a:r>
            </a:p>
          </p:txBody>
        </p:sp>
      </p:grpSp>
      <p:sp>
        <p:nvSpPr>
          <p:cNvPr id="98308" name="Line 13"/>
          <p:cNvSpPr>
            <a:spLocks noChangeShapeType="1"/>
          </p:cNvSpPr>
          <p:nvPr/>
        </p:nvSpPr>
        <p:spPr bwMode="auto">
          <a:xfrm>
            <a:off x="2197100" y="4252913"/>
            <a:ext cx="1949450" cy="1587"/>
          </a:xfrm>
          <a:prstGeom prst="line">
            <a:avLst/>
          </a:prstGeom>
          <a:noFill/>
          <a:ln w="9525">
            <a:solidFill>
              <a:srgbClr val="000000"/>
            </a:solidFill>
            <a:round/>
            <a:headEnd/>
            <a:tailEnd type="triangle" w="lg" len="lg"/>
          </a:ln>
        </p:spPr>
        <p:txBody>
          <a:bodyPr>
            <a:prstTxWarp prst="textNoShape">
              <a:avLst/>
            </a:prstTxWarp>
          </a:bodyPr>
          <a:lstStyle/>
          <a:p>
            <a:endParaRPr lang="en-US"/>
          </a:p>
        </p:txBody>
      </p:sp>
      <p:sp>
        <p:nvSpPr>
          <p:cNvPr id="98309" name="Freeform 15"/>
          <p:cNvSpPr>
            <a:spLocks/>
          </p:cNvSpPr>
          <p:nvPr/>
        </p:nvSpPr>
        <p:spPr bwMode="auto">
          <a:xfrm>
            <a:off x="2814638" y="2530475"/>
            <a:ext cx="631825" cy="590550"/>
          </a:xfrm>
          <a:custGeom>
            <a:avLst/>
            <a:gdLst>
              <a:gd name="T0" fmla="*/ 1645 w 1753"/>
              <a:gd name="T1" fmla="*/ 1389 h 1641"/>
              <a:gd name="T2" fmla="*/ 1683 w 1753"/>
              <a:gd name="T3" fmla="*/ 1304 h 1641"/>
              <a:gd name="T4" fmla="*/ 1713 w 1753"/>
              <a:gd name="T5" fmla="*/ 1216 h 1641"/>
              <a:gd name="T6" fmla="*/ 1734 w 1753"/>
              <a:gd name="T7" fmla="*/ 1126 h 1641"/>
              <a:gd name="T8" fmla="*/ 1748 w 1753"/>
              <a:gd name="T9" fmla="*/ 1033 h 1641"/>
              <a:gd name="T10" fmla="*/ 1752 w 1753"/>
              <a:gd name="T11" fmla="*/ 940 h 1641"/>
              <a:gd name="T12" fmla="*/ 1748 w 1753"/>
              <a:gd name="T13" fmla="*/ 847 h 1641"/>
              <a:gd name="T14" fmla="*/ 1735 w 1753"/>
              <a:gd name="T15" fmla="*/ 754 h 1641"/>
              <a:gd name="T16" fmla="*/ 1713 w 1753"/>
              <a:gd name="T17" fmla="*/ 663 h 1641"/>
              <a:gd name="T18" fmla="*/ 1684 w 1753"/>
              <a:gd name="T19" fmla="*/ 576 h 1641"/>
              <a:gd name="T20" fmla="*/ 1646 w 1753"/>
              <a:gd name="T21" fmla="*/ 491 h 1641"/>
              <a:gd name="T22" fmla="*/ 1601 w 1753"/>
              <a:gd name="T23" fmla="*/ 411 h 1641"/>
              <a:gd name="T24" fmla="*/ 1548 w 1753"/>
              <a:gd name="T25" fmla="*/ 337 h 1641"/>
              <a:gd name="T26" fmla="*/ 1489 w 1753"/>
              <a:gd name="T27" fmla="*/ 268 h 1641"/>
              <a:gd name="T28" fmla="*/ 1424 w 1753"/>
              <a:gd name="T29" fmla="*/ 206 h 1641"/>
              <a:gd name="T30" fmla="*/ 1353 w 1753"/>
              <a:gd name="T31" fmla="*/ 151 h 1641"/>
              <a:gd name="T32" fmla="*/ 1277 w 1753"/>
              <a:gd name="T33" fmla="*/ 104 h 1641"/>
              <a:gd name="T34" fmla="*/ 1198 w 1753"/>
              <a:gd name="T35" fmla="*/ 66 h 1641"/>
              <a:gd name="T36" fmla="*/ 1115 w 1753"/>
              <a:gd name="T37" fmla="*/ 36 h 1641"/>
              <a:gd name="T38" fmla="*/ 1030 w 1753"/>
              <a:gd name="T39" fmla="*/ 15 h 1641"/>
              <a:gd name="T40" fmla="*/ 944 w 1753"/>
              <a:gd name="T41" fmla="*/ 3 h 1641"/>
              <a:gd name="T42" fmla="*/ 857 w 1753"/>
              <a:gd name="T43" fmla="*/ 0 h 1641"/>
              <a:gd name="T44" fmla="*/ 770 w 1753"/>
              <a:gd name="T45" fmla="*/ 7 h 1641"/>
              <a:gd name="T46" fmla="*/ 684 w 1753"/>
              <a:gd name="T47" fmla="*/ 23 h 1641"/>
              <a:gd name="T48" fmla="*/ 600 w 1753"/>
              <a:gd name="T49" fmla="*/ 48 h 1641"/>
              <a:gd name="T50" fmla="*/ 518 w 1753"/>
              <a:gd name="T51" fmla="*/ 82 h 1641"/>
              <a:gd name="T52" fmla="*/ 440 w 1753"/>
              <a:gd name="T53" fmla="*/ 124 h 1641"/>
              <a:gd name="T54" fmla="*/ 367 w 1753"/>
              <a:gd name="T55" fmla="*/ 175 h 1641"/>
              <a:gd name="T56" fmla="*/ 299 w 1753"/>
              <a:gd name="T57" fmla="*/ 233 h 1641"/>
              <a:gd name="T58" fmla="*/ 236 w 1753"/>
              <a:gd name="T59" fmla="*/ 298 h 1641"/>
              <a:gd name="T60" fmla="*/ 180 w 1753"/>
              <a:gd name="T61" fmla="*/ 369 h 1641"/>
              <a:gd name="T62" fmla="*/ 130 w 1753"/>
              <a:gd name="T63" fmla="*/ 446 h 1641"/>
              <a:gd name="T64" fmla="*/ 88 w 1753"/>
              <a:gd name="T65" fmla="*/ 528 h 1641"/>
              <a:gd name="T66" fmla="*/ 54 w 1753"/>
              <a:gd name="T67" fmla="*/ 614 h 1641"/>
              <a:gd name="T68" fmla="*/ 28 w 1753"/>
              <a:gd name="T69" fmla="*/ 704 h 1641"/>
              <a:gd name="T70" fmla="*/ 10 w 1753"/>
              <a:gd name="T71" fmla="*/ 795 h 1641"/>
              <a:gd name="T72" fmla="*/ 1 w 1753"/>
              <a:gd name="T73" fmla="*/ 888 h 1641"/>
              <a:gd name="T74" fmla="*/ 1 w 1753"/>
              <a:gd name="T75" fmla="*/ 982 h 1641"/>
              <a:gd name="T76" fmla="*/ 9 w 1753"/>
              <a:gd name="T77" fmla="*/ 1075 h 1641"/>
              <a:gd name="T78" fmla="*/ 26 w 1753"/>
              <a:gd name="T79" fmla="*/ 1166 h 1641"/>
              <a:gd name="T80" fmla="*/ 51 w 1753"/>
              <a:gd name="T81" fmla="*/ 1256 h 1641"/>
              <a:gd name="T82" fmla="*/ 85 w 1753"/>
              <a:gd name="T83" fmla="*/ 1342 h 1641"/>
              <a:gd name="T84" fmla="*/ 126 w 1753"/>
              <a:gd name="T85" fmla="*/ 1425 h 1641"/>
              <a:gd name="T86" fmla="*/ 175 w 1753"/>
              <a:gd name="T87" fmla="*/ 1502 h 1641"/>
              <a:gd name="T88" fmla="*/ 231 w 1753"/>
              <a:gd name="T89" fmla="*/ 1574 h 1641"/>
              <a:gd name="T90" fmla="*/ 293 w 1753"/>
              <a:gd name="T91" fmla="*/ 1640 h 164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753"/>
              <a:gd name="T139" fmla="*/ 0 h 1641"/>
              <a:gd name="T140" fmla="*/ 1753 w 1753"/>
              <a:gd name="T141" fmla="*/ 1641 h 164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753" h="1641">
                <a:moveTo>
                  <a:pt x="1623" y="1429"/>
                </a:moveTo>
                <a:lnTo>
                  <a:pt x="1645" y="1389"/>
                </a:lnTo>
                <a:lnTo>
                  <a:pt x="1665" y="1347"/>
                </a:lnTo>
                <a:lnTo>
                  <a:pt x="1683" y="1304"/>
                </a:lnTo>
                <a:lnTo>
                  <a:pt x="1699" y="1261"/>
                </a:lnTo>
                <a:lnTo>
                  <a:pt x="1713" y="1216"/>
                </a:lnTo>
                <a:lnTo>
                  <a:pt x="1725" y="1171"/>
                </a:lnTo>
                <a:lnTo>
                  <a:pt x="1734" y="1126"/>
                </a:lnTo>
                <a:lnTo>
                  <a:pt x="1742" y="1080"/>
                </a:lnTo>
                <a:lnTo>
                  <a:pt x="1748" y="1033"/>
                </a:lnTo>
                <a:lnTo>
                  <a:pt x="1751" y="987"/>
                </a:lnTo>
                <a:lnTo>
                  <a:pt x="1752" y="940"/>
                </a:lnTo>
                <a:lnTo>
                  <a:pt x="1751" y="893"/>
                </a:lnTo>
                <a:lnTo>
                  <a:pt x="1748" y="847"/>
                </a:lnTo>
                <a:lnTo>
                  <a:pt x="1742" y="800"/>
                </a:lnTo>
                <a:lnTo>
                  <a:pt x="1735" y="754"/>
                </a:lnTo>
                <a:lnTo>
                  <a:pt x="1725" y="709"/>
                </a:lnTo>
                <a:lnTo>
                  <a:pt x="1713" y="663"/>
                </a:lnTo>
                <a:lnTo>
                  <a:pt x="1700" y="619"/>
                </a:lnTo>
                <a:lnTo>
                  <a:pt x="1684" y="576"/>
                </a:lnTo>
                <a:lnTo>
                  <a:pt x="1666" y="533"/>
                </a:lnTo>
                <a:lnTo>
                  <a:pt x="1646" y="491"/>
                </a:lnTo>
                <a:lnTo>
                  <a:pt x="1624" y="451"/>
                </a:lnTo>
                <a:lnTo>
                  <a:pt x="1601" y="411"/>
                </a:lnTo>
                <a:lnTo>
                  <a:pt x="1575" y="373"/>
                </a:lnTo>
                <a:lnTo>
                  <a:pt x="1548" y="337"/>
                </a:lnTo>
                <a:lnTo>
                  <a:pt x="1519" y="302"/>
                </a:lnTo>
                <a:lnTo>
                  <a:pt x="1489" y="268"/>
                </a:lnTo>
                <a:lnTo>
                  <a:pt x="1457" y="236"/>
                </a:lnTo>
                <a:lnTo>
                  <a:pt x="1424" y="206"/>
                </a:lnTo>
                <a:lnTo>
                  <a:pt x="1389" y="178"/>
                </a:lnTo>
                <a:lnTo>
                  <a:pt x="1353" y="151"/>
                </a:lnTo>
                <a:lnTo>
                  <a:pt x="1316" y="127"/>
                </a:lnTo>
                <a:lnTo>
                  <a:pt x="1277" y="104"/>
                </a:lnTo>
                <a:lnTo>
                  <a:pt x="1238" y="84"/>
                </a:lnTo>
                <a:lnTo>
                  <a:pt x="1198" y="66"/>
                </a:lnTo>
                <a:lnTo>
                  <a:pt x="1157" y="50"/>
                </a:lnTo>
                <a:lnTo>
                  <a:pt x="1115" y="36"/>
                </a:lnTo>
                <a:lnTo>
                  <a:pt x="1073" y="24"/>
                </a:lnTo>
                <a:lnTo>
                  <a:pt x="1030" y="15"/>
                </a:lnTo>
                <a:lnTo>
                  <a:pt x="987" y="8"/>
                </a:lnTo>
                <a:lnTo>
                  <a:pt x="944" y="3"/>
                </a:lnTo>
                <a:lnTo>
                  <a:pt x="900" y="0"/>
                </a:lnTo>
                <a:lnTo>
                  <a:pt x="857" y="0"/>
                </a:lnTo>
                <a:lnTo>
                  <a:pt x="813" y="2"/>
                </a:lnTo>
                <a:lnTo>
                  <a:pt x="770" y="7"/>
                </a:lnTo>
                <a:lnTo>
                  <a:pt x="726" y="14"/>
                </a:lnTo>
                <a:lnTo>
                  <a:pt x="684" y="23"/>
                </a:lnTo>
                <a:lnTo>
                  <a:pt x="641" y="34"/>
                </a:lnTo>
                <a:lnTo>
                  <a:pt x="600" y="48"/>
                </a:lnTo>
                <a:lnTo>
                  <a:pt x="558" y="64"/>
                </a:lnTo>
                <a:lnTo>
                  <a:pt x="518" y="82"/>
                </a:lnTo>
                <a:lnTo>
                  <a:pt x="479" y="102"/>
                </a:lnTo>
                <a:lnTo>
                  <a:pt x="440" y="124"/>
                </a:lnTo>
                <a:lnTo>
                  <a:pt x="403" y="149"/>
                </a:lnTo>
                <a:lnTo>
                  <a:pt x="367" y="175"/>
                </a:lnTo>
                <a:lnTo>
                  <a:pt x="332" y="203"/>
                </a:lnTo>
                <a:lnTo>
                  <a:pt x="299" y="233"/>
                </a:lnTo>
                <a:lnTo>
                  <a:pt x="267" y="264"/>
                </a:lnTo>
                <a:lnTo>
                  <a:pt x="236" y="298"/>
                </a:lnTo>
                <a:lnTo>
                  <a:pt x="207" y="333"/>
                </a:lnTo>
                <a:lnTo>
                  <a:pt x="180" y="369"/>
                </a:lnTo>
                <a:lnTo>
                  <a:pt x="154" y="407"/>
                </a:lnTo>
                <a:lnTo>
                  <a:pt x="130" y="446"/>
                </a:lnTo>
                <a:lnTo>
                  <a:pt x="108" y="487"/>
                </a:lnTo>
                <a:lnTo>
                  <a:pt x="88" y="528"/>
                </a:lnTo>
                <a:lnTo>
                  <a:pt x="70" y="571"/>
                </a:lnTo>
                <a:lnTo>
                  <a:pt x="54" y="614"/>
                </a:lnTo>
                <a:lnTo>
                  <a:pt x="40" y="659"/>
                </a:lnTo>
                <a:lnTo>
                  <a:pt x="28" y="704"/>
                </a:lnTo>
                <a:lnTo>
                  <a:pt x="18" y="749"/>
                </a:lnTo>
                <a:lnTo>
                  <a:pt x="10" y="795"/>
                </a:lnTo>
                <a:lnTo>
                  <a:pt x="5" y="842"/>
                </a:lnTo>
                <a:lnTo>
                  <a:pt x="1" y="888"/>
                </a:lnTo>
                <a:lnTo>
                  <a:pt x="0" y="935"/>
                </a:lnTo>
                <a:lnTo>
                  <a:pt x="1" y="982"/>
                </a:lnTo>
                <a:lnTo>
                  <a:pt x="4" y="1028"/>
                </a:lnTo>
                <a:lnTo>
                  <a:pt x="9" y="1075"/>
                </a:lnTo>
                <a:lnTo>
                  <a:pt x="17" y="1121"/>
                </a:lnTo>
                <a:lnTo>
                  <a:pt x="26" y="1166"/>
                </a:lnTo>
                <a:lnTo>
                  <a:pt x="38" y="1212"/>
                </a:lnTo>
                <a:lnTo>
                  <a:pt x="51" y="1256"/>
                </a:lnTo>
                <a:lnTo>
                  <a:pt x="67" y="1300"/>
                </a:lnTo>
                <a:lnTo>
                  <a:pt x="85" y="1342"/>
                </a:lnTo>
                <a:lnTo>
                  <a:pt x="105" y="1384"/>
                </a:lnTo>
                <a:lnTo>
                  <a:pt x="126" y="1425"/>
                </a:lnTo>
                <a:lnTo>
                  <a:pt x="150" y="1464"/>
                </a:lnTo>
                <a:lnTo>
                  <a:pt x="175" y="1502"/>
                </a:lnTo>
                <a:lnTo>
                  <a:pt x="202" y="1539"/>
                </a:lnTo>
                <a:lnTo>
                  <a:pt x="231" y="1574"/>
                </a:lnTo>
                <a:lnTo>
                  <a:pt x="261" y="1608"/>
                </a:lnTo>
                <a:lnTo>
                  <a:pt x="293" y="1640"/>
                </a:lnTo>
              </a:path>
            </a:pathLst>
          </a:custGeom>
          <a:noFill/>
          <a:ln w="9525">
            <a:solidFill>
              <a:srgbClr val="000000"/>
            </a:solidFill>
            <a:round/>
            <a:headEnd/>
            <a:tailEnd type="triangle" w="lg" len="lg"/>
          </a:ln>
        </p:spPr>
        <p:txBody>
          <a:bodyPr>
            <a:prstTxWarp prst="textNoShape">
              <a:avLst/>
            </a:prstTxWarp>
          </a:bodyPr>
          <a:lstStyle/>
          <a:p>
            <a:endParaRPr lang="en-US" sz="1800"/>
          </a:p>
        </p:txBody>
      </p:sp>
      <p:sp>
        <p:nvSpPr>
          <p:cNvPr id="98310" name="Text Box 16"/>
          <p:cNvSpPr txBox="1">
            <a:spLocks noChangeArrowheads="1"/>
          </p:cNvSpPr>
          <p:nvPr/>
        </p:nvSpPr>
        <p:spPr bwMode="auto">
          <a:xfrm>
            <a:off x="4217988" y="5911850"/>
            <a:ext cx="588962" cy="258763"/>
          </a:xfrm>
          <a:prstGeom prst="rect">
            <a:avLst/>
          </a:prstGeom>
          <a:noFill/>
          <a:ln w="9525">
            <a:noFill/>
            <a:miter lim="800000"/>
            <a:headEnd/>
            <a:tailEnd/>
          </a:ln>
        </p:spPr>
        <p:txBody>
          <a:bodyPr wrap="none" lIns="0" tIns="0" rIns="0" bIns="0">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700"/>
              <a:t>delete</a:t>
            </a:r>
          </a:p>
        </p:txBody>
      </p:sp>
      <p:sp>
        <p:nvSpPr>
          <p:cNvPr id="98311" name="Text Box 17"/>
          <p:cNvSpPr txBox="1">
            <a:spLocks noChangeArrowheads="1"/>
          </p:cNvSpPr>
          <p:nvPr/>
        </p:nvSpPr>
        <p:spPr bwMode="auto">
          <a:xfrm>
            <a:off x="3429000" y="2514600"/>
            <a:ext cx="815975" cy="258763"/>
          </a:xfrm>
          <a:prstGeom prst="rect">
            <a:avLst/>
          </a:prstGeom>
          <a:noFill/>
          <a:ln w="9525">
            <a:noFill/>
            <a:miter lim="800000"/>
            <a:headEnd/>
            <a:tailEnd/>
          </a:ln>
        </p:spPr>
        <p:txBody>
          <a:bodyPr wrap="none" lIns="0" tIns="0" rIns="0" bIns="0">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700"/>
              <a:t>continue</a:t>
            </a:r>
          </a:p>
        </p:txBody>
      </p:sp>
      <p:sp>
        <p:nvSpPr>
          <p:cNvPr id="98312" name="Line 18"/>
          <p:cNvSpPr>
            <a:spLocks noChangeShapeType="1"/>
          </p:cNvSpPr>
          <p:nvPr/>
        </p:nvSpPr>
        <p:spPr bwMode="auto">
          <a:xfrm>
            <a:off x="3760788" y="3502025"/>
            <a:ext cx="387350" cy="727075"/>
          </a:xfrm>
          <a:prstGeom prst="line">
            <a:avLst/>
          </a:prstGeom>
          <a:noFill/>
          <a:ln w="9525">
            <a:solidFill>
              <a:srgbClr val="000000"/>
            </a:solidFill>
            <a:round/>
            <a:headEnd/>
            <a:tailEnd type="triangle" w="lg" len="lg"/>
          </a:ln>
        </p:spPr>
        <p:txBody>
          <a:bodyPr>
            <a:prstTxWarp prst="textNoShape">
              <a:avLst/>
            </a:prstTxWarp>
          </a:bodyPr>
          <a:lstStyle/>
          <a:p>
            <a:endParaRPr lang="en-US"/>
          </a:p>
        </p:txBody>
      </p:sp>
      <p:sp>
        <p:nvSpPr>
          <p:cNvPr id="98313" name="Line 20"/>
          <p:cNvSpPr>
            <a:spLocks noChangeShapeType="1"/>
          </p:cNvSpPr>
          <p:nvPr/>
        </p:nvSpPr>
        <p:spPr bwMode="auto">
          <a:xfrm>
            <a:off x="5253038" y="4203700"/>
            <a:ext cx="1925637" cy="3175"/>
          </a:xfrm>
          <a:prstGeom prst="line">
            <a:avLst/>
          </a:prstGeom>
          <a:noFill/>
          <a:ln w="9525">
            <a:solidFill>
              <a:srgbClr val="000000"/>
            </a:solidFill>
            <a:round/>
            <a:headEnd/>
            <a:tailEnd type="triangle" w="lg" len="lg"/>
          </a:ln>
        </p:spPr>
        <p:txBody>
          <a:bodyPr>
            <a:prstTxWarp prst="textNoShape">
              <a:avLst/>
            </a:prstTxWarp>
          </a:bodyPr>
          <a:lstStyle/>
          <a:p>
            <a:endParaRPr lang="en-US"/>
          </a:p>
        </p:txBody>
      </p:sp>
      <p:sp>
        <p:nvSpPr>
          <p:cNvPr id="98314" name="Freeform 21"/>
          <p:cNvSpPr>
            <a:spLocks/>
          </p:cNvSpPr>
          <p:nvPr/>
        </p:nvSpPr>
        <p:spPr bwMode="auto">
          <a:xfrm>
            <a:off x="5926138" y="2492375"/>
            <a:ext cx="631825" cy="590550"/>
          </a:xfrm>
          <a:custGeom>
            <a:avLst/>
            <a:gdLst>
              <a:gd name="T0" fmla="*/ 1645 w 1753"/>
              <a:gd name="T1" fmla="*/ 1389 h 1641"/>
              <a:gd name="T2" fmla="*/ 1683 w 1753"/>
              <a:gd name="T3" fmla="*/ 1304 h 1641"/>
              <a:gd name="T4" fmla="*/ 1713 w 1753"/>
              <a:gd name="T5" fmla="*/ 1216 h 1641"/>
              <a:gd name="T6" fmla="*/ 1734 w 1753"/>
              <a:gd name="T7" fmla="*/ 1126 h 1641"/>
              <a:gd name="T8" fmla="*/ 1748 w 1753"/>
              <a:gd name="T9" fmla="*/ 1033 h 1641"/>
              <a:gd name="T10" fmla="*/ 1752 w 1753"/>
              <a:gd name="T11" fmla="*/ 940 h 1641"/>
              <a:gd name="T12" fmla="*/ 1748 w 1753"/>
              <a:gd name="T13" fmla="*/ 847 h 1641"/>
              <a:gd name="T14" fmla="*/ 1735 w 1753"/>
              <a:gd name="T15" fmla="*/ 754 h 1641"/>
              <a:gd name="T16" fmla="*/ 1713 w 1753"/>
              <a:gd name="T17" fmla="*/ 663 h 1641"/>
              <a:gd name="T18" fmla="*/ 1684 w 1753"/>
              <a:gd name="T19" fmla="*/ 576 h 1641"/>
              <a:gd name="T20" fmla="*/ 1646 w 1753"/>
              <a:gd name="T21" fmla="*/ 491 h 1641"/>
              <a:gd name="T22" fmla="*/ 1601 w 1753"/>
              <a:gd name="T23" fmla="*/ 411 h 1641"/>
              <a:gd name="T24" fmla="*/ 1548 w 1753"/>
              <a:gd name="T25" fmla="*/ 337 h 1641"/>
              <a:gd name="T26" fmla="*/ 1489 w 1753"/>
              <a:gd name="T27" fmla="*/ 268 h 1641"/>
              <a:gd name="T28" fmla="*/ 1424 w 1753"/>
              <a:gd name="T29" fmla="*/ 206 h 1641"/>
              <a:gd name="T30" fmla="*/ 1353 w 1753"/>
              <a:gd name="T31" fmla="*/ 151 h 1641"/>
              <a:gd name="T32" fmla="*/ 1277 w 1753"/>
              <a:gd name="T33" fmla="*/ 104 h 1641"/>
              <a:gd name="T34" fmla="*/ 1198 w 1753"/>
              <a:gd name="T35" fmla="*/ 66 h 1641"/>
              <a:gd name="T36" fmla="*/ 1115 w 1753"/>
              <a:gd name="T37" fmla="*/ 36 h 1641"/>
              <a:gd name="T38" fmla="*/ 1030 w 1753"/>
              <a:gd name="T39" fmla="*/ 15 h 1641"/>
              <a:gd name="T40" fmla="*/ 944 w 1753"/>
              <a:gd name="T41" fmla="*/ 3 h 1641"/>
              <a:gd name="T42" fmla="*/ 857 w 1753"/>
              <a:gd name="T43" fmla="*/ 0 h 1641"/>
              <a:gd name="T44" fmla="*/ 770 w 1753"/>
              <a:gd name="T45" fmla="*/ 7 h 1641"/>
              <a:gd name="T46" fmla="*/ 684 w 1753"/>
              <a:gd name="T47" fmla="*/ 23 h 1641"/>
              <a:gd name="T48" fmla="*/ 600 w 1753"/>
              <a:gd name="T49" fmla="*/ 48 h 1641"/>
              <a:gd name="T50" fmla="*/ 518 w 1753"/>
              <a:gd name="T51" fmla="*/ 82 h 1641"/>
              <a:gd name="T52" fmla="*/ 440 w 1753"/>
              <a:gd name="T53" fmla="*/ 124 h 1641"/>
              <a:gd name="T54" fmla="*/ 367 w 1753"/>
              <a:gd name="T55" fmla="*/ 175 h 1641"/>
              <a:gd name="T56" fmla="*/ 299 w 1753"/>
              <a:gd name="T57" fmla="*/ 233 h 1641"/>
              <a:gd name="T58" fmla="*/ 236 w 1753"/>
              <a:gd name="T59" fmla="*/ 298 h 1641"/>
              <a:gd name="T60" fmla="*/ 180 w 1753"/>
              <a:gd name="T61" fmla="*/ 369 h 1641"/>
              <a:gd name="T62" fmla="*/ 130 w 1753"/>
              <a:gd name="T63" fmla="*/ 446 h 1641"/>
              <a:gd name="T64" fmla="*/ 88 w 1753"/>
              <a:gd name="T65" fmla="*/ 528 h 1641"/>
              <a:gd name="T66" fmla="*/ 54 w 1753"/>
              <a:gd name="T67" fmla="*/ 614 h 1641"/>
              <a:gd name="T68" fmla="*/ 28 w 1753"/>
              <a:gd name="T69" fmla="*/ 704 h 1641"/>
              <a:gd name="T70" fmla="*/ 10 w 1753"/>
              <a:gd name="T71" fmla="*/ 795 h 1641"/>
              <a:gd name="T72" fmla="*/ 1 w 1753"/>
              <a:gd name="T73" fmla="*/ 888 h 1641"/>
              <a:gd name="T74" fmla="*/ 1 w 1753"/>
              <a:gd name="T75" fmla="*/ 982 h 1641"/>
              <a:gd name="T76" fmla="*/ 9 w 1753"/>
              <a:gd name="T77" fmla="*/ 1075 h 1641"/>
              <a:gd name="T78" fmla="*/ 26 w 1753"/>
              <a:gd name="T79" fmla="*/ 1166 h 1641"/>
              <a:gd name="T80" fmla="*/ 51 w 1753"/>
              <a:gd name="T81" fmla="*/ 1256 h 1641"/>
              <a:gd name="T82" fmla="*/ 85 w 1753"/>
              <a:gd name="T83" fmla="*/ 1342 h 1641"/>
              <a:gd name="T84" fmla="*/ 126 w 1753"/>
              <a:gd name="T85" fmla="*/ 1425 h 1641"/>
              <a:gd name="T86" fmla="*/ 175 w 1753"/>
              <a:gd name="T87" fmla="*/ 1502 h 1641"/>
              <a:gd name="T88" fmla="*/ 231 w 1753"/>
              <a:gd name="T89" fmla="*/ 1574 h 1641"/>
              <a:gd name="T90" fmla="*/ 293 w 1753"/>
              <a:gd name="T91" fmla="*/ 1640 h 164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753"/>
              <a:gd name="T139" fmla="*/ 0 h 1641"/>
              <a:gd name="T140" fmla="*/ 1753 w 1753"/>
              <a:gd name="T141" fmla="*/ 1641 h 164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753" h="1641">
                <a:moveTo>
                  <a:pt x="1623" y="1429"/>
                </a:moveTo>
                <a:lnTo>
                  <a:pt x="1645" y="1389"/>
                </a:lnTo>
                <a:lnTo>
                  <a:pt x="1665" y="1347"/>
                </a:lnTo>
                <a:lnTo>
                  <a:pt x="1683" y="1304"/>
                </a:lnTo>
                <a:lnTo>
                  <a:pt x="1699" y="1261"/>
                </a:lnTo>
                <a:lnTo>
                  <a:pt x="1713" y="1216"/>
                </a:lnTo>
                <a:lnTo>
                  <a:pt x="1725" y="1171"/>
                </a:lnTo>
                <a:lnTo>
                  <a:pt x="1734" y="1126"/>
                </a:lnTo>
                <a:lnTo>
                  <a:pt x="1742" y="1080"/>
                </a:lnTo>
                <a:lnTo>
                  <a:pt x="1748" y="1033"/>
                </a:lnTo>
                <a:lnTo>
                  <a:pt x="1751" y="987"/>
                </a:lnTo>
                <a:lnTo>
                  <a:pt x="1752" y="940"/>
                </a:lnTo>
                <a:lnTo>
                  <a:pt x="1751" y="893"/>
                </a:lnTo>
                <a:lnTo>
                  <a:pt x="1748" y="847"/>
                </a:lnTo>
                <a:lnTo>
                  <a:pt x="1742" y="800"/>
                </a:lnTo>
                <a:lnTo>
                  <a:pt x="1735" y="754"/>
                </a:lnTo>
                <a:lnTo>
                  <a:pt x="1725" y="709"/>
                </a:lnTo>
                <a:lnTo>
                  <a:pt x="1713" y="663"/>
                </a:lnTo>
                <a:lnTo>
                  <a:pt x="1700" y="619"/>
                </a:lnTo>
                <a:lnTo>
                  <a:pt x="1684" y="576"/>
                </a:lnTo>
                <a:lnTo>
                  <a:pt x="1666" y="533"/>
                </a:lnTo>
                <a:lnTo>
                  <a:pt x="1646" y="491"/>
                </a:lnTo>
                <a:lnTo>
                  <a:pt x="1624" y="451"/>
                </a:lnTo>
                <a:lnTo>
                  <a:pt x="1601" y="411"/>
                </a:lnTo>
                <a:lnTo>
                  <a:pt x="1575" y="373"/>
                </a:lnTo>
                <a:lnTo>
                  <a:pt x="1548" y="337"/>
                </a:lnTo>
                <a:lnTo>
                  <a:pt x="1519" y="302"/>
                </a:lnTo>
                <a:lnTo>
                  <a:pt x="1489" y="268"/>
                </a:lnTo>
                <a:lnTo>
                  <a:pt x="1457" y="236"/>
                </a:lnTo>
                <a:lnTo>
                  <a:pt x="1424" y="206"/>
                </a:lnTo>
                <a:lnTo>
                  <a:pt x="1389" y="178"/>
                </a:lnTo>
                <a:lnTo>
                  <a:pt x="1353" y="151"/>
                </a:lnTo>
                <a:lnTo>
                  <a:pt x="1316" y="127"/>
                </a:lnTo>
                <a:lnTo>
                  <a:pt x="1277" y="104"/>
                </a:lnTo>
                <a:lnTo>
                  <a:pt x="1238" y="84"/>
                </a:lnTo>
                <a:lnTo>
                  <a:pt x="1198" y="66"/>
                </a:lnTo>
                <a:lnTo>
                  <a:pt x="1157" y="50"/>
                </a:lnTo>
                <a:lnTo>
                  <a:pt x="1115" y="36"/>
                </a:lnTo>
                <a:lnTo>
                  <a:pt x="1073" y="24"/>
                </a:lnTo>
                <a:lnTo>
                  <a:pt x="1030" y="15"/>
                </a:lnTo>
                <a:lnTo>
                  <a:pt x="987" y="8"/>
                </a:lnTo>
                <a:lnTo>
                  <a:pt x="944" y="3"/>
                </a:lnTo>
                <a:lnTo>
                  <a:pt x="900" y="0"/>
                </a:lnTo>
                <a:lnTo>
                  <a:pt x="857" y="0"/>
                </a:lnTo>
                <a:lnTo>
                  <a:pt x="813" y="2"/>
                </a:lnTo>
                <a:lnTo>
                  <a:pt x="770" y="7"/>
                </a:lnTo>
                <a:lnTo>
                  <a:pt x="726" y="14"/>
                </a:lnTo>
                <a:lnTo>
                  <a:pt x="684" y="23"/>
                </a:lnTo>
                <a:lnTo>
                  <a:pt x="641" y="34"/>
                </a:lnTo>
                <a:lnTo>
                  <a:pt x="600" y="48"/>
                </a:lnTo>
                <a:lnTo>
                  <a:pt x="558" y="64"/>
                </a:lnTo>
                <a:lnTo>
                  <a:pt x="518" y="82"/>
                </a:lnTo>
                <a:lnTo>
                  <a:pt x="479" y="102"/>
                </a:lnTo>
                <a:lnTo>
                  <a:pt x="440" y="124"/>
                </a:lnTo>
                <a:lnTo>
                  <a:pt x="403" y="149"/>
                </a:lnTo>
                <a:lnTo>
                  <a:pt x="367" y="175"/>
                </a:lnTo>
                <a:lnTo>
                  <a:pt x="332" y="203"/>
                </a:lnTo>
                <a:lnTo>
                  <a:pt x="299" y="233"/>
                </a:lnTo>
                <a:lnTo>
                  <a:pt x="267" y="264"/>
                </a:lnTo>
                <a:lnTo>
                  <a:pt x="236" y="298"/>
                </a:lnTo>
                <a:lnTo>
                  <a:pt x="207" y="333"/>
                </a:lnTo>
                <a:lnTo>
                  <a:pt x="180" y="369"/>
                </a:lnTo>
                <a:lnTo>
                  <a:pt x="154" y="407"/>
                </a:lnTo>
                <a:lnTo>
                  <a:pt x="130" y="446"/>
                </a:lnTo>
                <a:lnTo>
                  <a:pt x="108" y="487"/>
                </a:lnTo>
                <a:lnTo>
                  <a:pt x="88" y="528"/>
                </a:lnTo>
                <a:lnTo>
                  <a:pt x="70" y="571"/>
                </a:lnTo>
                <a:lnTo>
                  <a:pt x="54" y="614"/>
                </a:lnTo>
                <a:lnTo>
                  <a:pt x="40" y="659"/>
                </a:lnTo>
                <a:lnTo>
                  <a:pt x="28" y="704"/>
                </a:lnTo>
                <a:lnTo>
                  <a:pt x="18" y="749"/>
                </a:lnTo>
                <a:lnTo>
                  <a:pt x="10" y="795"/>
                </a:lnTo>
                <a:lnTo>
                  <a:pt x="5" y="842"/>
                </a:lnTo>
                <a:lnTo>
                  <a:pt x="1" y="888"/>
                </a:lnTo>
                <a:lnTo>
                  <a:pt x="0" y="935"/>
                </a:lnTo>
                <a:lnTo>
                  <a:pt x="1" y="982"/>
                </a:lnTo>
                <a:lnTo>
                  <a:pt x="4" y="1028"/>
                </a:lnTo>
                <a:lnTo>
                  <a:pt x="9" y="1075"/>
                </a:lnTo>
                <a:lnTo>
                  <a:pt x="17" y="1121"/>
                </a:lnTo>
                <a:lnTo>
                  <a:pt x="26" y="1166"/>
                </a:lnTo>
                <a:lnTo>
                  <a:pt x="38" y="1212"/>
                </a:lnTo>
                <a:lnTo>
                  <a:pt x="51" y="1256"/>
                </a:lnTo>
                <a:lnTo>
                  <a:pt x="67" y="1300"/>
                </a:lnTo>
                <a:lnTo>
                  <a:pt x="85" y="1342"/>
                </a:lnTo>
                <a:lnTo>
                  <a:pt x="105" y="1384"/>
                </a:lnTo>
                <a:lnTo>
                  <a:pt x="126" y="1425"/>
                </a:lnTo>
                <a:lnTo>
                  <a:pt x="150" y="1464"/>
                </a:lnTo>
                <a:lnTo>
                  <a:pt x="175" y="1502"/>
                </a:lnTo>
                <a:lnTo>
                  <a:pt x="202" y="1539"/>
                </a:lnTo>
                <a:lnTo>
                  <a:pt x="231" y="1574"/>
                </a:lnTo>
                <a:lnTo>
                  <a:pt x="261" y="1608"/>
                </a:lnTo>
                <a:lnTo>
                  <a:pt x="293" y="1640"/>
                </a:lnTo>
              </a:path>
            </a:pathLst>
          </a:custGeom>
          <a:noFill/>
          <a:ln w="9525">
            <a:solidFill>
              <a:srgbClr val="000000"/>
            </a:solidFill>
            <a:round/>
            <a:headEnd/>
            <a:tailEnd type="triangle" w="lg" len="lg"/>
          </a:ln>
        </p:spPr>
        <p:txBody>
          <a:bodyPr>
            <a:prstTxWarp prst="textNoShape">
              <a:avLst/>
            </a:prstTxWarp>
          </a:bodyPr>
          <a:lstStyle/>
          <a:p>
            <a:endParaRPr lang="en-US" sz="1800"/>
          </a:p>
        </p:txBody>
      </p:sp>
      <p:sp>
        <p:nvSpPr>
          <p:cNvPr id="98315" name="Line 22"/>
          <p:cNvSpPr>
            <a:spLocks noChangeShapeType="1"/>
          </p:cNvSpPr>
          <p:nvPr/>
        </p:nvSpPr>
        <p:spPr bwMode="auto">
          <a:xfrm>
            <a:off x="6808788" y="3495675"/>
            <a:ext cx="379412" cy="661988"/>
          </a:xfrm>
          <a:prstGeom prst="line">
            <a:avLst/>
          </a:prstGeom>
          <a:noFill/>
          <a:ln w="9525">
            <a:solidFill>
              <a:srgbClr val="000000"/>
            </a:solidFill>
            <a:round/>
            <a:headEnd/>
            <a:tailEnd type="triangle" w="lg" len="lg"/>
          </a:ln>
        </p:spPr>
        <p:txBody>
          <a:bodyPr>
            <a:prstTxWarp prst="textNoShape">
              <a:avLst/>
            </a:prstTxWarp>
          </a:bodyPr>
          <a:lstStyle/>
          <a:p>
            <a:endParaRPr lang="en-US"/>
          </a:p>
        </p:txBody>
      </p:sp>
      <p:sp>
        <p:nvSpPr>
          <p:cNvPr id="98316" name="Text Box 25"/>
          <p:cNvSpPr txBox="1">
            <a:spLocks noChangeArrowheads="1"/>
          </p:cNvSpPr>
          <p:nvPr/>
        </p:nvSpPr>
        <p:spPr bwMode="auto">
          <a:xfrm>
            <a:off x="6586538" y="2508250"/>
            <a:ext cx="815975" cy="258763"/>
          </a:xfrm>
          <a:prstGeom prst="rect">
            <a:avLst/>
          </a:prstGeom>
          <a:noFill/>
          <a:ln w="9525">
            <a:noFill/>
            <a:miter lim="800000"/>
            <a:headEnd/>
            <a:tailEnd/>
          </a:ln>
        </p:spPr>
        <p:txBody>
          <a:bodyPr wrap="none" lIns="0" tIns="0" rIns="0" bIns="0">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700"/>
              <a:t>continue</a:t>
            </a:r>
          </a:p>
        </p:txBody>
      </p:sp>
      <p:grpSp>
        <p:nvGrpSpPr>
          <p:cNvPr id="98317" name="Group 29"/>
          <p:cNvGrpSpPr>
            <a:grpSpLocks/>
          </p:cNvGrpSpPr>
          <p:nvPr/>
        </p:nvGrpSpPr>
        <p:grpSpPr bwMode="auto">
          <a:xfrm>
            <a:off x="5291138" y="3194050"/>
            <a:ext cx="512762" cy="1466850"/>
            <a:chOff x="1939" y="2818"/>
            <a:chExt cx="323" cy="924"/>
          </a:xfrm>
        </p:grpSpPr>
        <p:sp>
          <p:nvSpPr>
            <p:cNvPr id="98329" name="Line 30"/>
            <p:cNvSpPr>
              <a:spLocks noChangeShapeType="1"/>
            </p:cNvSpPr>
            <p:nvPr/>
          </p:nvSpPr>
          <p:spPr bwMode="auto">
            <a:xfrm flipV="1">
              <a:off x="1939" y="3117"/>
              <a:ext cx="323" cy="325"/>
            </a:xfrm>
            <a:prstGeom prst="line">
              <a:avLst/>
            </a:prstGeom>
            <a:noFill/>
            <a:ln w="9525">
              <a:solidFill>
                <a:srgbClr val="000000"/>
              </a:solidFill>
              <a:round/>
              <a:headEnd/>
              <a:tailEnd type="triangle" w="lg" len="lg"/>
            </a:ln>
          </p:spPr>
          <p:txBody>
            <a:bodyPr vert="eaVert">
              <a:prstTxWarp prst="textNoShape">
                <a:avLst/>
              </a:prstTxWarp>
            </a:bodyPr>
            <a:lstStyle/>
            <a:p>
              <a:endParaRPr lang="en-US"/>
            </a:p>
          </p:txBody>
        </p:sp>
        <p:sp>
          <p:nvSpPr>
            <p:cNvPr id="98330" name="Text Box 31"/>
            <p:cNvSpPr txBox="1">
              <a:spLocks noChangeArrowheads="1"/>
            </p:cNvSpPr>
            <p:nvPr/>
          </p:nvSpPr>
          <p:spPr bwMode="auto">
            <a:xfrm rot="-2700000">
              <a:off x="2018" y="2818"/>
              <a:ext cx="163" cy="924"/>
            </a:xfrm>
            <a:prstGeom prst="rect">
              <a:avLst/>
            </a:prstGeom>
            <a:noFill/>
            <a:ln w="9525">
              <a:noFill/>
              <a:miter lim="800000"/>
              <a:headEnd/>
              <a:tailEnd/>
            </a:ln>
          </p:spPr>
          <p:txBody>
            <a:bodyPr vert="eaVert"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700"/>
                <a:t>insert</a:t>
              </a:r>
            </a:p>
          </p:txBody>
        </p:sp>
      </p:grpSp>
      <p:sp>
        <p:nvSpPr>
          <p:cNvPr id="98318" name="Line 20"/>
          <p:cNvSpPr>
            <a:spLocks noChangeShapeType="1"/>
          </p:cNvSpPr>
          <p:nvPr/>
        </p:nvSpPr>
        <p:spPr bwMode="auto">
          <a:xfrm flipV="1">
            <a:off x="8256588" y="4152900"/>
            <a:ext cx="874712" cy="25400"/>
          </a:xfrm>
          <a:prstGeom prst="line">
            <a:avLst/>
          </a:prstGeom>
          <a:noFill/>
          <a:ln w="9525">
            <a:solidFill>
              <a:srgbClr val="000000"/>
            </a:solidFill>
            <a:round/>
            <a:headEnd/>
            <a:tailEnd type="triangle" w="lg" len="lg"/>
          </a:ln>
        </p:spPr>
        <p:txBody>
          <a:bodyPr>
            <a:prstTxWarp prst="textNoShape">
              <a:avLst/>
            </a:prstTxWarp>
          </a:bodyPr>
          <a:lstStyle/>
          <a:p>
            <a:endParaRPr lang="en-US"/>
          </a:p>
        </p:txBody>
      </p:sp>
      <p:grpSp>
        <p:nvGrpSpPr>
          <p:cNvPr id="98319" name="Group 29"/>
          <p:cNvGrpSpPr>
            <a:grpSpLocks/>
          </p:cNvGrpSpPr>
          <p:nvPr/>
        </p:nvGrpSpPr>
        <p:grpSpPr bwMode="auto">
          <a:xfrm>
            <a:off x="8294688" y="3168650"/>
            <a:ext cx="514350" cy="1466850"/>
            <a:chOff x="1939" y="2818"/>
            <a:chExt cx="323" cy="924"/>
          </a:xfrm>
        </p:grpSpPr>
        <p:sp>
          <p:nvSpPr>
            <p:cNvPr id="98327" name="Line 30"/>
            <p:cNvSpPr>
              <a:spLocks noChangeShapeType="1"/>
            </p:cNvSpPr>
            <p:nvPr/>
          </p:nvSpPr>
          <p:spPr bwMode="auto">
            <a:xfrm flipV="1">
              <a:off x="1939" y="3117"/>
              <a:ext cx="323" cy="325"/>
            </a:xfrm>
            <a:prstGeom prst="line">
              <a:avLst/>
            </a:prstGeom>
            <a:noFill/>
            <a:ln w="9525">
              <a:solidFill>
                <a:srgbClr val="000000"/>
              </a:solidFill>
              <a:round/>
              <a:headEnd/>
              <a:tailEnd type="triangle" w="lg" len="lg"/>
            </a:ln>
          </p:spPr>
          <p:txBody>
            <a:bodyPr vert="eaVert">
              <a:prstTxWarp prst="textNoShape">
                <a:avLst/>
              </a:prstTxWarp>
            </a:bodyPr>
            <a:lstStyle/>
            <a:p>
              <a:endParaRPr lang="en-US"/>
            </a:p>
          </p:txBody>
        </p:sp>
        <p:sp>
          <p:nvSpPr>
            <p:cNvPr id="98328" name="Text Box 31"/>
            <p:cNvSpPr txBox="1">
              <a:spLocks noChangeArrowheads="1"/>
            </p:cNvSpPr>
            <p:nvPr/>
          </p:nvSpPr>
          <p:spPr bwMode="auto">
            <a:xfrm rot="-2700000">
              <a:off x="2019" y="2818"/>
              <a:ext cx="162" cy="924"/>
            </a:xfrm>
            <a:prstGeom prst="rect">
              <a:avLst/>
            </a:prstGeom>
            <a:noFill/>
            <a:ln w="9525">
              <a:noFill/>
              <a:miter lim="800000"/>
              <a:headEnd/>
              <a:tailEnd/>
            </a:ln>
          </p:spPr>
          <p:txBody>
            <a:bodyPr vert="eaVert"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700"/>
                <a:t>insert</a:t>
              </a:r>
            </a:p>
          </p:txBody>
        </p:sp>
      </p:grpSp>
      <p:sp>
        <p:nvSpPr>
          <p:cNvPr id="98320" name="Freeform 14"/>
          <p:cNvSpPr>
            <a:spLocks/>
          </p:cNvSpPr>
          <p:nvPr/>
        </p:nvSpPr>
        <p:spPr bwMode="auto">
          <a:xfrm>
            <a:off x="2184400" y="4235450"/>
            <a:ext cx="4981575" cy="3779838"/>
          </a:xfrm>
          <a:custGeom>
            <a:avLst/>
            <a:gdLst>
              <a:gd name="T0" fmla="*/ 0 w 13838"/>
              <a:gd name="T1" fmla="*/ 199 h 10498"/>
              <a:gd name="T2" fmla="*/ 13837 w 13838"/>
              <a:gd name="T3" fmla="*/ 0 h 10498"/>
              <a:gd name="T4" fmla="*/ 0 60000 65536"/>
              <a:gd name="T5" fmla="*/ 0 60000 65536"/>
              <a:gd name="T6" fmla="*/ 0 w 13838"/>
              <a:gd name="T7" fmla="*/ 0 h 10498"/>
              <a:gd name="T8" fmla="*/ 13838 w 13838"/>
              <a:gd name="T9" fmla="*/ 10498 h 10498"/>
            </a:gdLst>
            <a:ahLst/>
            <a:cxnLst>
              <a:cxn ang="T4">
                <a:pos x="T0" y="T1"/>
              </a:cxn>
              <a:cxn ang="T5">
                <a:pos x="T2" y="T3"/>
              </a:cxn>
            </a:cxnLst>
            <a:rect l="T6" t="T7" r="T8" b="T9"/>
            <a:pathLst>
              <a:path w="13838" h="10498">
                <a:moveTo>
                  <a:pt x="0" y="199"/>
                </a:moveTo>
                <a:cubicBezTo>
                  <a:pt x="7160" y="10497"/>
                  <a:pt x="13837" y="0"/>
                  <a:pt x="13837" y="0"/>
                </a:cubicBezTo>
              </a:path>
            </a:pathLst>
          </a:custGeom>
          <a:noFill/>
          <a:ln w="9525">
            <a:solidFill>
              <a:srgbClr val="000000"/>
            </a:solidFill>
            <a:round/>
            <a:headEnd/>
            <a:tailEnd type="triangle" w="lg" len="lg"/>
          </a:ln>
        </p:spPr>
        <p:txBody>
          <a:bodyPr>
            <a:prstTxWarp prst="textNoShape">
              <a:avLst/>
            </a:prstTxWarp>
          </a:bodyPr>
          <a:lstStyle/>
          <a:p>
            <a:endParaRPr lang="en-US" sz="1800"/>
          </a:p>
        </p:txBody>
      </p:sp>
      <p:sp>
        <p:nvSpPr>
          <p:cNvPr id="98321" name="TextBox 29"/>
          <p:cNvSpPr txBox="1">
            <a:spLocks noChangeArrowheads="1"/>
          </p:cNvSpPr>
          <p:nvPr/>
        </p:nvSpPr>
        <p:spPr bwMode="auto">
          <a:xfrm>
            <a:off x="914400" y="5410200"/>
            <a:ext cx="1352550" cy="457200"/>
          </a:xfrm>
          <a:prstGeom prst="rect">
            <a:avLst/>
          </a:prstGeom>
          <a:noFill/>
          <a:ln w="9525">
            <a:noFill/>
            <a:miter lim="800000"/>
            <a:headEnd/>
            <a:tailEnd/>
          </a:ln>
        </p:spPr>
        <p:txBody>
          <a:bodyPr wrap="none">
            <a:prstTxWarp prst="textNoShape">
              <a:avLst/>
            </a:prstTxWarp>
            <a:spAutoFit/>
          </a:bodyPr>
          <a:lstStyle/>
          <a:p>
            <a:r>
              <a:rPr lang="en-US" b="1">
                <a:solidFill>
                  <a:srgbClr val="008000"/>
                </a:solidFill>
              </a:rPr>
              <a:t>State #1</a:t>
            </a:r>
          </a:p>
        </p:txBody>
      </p:sp>
      <p:sp>
        <p:nvSpPr>
          <p:cNvPr id="98322" name="TextBox 30"/>
          <p:cNvSpPr txBox="1">
            <a:spLocks noChangeArrowheads="1"/>
          </p:cNvSpPr>
          <p:nvPr/>
        </p:nvSpPr>
        <p:spPr bwMode="auto">
          <a:xfrm>
            <a:off x="4038600" y="5410200"/>
            <a:ext cx="1352550" cy="457200"/>
          </a:xfrm>
          <a:prstGeom prst="rect">
            <a:avLst/>
          </a:prstGeom>
          <a:noFill/>
          <a:ln w="9525">
            <a:noFill/>
            <a:miter lim="800000"/>
            <a:headEnd/>
            <a:tailEnd/>
          </a:ln>
        </p:spPr>
        <p:txBody>
          <a:bodyPr wrap="none">
            <a:prstTxWarp prst="textNoShape">
              <a:avLst/>
            </a:prstTxWarp>
            <a:spAutoFit/>
          </a:bodyPr>
          <a:lstStyle/>
          <a:p>
            <a:r>
              <a:rPr lang="en-US" b="1">
                <a:solidFill>
                  <a:srgbClr val="008000"/>
                </a:solidFill>
              </a:rPr>
              <a:t>State #2</a:t>
            </a:r>
          </a:p>
        </p:txBody>
      </p:sp>
      <p:sp>
        <p:nvSpPr>
          <p:cNvPr id="98323" name="TextBox 31"/>
          <p:cNvSpPr txBox="1">
            <a:spLocks noChangeArrowheads="1"/>
          </p:cNvSpPr>
          <p:nvPr/>
        </p:nvSpPr>
        <p:spPr bwMode="auto">
          <a:xfrm>
            <a:off x="7086600" y="5410200"/>
            <a:ext cx="1352550" cy="457200"/>
          </a:xfrm>
          <a:prstGeom prst="rect">
            <a:avLst/>
          </a:prstGeom>
          <a:noFill/>
          <a:ln w="9525">
            <a:noFill/>
            <a:miter lim="800000"/>
            <a:headEnd/>
            <a:tailEnd/>
          </a:ln>
        </p:spPr>
        <p:txBody>
          <a:bodyPr wrap="none">
            <a:prstTxWarp prst="textNoShape">
              <a:avLst/>
            </a:prstTxWarp>
            <a:spAutoFit/>
          </a:bodyPr>
          <a:lstStyle/>
          <a:p>
            <a:r>
              <a:rPr lang="en-US" b="1">
                <a:solidFill>
                  <a:srgbClr val="008000"/>
                </a:solidFill>
              </a:rPr>
              <a:t>State #3</a:t>
            </a:r>
          </a:p>
        </p:txBody>
      </p:sp>
      <p:sp>
        <p:nvSpPr>
          <p:cNvPr id="33" name="Oval 32"/>
          <p:cNvSpPr/>
          <p:nvPr/>
        </p:nvSpPr>
        <p:spPr>
          <a:xfrm>
            <a:off x="838200" y="2743200"/>
            <a:ext cx="1600200" cy="2743200"/>
          </a:xfrm>
          <a:prstGeom prst="ellipse">
            <a:avLst/>
          </a:prstGeom>
          <a:noFill/>
          <a:ln w="76200">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sp>
        <p:nvSpPr>
          <p:cNvPr id="34" name="Oval 33"/>
          <p:cNvSpPr/>
          <p:nvPr/>
        </p:nvSpPr>
        <p:spPr>
          <a:xfrm>
            <a:off x="3848100" y="2755900"/>
            <a:ext cx="1600200" cy="2743200"/>
          </a:xfrm>
          <a:prstGeom prst="ellipse">
            <a:avLst/>
          </a:prstGeom>
          <a:noFill/>
          <a:ln w="76200">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sp>
        <p:nvSpPr>
          <p:cNvPr id="35" name="Oval 34"/>
          <p:cNvSpPr/>
          <p:nvPr/>
        </p:nvSpPr>
        <p:spPr>
          <a:xfrm>
            <a:off x="6946900" y="2692400"/>
            <a:ext cx="1600200" cy="2743200"/>
          </a:xfrm>
          <a:prstGeom prst="ellipse">
            <a:avLst/>
          </a:prstGeom>
          <a:noFill/>
          <a:ln w="76200">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9329" name="Title 1"/>
          <p:cNvSpPr>
            <a:spLocks noGrp="1"/>
          </p:cNvSpPr>
          <p:nvPr>
            <p:ph type="title"/>
          </p:nvPr>
        </p:nvSpPr>
        <p:spPr/>
        <p:txBody>
          <a:bodyPr/>
          <a:lstStyle/>
          <a:p>
            <a:r>
              <a:rPr lang="en-US" smtClean="0"/>
              <a:t>Profiles, an Example: Emission</a:t>
            </a:r>
          </a:p>
        </p:txBody>
      </p:sp>
      <p:grpSp>
        <p:nvGrpSpPr>
          <p:cNvPr id="99330" name="Group 4"/>
          <p:cNvGrpSpPr>
            <a:grpSpLocks/>
          </p:cNvGrpSpPr>
          <p:nvPr/>
        </p:nvGrpSpPr>
        <p:grpSpPr bwMode="auto">
          <a:xfrm>
            <a:off x="1123950" y="3209925"/>
            <a:ext cx="7135813" cy="1903413"/>
            <a:chOff x="1263" y="2794"/>
            <a:chExt cx="4495" cy="1199"/>
          </a:xfrm>
        </p:grpSpPr>
        <p:sp>
          <p:nvSpPr>
            <p:cNvPr id="99357" name="AutoShape 5"/>
            <p:cNvSpPr>
              <a:spLocks noChangeArrowheads="1"/>
            </p:cNvSpPr>
            <p:nvPr/>
          </p:nvSpPr>
          <p:spPr bwMode="auto">
            <a:xfrm>
              <a:off x="1263" y="2835"/>
              <a:ext cx="671" cy="1158"/>
            </a:xfrm>
            <a:prstGeom prst="roundRect">
              <a:avLst>
                <a:gd name="adj" fmla="val 148"/>
              </a:avLst>
            </a:prstGeom>
            <a:solidFill>
              <a:srgbClr val="E6E6E6"/>
            </a:solidFill>
            <a:ln w="9525">
              <a:solidFill>
                <a:srgbClr val="000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	.1</a:t>
              </a:r>
              <a:br>
                <a:rPr lang="en-GB"/>
              </a:br>
              <a:r>
                <a:rPr lang="en-GB"/>
                <a:t>C	.05</a:t>
              </a:r>
              <a:br>
                <a:rPr lang="en-GB"/>
              </a:br>
              <a:r>
                <a:rPr lang="en-GB"/>
                <a:t>D	.2</a:t>
              </a:r>
              <a:br>
                <a:rPr lang="en-GB"/>
              </a:br>
              <a:r>
                <a:rPr lang="en-GB"/>
                <a:t>E	.08</a:t>
              </a:r>
              <a:br>
                <a:rPr lang="en-GB"/>
              </a:br>
              <a:r>
                <a:rPr lang="en-GB"/>
                <a:t>F	.01</a:t>
              </a:r>
            </a:p>
          </p:txBody>
        </p:sp>
        <p:sp>
          <p:nvSpPr>
            <p:cNvPr id="99358" name="Oval 6"/>
            <p:cNvSpPr>
              <a:spLocks noChangeArrowheads="1"/>
            </p:cNvSpPr>
            <p:nvPr/>
          </p:nvSpPr>
          <p:spPr bwMode="auto">
            <a:xfrm>
              <a:off x="2184" y="2794"/>
              <a:ext cx="741" cy="332"/>
            </a:xfrm>
            <a:prstGeom prst="ellipse">
              <a:avLst/>
            </a:prstGeom>
            <a:solidFill>
              <a:srgbClr val="E6E6E6"/>
            </a:solidFill>
            <a:ln w="9525">
              <a:solidFill>
                <a:srgbClr val="000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Gap</a:t>
              </a:r>
            </a:p>
          </p:txBody>
        </p:sp>
        <p:sp>
          <p:nvSpPr>
            <p:cNvPr id="99359" name="AutoShape 7"/>
            <p:cNvSpPr>
              <a:spLocks noChangeArrowheads="1"/>
            </p:cNvSpPr>
            <p:nvPr/>
          </p:nvSpPr>
          <p:spPr bwMode="auto">
            <a:xfrm>
              <a:off x="3175" y="2835"/>
              <a:ext cx="671" cy="1158"/>
            </a:xfrm>
            <a:prstGeom prst="roundRect">
              <a:avLst>
                <a:gd name="adj" fmla="val 148"/>
              </a:avLst>
            </a:prstGeom>
            <a:solidFill>
              <a:srgbClr val="E6E6E6"/>
            </a:solidFill>
            <a:ln w="9525">
              <a:solidFill>
                <a:srgbClr val="000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	.04</a:t>
              </a:r>
              <a:br>
                <a:rPr lang="en-GB"/>
              </a:br>
              <a:r>
                <a:rPr lang="en-GB"/>
                <a:t>C	.1</a:t>
              </a:r>
              <a:br>
                <a:rPr lang="en-GB"/>
              </a:br>
              <a:r>
                <a:rPr lang="en-GB"/>
                <a:t>D	.01</a:t>
              </a:r>
              <a:br>
                <a:rPr lang="en-GB"/>
              </a:br>
              <a:r>
                <a:rPr lang="en-GB"/>
                <a:t>E	.2</a:t>
              </a:r>
              <a:br>
                <a:rPr lang="en-GB"/>
              </a:br>
              <a:r>
                <a:rPr lang="en-GB"/>
                <a:t>F	.02</a:t>
              </a:r>
            </a:p>
          </p:txBody>
        </p:sp>
        <p:sp>
          <p:nvSpPr>
            <p:cNvPr id="99360" name="Oval 8"/>
            <p:cNvSpPr>
              <a:spLocks noChangeArrowheads="1"/>
            </p:cNvSpPr>
            <p:nvPr/>
          </p:nvSpPr>
          <p:spPr bwMode="auto">
            <a:xfrm>
              <a:off x="4097" y="2794"/>
              <a:ext cx="741" cy="332"/>
            </a:xfrm>
            <a:prstGeom prst="ellipse">
              <a:avLst/>
            </a:prstGeom>
            <a:solidFill>
              <a:srgbClr val="E6E6E6"/>
            </a:solidFill>
            <a:ln w="9525">
              <a:solidFill>
                <a:srgbClr val="000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Gap</a:t>
              </a:r>
            </a:p>
          </p:txBody>
        </p:sp>
        <p:sp>
          <p:nvSpPr>
            <p:cNvPr id="99361" name="AutoShape 9"/>
            <p:cNvSpPr>
              <a:spLocks noChangeArrowheads="1"/>
            </p:cNvSpPr>
            <p:nvPr/>
          </p:nvSpPr>
          <p:spPr bwMode="auto">
            <a:xfrm>
              <a:off x="5087" y="2835"/>
              <a:ext cx="671" cy="1158"/>
            </a:xfrm>
            <a:prstGeom prst="roundRect">
              <a:avLst>
                <a:gd name="adj" fmla="val 148"/>
              </a:avLst>
            </a:prstGeom>
            <a:solidFill>
              <a:srgbClr val="E6E6E6"/>
            </a:solidFill>
            <a:ln w="9525">
              <a:solidFill>
                <a:srgbClr val="000000"/>
              </a:solidFill>
              <a:round/>
              <a:headEnd/>
              <a:tailEnd/>
            </a:ln>
          </p:spPr>
          <p:txBody>
            <a:bodyPr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a:t>A	.2</a:t>
              </a:r>
              <a:br>
                <a:rPr lang="en-GB"/>
              </a:br>
              <a:r>
                <a:rPr lang="en-GB"/>
                <a:t>C	.01</a:t>
              </a:r>
              <a:br>
                <a:rPr lang="en-GB"/>
              </a:br>
              <a:r>
                <a:rPr lang="en-GB"/>
                <a:t>D	.05</a:t>
              </a:r>
              <a:br>
                <a:rPr lang="en-GB"/>
              </a:br>
              <a:r>
                <a:rPr lang="en-GB"/>
                <a:t>E	.1</a:t>
              </a:r>
              <a:br>
                <a:rPr lang="en-GB"/>
              </a:br>
              <a:r>
                <a:rPr lang="en-GB"/>
                <a:t>F	.06</a:t>
              </a:r>
            </a:p>
          </p:txBody>
        </p:sp>
      </p:grpSp>
      <p:grpSp>
        <p:nvGrpSpPr>
          <p:cNvPr id="99331" name="Group 10"/>
          <p:cNvGrpSpPr>
            <a:grpSpLocks/>
          </p:cNvGrpSpPr>
          <p:nvPr/>
        </p:nvGrpSpPr>
        <p:grpSpPr bwMode="auto">
          <a:xfrm>
            <a:off x="2197100" y="3248025"/>
            <a:ext cx="512763" cy="1466850"/>
            <a:chOff x="1939" y="2818"/>
            <a:chExt cx="323" cy="924"/>
          </a:xfrm>
        </p:grpSpPr>
        <p:sp>
          <p:nvSpPr>
            <p:cNvPr id="99355" name="Line 11"/>
            <p:cNvSpPr>
              <a:spLocks noChangeShapeType="1"/>
            </p:cNvSpPr>
            <p:nvPr/>
          </p:nvSpPr>
          <p:spPr bwMode="auto">
            <a:xfrm flipV="1">
              <a:off x="1939" y="3117"/>
              <a:ext cx="323" cy="325"/>
            </a:xfrm>
            <a:prstGeom prst="line">
              <a:avLst/>
            </a:prstGeom>
            <a:noFill/>
            <a:ln w="9525">
              <a:solidFill>
                <a:srgbClr val="000000"/>
              </a:solidFill>
              <a:round/>
              <a:headEnd/>
              <a:tailEnd type="triangle" w="lg" len="lg"/>
            </a:ln>
          </p:spPr>
          <p:txBody>
            <a:bodyPr vert="eaVert">
              <a:prstTxWarp prst="textNoShape">
                <a:avLst/>
              </a:prstTxWarp>
            </a:bodyPr>
            <a:lstStyle/>
            <a:p>
              <a:endParaRPr lang="en-US"/>
            </a:p>
          </p:txBody>
        </p:sp>
        <p:sp>
          <p:nvSpPr>
            <p:cNvPr id="99356" name="Text Box 12"/>
            <p:cNvSpPr txBox="1">
              <a:spLocks noChangeArrowheads="1"/>
            </p:cNvSpPr>
            <p:nvPr/>
          </p:nvSpPr>
          <p:spPr bwMode="auto">
            <a:xfrm rot="-2700000">
              <a:off x="2018" y="2818"/>
              <a:ext cx="163" cy="924"/>
            </a:xfrm>
            <a:prstGeom prst="rect">
              <a:avLst/>
            </a:prstGeom>
            <a:noFill/>
            <a:ln w="9525">
              <a:noFill/>
              <a:miter lim="800000"/>
              <a:headEnd/>
              <a:tailEnd/>
            </a:ln>
          </p:spPr>
          <p:txBody>
            <a:bodyPr vert="eaVert"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700"/>
                <a:t>insert</a:t>
              </a:r>
            </a:p>
          </p:txBody>
        </p:sp>
      </p:grpSp>
      <p:sp>
        <p:nvSpPr>
          <p:cNvPr id="99332" name="Line 13"/>
          <p:cNvSpPr>
            <a:spLocks noChangeShapeType="1"/>
          </p:cNvSpPr>
          <p:nvPr/>
        </p:nvSpPr>
        <p:spPr bwMode="auto">
          <a:xfrm>
            <a:off x="2197100" y="4252913"/>
            <a:ext cx="1949450" cy="1587"/>
          </a:xfrm>
          <a:prstGeom prst="line">
            <a:avLst/>
          </a:prstGeom>
          <a:noFill/>
          <a:ln w="9525">
            <a:solidFill>
              <a:srgbClr val="000000"/>
            </a:solidFill>
            <a:round/>
            <a:headEnd/>
            <a:tailEnd type="triangle" w="lg" len="lg"/>
          </a:ln>
        </p:spPr>
        <p:txBody>
          <a:bodyPr>
            <a:prstTxWarp prst="textNoShape">
              <a:avLst/>
            </a:prstTxWarp>
          </a:bodyPr>
          <a:lstStyle/>
          <a:p>
            <a:endParaRPr lang="en-US"/>
          </a:p>
        </p:txBody>
      </p:sp>
      <p:sp>
        <p:nvSpPr>
          <p:cNvPr id="99333" name="Freeform 15"/>
          <p:cNvSpPr>
            <a:spLocks/>
          </p:cNvSpPr>
          <p:nvPr/>
        </p:nvSpPr>
        <p:spPr bwMode="auto">
          <a:xfrm>
            <a:off x="2814638" y="2530475"/>
            <a:ext cx="631825" cy="590550"/>
          </a:xfrm>
          <a:custGeom>
            <a:avLst/>
            <a:gdLst>
              <a:gd name="T0" fmla="*/ 1645 w 1753"/>
              <a:gd name="T1" fmla="*/ 1389 h 1641"/>
              <a:gd name="T2" fmla="*/ 1683 w 1753"/>
              <a:gd name="T3" fmla="*/ 1304 h 1641"/>
              <a:gd name="T4" fmla="*/ 1713 w 1753"/>
              <a:gd name="T5" fmla="*/ 1216 h 1641"/>
              <a:gd name="T6" fmla="*/ 1734 w 1753"/>
              <a:gd name="T7" fmla="*/ 1126 h 1641"/>
              <a:gd name="T8" fmla="*/ 1748 w 1753"/>
              <a:gd name="T9" fmla="*/ 1033 h 1641"/>
              <a:gd name="T10" fmla="*/ 1752 w 1753"/>
              <a:gd name="T11" fmla="*/ 940 h 1641"/>
              <a:gd name="T12" fmla="*/ 1748 w 1753"/>
              <a:gd name="T13" fmla="*/ 847 h 1641"/>
              <a:gd name="T14" fmla="*/ 1735 w 1753"/>
              <a:gd name="T15" fmla="*/ 754 h 1641"/>
              <a:gd name="T16" fmla="*/ 1713 w 1753"/>
              <a:gd name="T17" fmla="*/ 663 h 1641"/>
              <a:gd name="T18" fmla="*/ 1684 w 1753"/>
              <a:gd name="T19" fmla="*/ 576 h 1641"/>
              <a:gd name="T20" fmla="*/ 1646 w 1753"/>
              <a:gd name="T21" fmla="*/ 491 h 1641"/>
              <a:gd name="T22" fmla="*/ 1601 w 1753"/>
              <a:gd name="T23" fmla="*/ 411 h 1641"/>
              <a:gd name="T24" fmla="*/ 1548 w 1753"/>
              <a:gd name="T25" fmla="*/ 337 h 1641"/>
              <a:gd name="T26" fmla="*/ 1489 w 1753"/>
              <a:gd name="T27" fmla="*/ 268 h 1641"/>
              <a:gd name="T28" fmla="*/ 1424 w 1753"/>
              <a:gd name="T29" fmla="*/ 206 h 1641"/>
              <a:gd name="T30" fmla="*/ 1353 w 1753"/>
              <a:gd name="T31" fmla="*/ 151 h 1641"/>
              <a:gd name="T32" fmla="*/ 1277 w 1753"/>
              <a:gd name="T33" fmla="*/ 104 h 1641"/>
              <a:gd name="T34" fmla="*/ 1198 w 1753"/>
              <a:gd name="T35" fmla="*/ 66 h 1641"/>
              <a:gd name="T36" fmla="*/ 1115 w 1753"/>
              <a:gd name="T37" fmla="*/ 36 h 1641"/>
              <a:gd name="T38" fmla="*/ 1030 w 1753"/>
              <a:gd name="T39" fmla="*/ 15 h 1641"/>
              <a:gd name="T40" fmla="*/ 944 w 1753"/>
              <a:gd name="T41" fmla="*/ 3 h 1641"/>
              <a:gd name="T42" fmla="*/ 857 w 1753"/>
              <a:gd name="T43" fmla="*/ 0 h 1641"/>
              <a:gd name="T44" fmla="*/ 770 w 1753"/>
              <a:gd name="T45" fmla="*/ 7 h 1641"/>
              <a:gd name="T46" fmla="*/ 684 w 1753"/>
              <a:gd name="T47" fmla="*/ 23 h 1641"/>
              <a:gd name="T48" fmla="*/ 600 w 1753"/>
              <a:gd name="T49" fmla="*/ 48 h 1641"/>
              <a:gd name="T50" fmla="*/ 518 w 1753"/>
              <a:gd name="T51" fmla="*/ 82 h 1641"/>
              <a:gd name="T52" fmla="*/ 440 w 1753"/>
              <a:gd name="T53" fmla="*/ 124 h 1641"/>
              <a:gd name="T54" fmla="*/ 367 w 1753"/>
              <a:gd name="T55" fmla="*/ 175 h 1641"/>
              <a:gd name="T56" fmla="*/ 299 w 1753"/>
              <a:gd name="T57" fmla="*/ 233 h 1641"/>
              <a:gd name="T58" fmla="*/ 236 w 1753"/>
              <a:gd name="T59" fmla="*/ 298 h 1641"/>
              <a:gd name="T60" fmla="*/ 180 w 1753"/>
              <a:gd name="T61" fmla="*/ 369 h 1641"/>
              <a:gd name="T62" fmla="*/ 130 w 1753"/>
              <a:gd name="T63" fmla="*/ 446 h 1641"/>
              <a:gd name="T64" fmla="*/ 88 w 1753"/>
              <a:gd name="T65" fmla="*/ 528 h 1641"/>
              <a:gd name="T66" fmla="*/ 54 w 1753"/>
              <a:gd name="T67" fmla="*/ 614 h 1641"/>
              <a:gd name="T68" fmla="*/ 28 w 1753"/>
              <a:gd name="T69" fmla="*/ 704 h 1641"/>
              <a:gd name="T70" fmla="*/ 10 w 1753"/>
              <a:gd name="T71" fmla="*/ 795 h 1641"/>
              <a:gd name="T72" fmla="*/ 1 w 1753"/>
              <a:gd name="T73" fmla="*/ 888 h 1641"/>
              <a:gd name="T74" fmla="*/ 1 w 1753"/>
              <a:gd name="T75" fmla="*/ 982 h 1641"/>
              <a:gd name="T76" fmla="*/ 9 w 1753"/>
              <a:gd name="T77" fmla="*/ 1075 h 1641"/>
              <a:gd name="T78" fmla="*/ 26 w 1753"/>
              <a:gd name="T79" fmla="*/ 1166 h 1641"/>
              <a:gd name="T80" fmla="*/ 51 w 1753"/>
              <a:gd name="T81" fmla="*/ 1256 h 1641"/>
              <a:gd name="T82" fmla="*/ 85 w 1753"/>
              <a:gd name="T83" fmla="*/ 1342 h 1641"/>
              <a:gd name="T84" fmla="*/ 126 w 1753"/>
              <a:gd name="T85" fmla="*/ 1425 h 1641"/>
              <a:gd name="T86" fmla="*/ 175 w 1753"/>
              <a:gd name="T87" fmla="*/ 1502 h 1641"/>
              <a:gd name="T88" fmla="*/ 231 w 1753"/>
              <a:gd name="T89" fmla="*/ 1574 h 1641"/>
              <a:gd name="T90" fmla="*/ 293 w 1753"/>
              <a:gd name="T91" fmla="*/ 1640 h 164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753"/>
              <a:gd name="T139" fmla="*/ 0 h 1641"/>
              <a:gd name="T140" fmla="*/ 1753 w 1753"/>
              <a:gd name="T141" fmla="*/ 1641 h 164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753" h="1641">
                <a:moveTo>
                  <a:pt x="1623" y="1429"/>
                </a:moveTo>
                <a:lnTo>
                  <a:pt x="1645" y="1389"/>
                </a:lnTo>
                <a:lnTo>
                  <a:pt x="1665" y="1347"/>
                </a:lnTo>
                <a:lnTo>
                  <a:pt x="1683" y="1304"/>
                </a:lnTo>
                <a:lnTo>
                  <a:pt x="1699" y="1261"/>
                </a:lnTo>
                <a:lnTo>
                  <a:pt x="1713" y="1216"/>
                </a:lnTo>
                <a:lnTo>
                  <a:pt x="1725" y="1171"/>
                </a:lnTo>
                <a:lnTo>
                  <a:pt x="1734" y="1126"/>
                </a:lnTo>
                <a:lnTo>
                  <a:pt x="1742" y="1080"/>
                </a:lnTo>
                <a:lnTo>
                  <a:pt x="1748" y="1033"/>
                </a:lnTo>
                <a:lnTo>
                  <a:pt x="1751" y="987"/>
                </a:lnTo>
                <a:lnTo>
                  <a:pt x="1752" y="940"/>
                </a:lnTo>
                <a:lnTo>
                  <a:pt x="1751" y="893"/>
                </a:lnTo>
                <a:lnTo>
                  <a:pt x="1748" y="847"/>
                </a:lnTo>
                <a:lnTo>
                  <a:pt x="1742" y="800"/>
                </a:lnTo>
                <a:lnTo>
                  <a:pt x="1735" y="754"/>
                </a:lnTo>
                <a:lnTo>
                  <a:pt x="1725" y="709"/>
                </a:lnTo>
                <a:lnTo>
                  <a:pt x="1713" y="663"/>
                </a:lnTo>
                <a:lnTo>
                  <a:pt x="1700" y="619"/>
                </a:lnTo>
                <a:lnTo>
                  <a:pt x="1684" y="576"/>
                </a:lnTo>
                <a:lnTo>
                  <a:pt x="1666" y="533"/>
                </a:lnTo>
                <a:lnTo>
                  <a:pt x="1646" y="491"/>
                </a:lnTo>
                <a:lnTo>
                  <a:pt x="1624" y="451"/>
                </a:lnTo>
                <a:lnTo>
                  <a:pt x="1601" y="411"/>
                </a:lnTo>
                <a:lnTo>
                  <a:pt x="1575" y="373"/>
                </a:lnTo>
                <a:lnTo>
                  <a:pt x="1548" y="337"/>
                </a:lnTo>
                <a:lnTo>
                  <a:pt x="1519" y="302"/>
                </a:lnTo>
                <a:lnTo>
                  <a:pt x="1489" y="268"/>
                </a:lnTo>
                <a:lnTo>
                  <a:pt x="1457" y="236"/>
                </a:lnTo>
                <a:lnTo>
                  <a:pt x="1424" y="206"/>
                </a:lnTo>
                <a:lnTo>
                  <a:pt x="1389" y="178"/>
                </a:lnTo>
                <a:lnTo>
                  <a:pt x="1353" y="151"/>
                </a:lnTo>
                <a:lnTo>
                  <a:pt x="1316" y="127"/>
                </a:lnTo>
                <a:lnTo>
                  <a:pt x="1277" y="104"/>
                </a:lnTo>
                <a:lnTo>
                  <a:pt x="1238" y="84"/>
                </a:lnTo>
                <a:lnTo>
                  <a:pt x="1198" y="66"/>
                </a:lnTo>
                <a:lnTo>
                  <a:pt x="1157" y="50"/>
                </a:lnTo>
                <a:lnTo>
                  <a:pt x="1115" y="36"/>
                </a:lnTo>
                <a:lnTo>
                  <a:pt x="1073" y="24"/>
                </a:lnTo>
                <a:lnTo>
                  <a:pt x="1030" y="15"/>
                </a:lnTo>
                <a:lnTo>
                  <a:pt x="987" y="8"/>
                </a:lnTo>
                <a:lnTo>
                  <a:pt x="944" y="3"/>
                </a:lnTo>
                <a:lnTo>
                  <a:pt x="900" y="0"/>
                </a:lnTo>
                <a:lnTo>
                  <a:pt x="857" y="0"/>
                </a:lnTo>
                <a:lnTo>
                  <a:pt x="813" y="2"/>
                </a:lnTo>
                <a:lnTo>
                  <a:pt x="770" y="7"/>
                </a:lnTo>
                <a:lnTo>
                  <a:pt x="726" y="14"/>
                </a:lnTo>
                <a:lnTo>
                  <a:pt x="684" y="23"/>
                </a:lnTo>
                <a:lnTo>
                  <a:pt x="641" y="34"/>
                </a:lnTo>
                <a:lnTo>
                  <a:pt x="600" y="48"/>
                </a:lnTo>
                <a:lnTo>
                  <a:pt x="558" y="64"/>
                </a:lnTo>
                <a:lnTo>
                  <a:pt x="518" y="82"/>
                </a:lnTo>
                <a:lnTo>
                  <a:pt x="479" y="102"/>
                </a:lnTo>
                <a:lnTo>
                  <a:pt x="440" y="124"/>
                </a:lnTo>
                <a:lnTo>
                  <a:pt x="403" y="149"/>
                </a:lnTo>
                <a:lnTo>
                  <a:pt x="367" y="175"/>
                </a:lnTo>
                <a:lnTo>
                  <a:pt x="332" y="203"/>
                </a:lnTo>
                <a:lnTo>
                  <a:pt x="299" y="233"/>
                </a:lnTo>
                <a:lnTo>
                  <a:pt x="267" y="264"/>
                </a:lnTo>
                <a:lnTo>
                  <a:pt x="236" y="298"/>
                </a:lnTo>
                <a:lnTo>
                  <a:pt x="207" y="333"/>
                </a:lnTo>
                <a:lnTo>
                  <a:pt x="180" y="369"/>
                </a:lnTo>
                <a:lnTo>
                  <a:pt x="154" y="407"/>
                </a:lnTo>
                <a:lnTo>
                  <a:pt x="130" y="446"/>
                </a:lnTo>
                <a:lnTo>
                  <a:pt x="108" y="487"/>
                </a:lnTo>
                <a:lnTo>
                  <a:pt x="88" y="528"/>
                </a:lnTo>
                <a:lnTo>
                  <a:pt x="70" y="571"/>
                </a:lnTo>
                <a:lnTo>
                  <a:pt x="54" y="614"/>
                </a:lnTo>
                <a:lnTo>
                  <a:pt x="40" y="659"/>
                </a:lnTo>
                <a:lnTo>
                  <a:pt x="28" y="704"/>
                </a:lnTo>
                <a:lnTo>
                  <a:pt x="18" y="749"/>
                </a:lnTo>
                <a:lnTo>
                  <a:pt x="10" y="795"/>
                </a:lnTo>
                <a:lnTo>
                  <a:pt x="5" y="842"/>
                </a:lnTo>
                <a:lnTo>
                  <a:pt x="1" y="888"/>
                </a:lnTo>
                <a:lnTo>
                  <a:pt x="0" y="935"/>
                </a:lnTo>
                <a:lnTo>
                  <a:pt x="1" y="982"/>
                </a:lnTo>
                <a:lnTo>
                  <a:pt x="4" y="1028"/>
                </a:lnTo>
                <a:lnTo>
                  <a:pt x="9" y="1075"/>
                </a:lnTo>
                <a:lnTo>
                  <a:pt x="17" y="1121"/>
                </a:lnTo>
                <a:lnTo>
                  <a:pt x="26" y="1166"/>
                </a:lnTo>
                <a:lnTo>
                  <a:pt x="38" y="1212"/>
                </a:lnTo>
                <a:lnTo>
                  <a:pt x="51" y="1256"/>
                </a:lnTo>
                <a:lnTo>
                  <a:pt x="67" y="1300"/>
                </a:lnTo>
                <a:lnTo>
                  <a:pt x="85" y="1342"/>
                </a:lnTo>
                <a:lnTo>
                  <a:pt x="105" y="1384"/>
                </a:lnTo>
                <a:lnTo>
                  <a:pt x="126" y="1425"/>
                </a:lnTo>
                <a:lnTo>
                  <a:pt x="150" y="1464"/>
                </a:lnTo>
                <a:lnTo>
                  <a:pt x="175" y="1502"/>
                </a:lnTo>
                <a:lnTo>
                  <a:pt x="202" y="1539"/>
                </a:lnTo>
                <a:lnTo>
                  <a:pt x="231" y="1574"/>
                </a:lnTo>
                <a:lnTo>
                  <a:pt x="261" y="1608"/>
                </a:lnTo>
                <a:lnTo>
                  <a:pt x="293" y="1640"/>
                </a:lnTo>
              </a:path>
            </a:pathLst>
          </a:custGeom>
          <a:noFill/>
          <a:ln w="9525">
            <a:solidFill>
              <a:srgbClr val="000000"/>
            </a:solidFill>
            <a:round/>
            <a:headEnd/>
            <a:tailEnd type="triangle" w="lg" len="lg"/>
          </a:ln>
        </p:spPr>
        <p:txBody>
          <a:bodyPr>
            <a:prstTxWarp prst="textNoShape">
              <a:avLst/>
            </a:prstTxWarp>
          </a:bodyPr>
          <a:lstStyle/>
          <a:p>
            <a:endParaRPr lang="en-US" sz="1800"/>
          </a:p>
        </p:txBody>
      </p:sp>
      <p:sp>
        <p:nvSpPr>
          <p:cNvPr id="99334" name="Text Box 16"/>
          <p:cNvSpPr txBox="1">
            <a:spLocks noChangeArrowheads="1"/>
          </p:cNvSpPr>
          <p:nvPr/>
        </p:nvSpPr>
        <p:spPr bwMode="auto">
          <a:xfrm>
            <a:off x="4217988" y="5911850"/>
            <a:ext cx="588962" cy="258763"/>
          </a:xfrm>
          <a:prstGeom prst="rect">
            <a:avLst/>
          </a:prstGeom>
          <a:noFill/>
          <a:ln w="9525">
            <a:noFill/>
            <a:miter lim="800000"/>
            <a:headEnd/>
            <a:tailEnd/>
          </a:ln>
        </p:spPr>
        <p:txBody>
          <a:bodyPr wrap="none" lIns="0" tIns="0" rIns="0" bIns="0">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700"/>
              <a:t>delete</a:t>
            </a:r>
          </a:p>
        </p:txBody>
      </p:sp>
      <p:sp>
        <p:nvSpPr>
          <p:cNvPr id="99335" name="Text Box 17"/>
          <p:cNvSpPr txBox="1">
            <a:spLocks noChangeArrowheads="1"/>
          </p:cNvSpPr>
          <p:nvPr/>
        </p:nvSpPr>
        <p:spPr bwMode="auto">
          <a:xfrm>
            <a:off x="3429000" y="2514600"/>
            <a:ext cx="815975" cy="258763"/>
          </a:xfrm>
          <a:prstGeom prst="rect">
            <a:avLst/>
          </a:prstGeom>
          <a:noFill/>
          <a:ln w="9525">
            <a:noFill/>
            <a:miter lim="800000"/>
            <a:headEnd/>
            <a:tailEnd/>
          </a:ln>
        </p:spPr>
        <p:txBody>
          <a:bodyPr wrap="none" lIns="0" tIns="0" rIns="0" bIns="0">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700"/>
              <a:t>continue</a:t>
            </a:r>
          </a:p>
        </p:txBody>
      </p:sp>
      <p:sp>
        <p:nvSpPr>
          <p:cNvPr id="99336" name="Line 18"/>
          <p:cNvSpPr>
            <a:spLocks noChangeShapeType="1"/>
          </p:cNvSpPr>
          <p:nvPr/>
        </p:nvSpPr>
        <p:spPr bwMode="auto">
          <a:xfrm>
            <a:off x="3760788" y="3502025"/>
            <a:ext cx="387350" cy="727075"/>
          </a:xfrm>
          <a:prstGeom prst="line">
            <a:avLst/>
          </a:prstGeom>
          <a:noFill/>
          <a:ln w="9525">
            <a:solidFill>
              <a:srgbClr val="000000"/>
            </a:solidFill>
            <a:round/>
            <a:headEnd/>
            <a:tailEnd type="triangle" w="lg" len="lg"/>
          </a:ln>
        </p:spPr>
        <p:txBody>
          <a:bodyPr>
            <a:prstTxWarp prst="textNoShape">
              <a:avLst/>
            </a:prstTxWarp>
          </a:bodyPr>
          <a:lstStyle/>
          <a:p>
            <a:endParaRPr lang="en-US"/>
          </a:p>
        </p:txBody>
      </p:sp>
      <p:sp>
        <p:nvSpPr>
          <p:cNvPr id="99337" name="Line 20"/>
          <p:cNvSpPr>
            <a:spLocks noChangeShapeType="1"/>
          </p:cNvSpPr>
          <p:nvPr/>
        </p:nvSpPr>
        <p:spPr bwMode="auto">
          <a:xfrm>
            <a:off x="5253038" y="4203700"/>
            <a:ext cx="1925637" cy="3175"/>
          </a:xfrm>
          <a:prstGeom prst="line">
            <a:avLst/>
          </a:prstGeom>
          <a:noFill/>
          <a:ln w="9525">
            <a:solidFill>
              <a:srgbClr val="000000"/>
            </a:solidFill>
            <a:round/>
            <a:headEnd/>
            <a:tailEnd type="triangle" w="lg" len="lg"/>
          </a:ln>
        </p:spPr>
        <p:txBody>
          <a:bodyPr>
            <a:prstTxWarp prst="textNoShape">
              <a:avLst/>
            </a:prstTxWarp>
          </a:bodyPr>
          <a:lstStyle/>
          <a:p>
            <a:endParaRPr lang="en-US"/>
          </a:p>
        </p:txBody>
      </p:sp>
      <p:sp>
        <p:nvSpPr>
          <p:cNvPr id="99338" name="Freeform 21"/>
          <p:cNvSpPr>
            <a:spLocks/>
          </p:cNvSpPr>
          <p:nvPr/>
        </p:nvSpPr>
        <p:spPr bwMode="auto">
          <a:xfrm>
            <a:off x="5926138" y="2492375"/>
            <a:ext cx="631825" cy="590550"/>
          </a:xfrm>
          <a:custGeom>
            <a:avLst/>
            <a:gdLst>
              <a:gd name="T0" fmla="*/ 1645 w 1753"/>
              <a:gd name="T1" fmla="*/ 1389 h 1641"/>
              <a:gd name="T2" fmla="*/ 1683 w 1753"/>
              <a:gd name="T3" fmla="*/ 1304 h 1641"/>
              <a:gd name="T4" fmla="*/ 1713 w 1753"/>
              <a:gd name="T5" fmla="*/ 1216 h 1641"/>
              <a:gd name="T6" fmla="*/ 1734 w 1753"/>
              <a:gd name="T7" fmla="*/ 1126 h 1641"/>
              <a:gd name="T8" fmla="*/ 1748 w 1753"/>
              <a:gd name="T9" fmla="*/ 1033 h 1641"/>
              <a:gd name="T10" fmla="*/ 1752 w 1753"/>
              <a:gd name="T11" fmla="*/ 940 h 1641"/>
              <a:gd name="T12" fmla="*/ 1748 w 1753"/>
              <a:gd name="T13" fmla="*/ 847 h 1641"/>
              <a:gd name="T14" fmla="*/ 1735 w 1753"/>
              <a:gd name="T15" fmla="*/ 754 h 1641"/>
              <a:gd name="T16" fmla="*/ 1713 w 1753"/>
              <a:gd name="T17" fmla="*/ 663 h 1641"/>
              <a:gd name="T18" fmla="*/ 1684 w 1753"/>
              <a:gd name="T19" fmla="*/ 576 h 1641"/>
              <a:gd name="T20" fmla="*/ 1646 w 1753"/>
              <a:gd name="T21" fmla="*/ 491 h 1641"/>
              <a:gd name="T22" fmla="*/ 1601 w 1753"/>
              <a:gd name="T23" fmla="*/ 411 h 1641"/>
              <a:gd name="T24" fmla="*/ 1548 w 1753"/>
              <a:gd name="T25" fmla="*/ 337 h 1641"/>
              <a:gd name="T26" fmla="*/ 1489 w 1753"/>
              <a:gd name="T27" fmla="*/ 268 h 1641"/>
              <a:gd name="T28" fmla="*/ 1424 w 1753"/>
              <a:gd name="T29" fmla="*/ 206 h 1641"/>
              <a:gd name="T30" fmla="*/ 1353 w 1753"/>
              <a:gd name="T31" fmla="*/ 151 h 1641"/>
              <a:gd name="T32" fmla="*/ 1277 w 1753"/>
              <a:gd name="T33" fmla="*/ 104 h 1641"/>
              <a:gd name="T34" fmla="*/ 1198 w 1753"/>
              <a:gd name="T35" fmla="*/ 66 h 1641"/>
              <a:gd name="T36" fmla="*/ 1115 w 1753"/>
              <a:gd name="T37" fmla="*/ 36 h 1641"/>
              <a:gd name="T38" fmla="*/ 1030 w 1753"/>
              <a:gd name="T39" fmla="*/ 15 h 1641"/>
              <a:gd name="T40" fmla="*/ 944 w 1753"/>
              <a:gd name="T41" fmla="*/ 3 h 1641"/>
              <a:gd name="T42" fmla="*/ 857 w 1753"/>
              <a:gd name="T43" fmla="*/ 0 h 1641"/>
              <a:gd name="T44" fmla="*/ 770 w 1753"/>
              <a:gd name="T45" fmla="*/ 7 h 1641"/>
              <a:gd name="T46" fmla="*/ 684 w 1753"/>
              <a:gd name="T47" fmla="*/ 23 h 1641"/>
              <a:gd name="T48" fmla="*/ 600 w 1753"/>
              <a:gd name="T49" fmla="*/ 48 h 1641"/>
              <a:gd name="T50" fmla="*/ 518 w 1753"/>
              <a:gd name="T51" fmla="*/ 82 h 1641"/>
              <a:gd name="T52" fmla="*/ 440 w 1753"/>
              <a:gd name="T53" fmla="*/ 124 h 1641"/>
              <a:gd name="T54" fmla="*/ 367 w 1753"/>
              <a:gd name="T55" fmla="*/ 175 h 1641"/>
              <a:gd name="T56" fmla="*/ 299 w 1753"/>
              <a:gd name="T57" fmla="*/ 233 h 1641"/>
              <a:gd name="T58" fmla="*/ 236 w 1753"/>
              <a:gd name="T59" fmla="*/ 298 h 1641"/>
              <a:gd name="T60" fmla="*/ 180 w 1753"/>
              <a:gd name="T61" fmla="*/ 369 h 1641"/>
              <a:gd name="T62" fmla="*/ 130 w 1753"/>
              <a:gd name="T63" fmla="*/ 446 h 1641"/>
              <a:gd name="T64" fmla="*/ 88 w 1753"/>
              <a:gd name="T65" fmla="*/ 528 h 1641"/>
              <a:gd name="T66" fmla="*/ 54 w 1753"/>
              <a:gd name="T67" fmla="*/ 614 h 1641"/>
              <a:gd name="T68" fmla="*/ 28 w 1753"/>
              <a:gd name="T69" fmla="*/ 704 h 1641"/>
              <a:gd name="T70" fmla="*/ 10 w 1753"/>
              <a:gd name="T71" fmla="*/ 795 h 1641"/>
              <a:gd name="T72" fmla="*/ 1 w 1753"/>
              <a:gd name="T73" fmla="*/ 888 h 1641"/>
              <a:gd name="T74" fmla="*/ 1 w 1753"/>
              <a:gd name="T75" fmla="*/ 982 h 1641"/>
              <a:gd name="T76" fmla="*/ 9 w 1753"/>
              <a:gd name="T77" fmla="*/ 1075 h 1641"/>
              <a:gd name="T78" fmla="*/ 26 w 1753"/>
              <a:gd name="T79" fmla="*/ 1166 h 1641"/>
              <a:gd name="T80" fmla="*/ 51 w 1753"/>
              <a:gd name="T81" fmla="*/ 1256 h 1641"/>
              <a:gd name="T82" fmla="*/ 85 w 1753"/>
              <a:gd name="T83" fmla="*/ 1342 h 1641"/>
              <a:gd name="T84" fmla="*/ 126 w 1753"/>
              <a:gd name="T85" fmla="*/ 1425 h 1641"/>
              <a:gd name="T86" fmla="*/ 175 w 1753"/>
              <a:gd name="T87" fmla="*/ 1502 h 1641"/>
              <a:gd name="T88" fmla="*/ 231 w 1753"/>
              <a:gd name="T89" fmla="*/ 1574 h 1641"/>
              <a:gd name="T90" fmla="*/ 293 w 1753"/>
              <a:gd name="T91" fmla="*/ 1640 h 164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753"/>
              <a:gd name="T139" fmla="*/ 0 h 1641"/>
              <a:gd name="T140" fmla="*/ 1753 w 1753"/>
              <a:gd name="T141" fmla="*/ 1641 h 164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753" h="1641">
                <a:moveTo>
                  <a:pt x="1623" y="1429"/>
                </a:moveTo>
                <a:lnTo>
                  <a:pt x="1645" y="1389"/>
                </a:lnTo>
                <a:lnTo>
                  <a:pt x="1665" y="1347"/>
                </a:lnTo>
                <a:lnTo>
                  <a:pt x="1683" y="1304"/>
                </a:lnTo>
                <a:lnTo>
                  <a:pt x="1699" y="1261"/>
                </a:lnTo>
                <a:lnTo>
                  <a:pt x="1713" y="1216"/>
                </a:lnTo>
                <a:lnTo>
                  <a:pt x="1725" y="1171"/>
                </a:lnTo>
                <a:lnTo>
                  <a:pt x="1734" y="1126"/>
                </a:lnTo>
                <a:lnTo>
                  <a:pt x="1742" y="1080"/>
                </a:lnTo>
                <a:lnTo>
                  <a:pt x="1748" y="1033"/>
                </a:lnTo>
                <a:lnTo>
                  <a:pt x="1751" y="987"/>
                </a:lnTo>
                <a:lnTo>
                  <a:pt x="1752" y="940"/>
                </a:lnTo>
                <a:lnTo>
                  <a:pt x="1751" y="893"/>
                </a:lnTo>
                <a:lnTo>
                  <a:pt x="1748" y="847"/>
                </a:lnTo>
                <a:lnTo>
                  <a:pt x="1742" y="800"/>
                </a:lnTo>
                <a:lnTo>
                  <a:pt x="1735" y="754"/>
                </a:lnTo>
                <a:lnTo>
                  <a:pt x="1725" y="709"/>
                </a:lnTo>
                <a:lnTo>
                  <a:pt x="1713" y="663"/>
                </a:lnTo>
                <a:lnTo>
                  <a:pt x="1700" y="619"/>
                </a:lnTo>
                <a:lnTo>
                  <a:pt x="1684" y="576"/>
                </a:lnTo>
                <a:lnTo>
                  <a:pt x="1666" y="533"/>
                </a:lnTo>
                <a:lnTo>
                  <a:pt x="1646" y="491"/>
                </a:lnTo>
                <a:lnTo>
                  <a:pt x="1624" y="451"/>
                </a:lnTo>
                <a:lnTo>
                  <a:pt x="1601" y="411"/>
                </a:lnTo>
                <a:lnTo>
                  <a:pt x="1575" y="373"/>
                </a:lnTo>
                <a:lnTo>
                  <a:pt x="1548" y="337"/>
                </a:lnTo>
                <a:lnTo>
                  <a:pt x="1519" y="302"/>
                </a:lnTo>
                <a:lnTo>
                  <a:pt x="1489" y="268"/>
                </a:lnTo>
                <a:lnTo>
                  <a:pt x="1457" y="236"/>
                </a:lnTo>
                <a:lnTo>
                  <a:pt x="1424" y="206"/>
                </a:lnTo>
                <a:lnTo>
                  <a:pt x="1389" y="178"/>
                </a:lnTo>
                <a:lnTo>
                  <a:pt x="1353" y="151"/>
                </a:lnTo>
                <a:lnTo>
                  <a:pt x="1316" y="127"/>
                </a:lnTo>
                <a:lnTo>
                  <a:pt x="1277" y="104"/>
                </a:lnTo>
                <a:lnTo>
                  <a:pt x="1238" y="84"/>
                </a:lnTo>
                <a:lnTo>
                  <a:pt x="1198" y="66"/>
                </a:lnTo>
                <a:lnTo>
                  <a:pt x="1157" y="50"/>
                </a:lnTo>
                <a:lnTo>
                  <a:pt x="1115" y="36"/>
                </a:lnTo>
                <a:lnTo>
                  <a:pt x="1073" y="24"/>
                </a:lnTo>
                <a:lnTo>
                  <a:pt x="1030" y="15"/>
                </a:lnTo>
                <a:lnTo>
                  <a:pt x="987" y="8"/>
                </a:lnTo>
                <a:lnTo>
                  <a:pt x="944" y="3"/>
                </a:lnTo>
                <a:lnTo>
                  <a:pt x="900" y="0"/>
                </a:lnTo>
                <a:lnTo>
                  <a:pt x="857" y="0"/>
                </a:lnTo>
                <a:lnTo>
                  <a:pt x="813" y="2"/>
                </a:lnTo>
                <a:lnTo>
                  <a:pt x="770" y="7"/>
                </a:lnTo>
                <a:lnTo>
                  <a:pt x="726" y="14"/>
                </a:lnTo>
                <a:lnTo>
                  <a:pt x="684" y="23"/>
                </a:lnTo>
                <a:lnTo>
                  <a:pt x="641" y="34"/>
                </a:lnTo>
                <a:lnTo>
                  <a:pt x="600" y="48"/>
                </a:lnTo>
                <a:lnTo>
                  <a:pt x="558" y="64"/>
                </a:lnTo>
                <a:lnTo>
                  <a:pt x="518" y="82"/>
                </a:lnTo>
                <a:lnTo>
                  <a:pt x="479" y="102"/>
                </a:lnTo>
                <a:lnTo>
                  <a:pt x="440" y="124"/>
                </a:lnTo>
                <a:lnTo>
                  <a:pt x="403" y="149"/>
                </a:lnTo>
                <a:lnTo>
                  <a:pt x="367" y="175"/>
                </a:lnTo>
                <a:lnTo>
                  <a:pt x="332" y="203"/>
                </a:lnTo>
                <a:lnTo>
                  <a:pt x="299" y="233"/>
                </a:lnTo>
                <a:lnTo>
                  <a:pt x="267" y="264"/>
                </a:lnTo>
                <a:lnTo>
                  <a:pt x="236" y="298"/>
                </a:lnTo>
                <a:lnTo>
                  <a:pt x="207" y="333"/>
                </a:lnTo>
                <a:lnTo>
                  <a:pt x="180" y="369"/>
                </a:lnTo>
                <a:lnTo>
                  <a:pt x="154" y="407"/>
                </a:lnTo>
                <a:lnTo>
                  <a:pt x="130" y="446"/>
                </a:lnTo>
                <a:lnTo>
                  <a:pt x="108" y="487"/>
                </a:lnTo>
                <a:lnTo>
                  <a:pt x="88" y="528"/>
                </a:lnTo>
                <a:lnTo>
                  <a:pt x="70" y="571"/>
                </a:lnTo>
                <a:lnTo>
                  <a:pt x="54" y="614"/>
                </a:lnTo>
                <a:lnTo>
                  <a:pt x="40" y="659"/>
                </a:lnTo>
                <a:lnTo>
                  <a:pt x="28" y="704"/>
                </a:lnTo>
                <a:lnTo>
                  <a:pt x="18" y="749"/>
                </a:lnTo>
                <a:lnTo>
                  <a:pt x="10" y="795"/>
                </a:lnTo>
                <a:lnTo>
                  <a:pt x="5" y="842"/>
                </a:lnTo>
                <a:lnTo>
                  <a:pt x="1" y="888"/>
                </a:lnTo>
                <a:lnTo>
                  <a:pt x="0" y="935"/>
                </a:lnTo>
                <a:lnTo>
                  <a:pt x="1" y="982"/>
                </a:lnTo>
                <a:lnTo>
                  <a:pt x="4" y="1028"/>
                </a:lnTo>
                <a:lnTo>
                  <a:pt x="9" y="1075"/>
                </a:lnTo>
                <a:lnTo>
                  <a:pt x="17" y="1121"/>
                </a:lnTo>
                <a:lnTo>
                  <a:pt x="26" y="1166"/>
                </a:lnTo>
                <a:lnTo>
                  <a:pt x="38" y="1212"/>
                </a:lnTo>
                <a:lnTo>
                  <a:pt x="51" y="1256"/>
                </a:lnTo>
                <a:lnTo>
                  <a:pt x="67" y="1300"/>
                </a:lnTo>
                <a:lnTo>
                  <a:pt x="85" y="1342"/>
                </a:lnTo>
                <a:lnTo>
                  <a:pt x="105" y="1384"/>
                </a:lnTo>
                <a:lnTo>
                  <a:pt x="126" y="1425"/>
                </a:lnTo>
                <a:lnTo>
                  <a:pt x="150" y="1464"/>
                </a:lnTo>
                <a:lnTo>
                  <a:pt x="175" y="1502"/>
                </a:lnTo>
                <a:lnTo>
                  <a:pt x="202" y="1539"/>
                </a:lnTo>
                <a:lnTo>
                  <a:pt x="231" y="1574"/>
                </a:lnTo>
                <a:lnTo>
                  <a:pt x="261" y="1608"/>
                </a:lnTo>
                <a:lnTo>
                  <a:pt x="293" y="1640"/>
                </a:lnTo>
              </a:path>
            </a:pathLst>
          </a:custGeom>
          <a:noFill/>
          <a:ln w="9525">
            <a:solidFill>
              <a:srgbClr val="000000"/>
            </a:solidFill>
            <a:round/>
            <a:headEnd/>
            <a:tailEnd type="triangle" w="lg" len="lg"/>
          </a:ln>
        </p:spPr>
        <p:txBody>
          <a:bodyPr>
            <a:prstTxWarp prst="textNoShape">
              <a:avLst/>
            </a:prstTxWarp>
          </a:bodyPr>
          <a:lstStyle/>
          <a:p>
            <a:endParaRPr lang="en-US" sz="1800"/>
          </a:p>
        </p:txBody>
      </p:sp>
      <p:sp>
        <p:nvSpPr>
          <p:cNvPr id="99339" name="Line 22"/>
          <p:cNvSpPr>
            <a:spLocks noChangeShapeType="1"/>
          </p:cNvSpPr>
          <p:nvPr/>
        </p:nvSpPr>
        <p:spPr bwMode="auto">
          <a:xfrm>
            <a:off x="6808788" y="3495675"/>
            <a:ext cx="379412" cy="661988"/>
          </a:xfrm>
          <a:prstGeom prst="line">
            <a:avLst/>
          </a:prstGeom>
          <a:noFill/>
          <a:ln w="9525">
            <a:solidFill>
              <a:srgbClr val="000000"/>
            </a:solidFill>
            <a:round/>
            <a:headEnd/>
            <a:tailEnd type="triangle" w="lg" len="lg"/>
          </a:ln>
        </p:spPr>
        <p:txBody>
          <a:bodyPr>
            <a:prstTxWarp prst="textNoShape">
              <a:avLst/>
            </a:prstTxWarp>
          </a:bodyPr>
          <a:lstStyle/>
          <a:p>
            <a:endParaRPr lang="en-US"/>
          </a:p>
        </p:txBody>
      </p:sp>
      <p:sp>
        <p:nvSpPr>
          <p:cNvPr id="99340" name="Text Box 25"/>
          <p:cNvSpPr txBox="1">
            <a:spLocks noChangeArrowheads="1"/>
          </p:cNvSpPr>
          <p:nvPr/>
        </p:nvSpPr>
        <p:spPr bwMode="auto">
          <a:xfrm>
            <a:off x="6586538" y="2508250"/>
            <a:ext cx="815975" cy="258763"/>
          </a:xfrm>
          <a:prstGeom prst="rect">
            <a:avLst/>
          </a:prstGeom>
          <a:noFill/>
          <a:ln w="9525">
            <a:noFill/>
            <a:miter lim="800000"/>
            <a:headEnd/>
            <a:tailEnd/>
          </a:ln>
        </p:spPr>
        <p:txBody>
          <a:bodyPr wrap="none" lIns="0" tIns="0" rIns="0" bIns="0">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700"/>
              <a:t>continue</a:t>
            </a:r>
          </a:p>
        </p:txBody>
      </p:sp>
      <p:grpSp>
        <p:nvGrpSpPr>
          <p:cNvPr id="99341" name="Group 29"/>
          <p:cNvGrpSpPr>
            <a:grpSpLocks/>
          </p:cNvGrpSpPr>
          <p:nvPr/>
        </p:nvGrpSpPr>
        <p:grpSpPr bwMode="auto">
          <a:xfrm>
            <a:off x="5291138" y="3194050"/>
            <a:ext cx="512762" cy="1466850"/>
            <a:chOff x="1939" y="2818"/>
            <a:chExt cx="323" cy="924"/>
          </a:xfrm>
        </p:grpSpPr>
        <p:sp>
          <p:nvSpPr>
            <p:cNvPr id="99353" name="Line 30"/>
            <p:cNvSpPr>
              <a:spLocks noChangeShapeType="1"/>
            </p:cNvSpPr>
            <p:nvPr/>
          </p:nvSpPr>
          <p:spPr bwMode="auto">
            <a:xfrm flipV="1">
              <a:off x="1939" y="3117"/>
              <a:ext cx="323" cy="325"/>
            </a:xfrm>
            <a:prstGeom prst="line">
              <a:avLst/>
            </a:prstGeom>
            <a:noFill/>
            <a:ln w="9525">
              <a:solidFill>
                <a:srgbClr val="000000"/>
              </a:solidFill>
              <a:round/>
              <a:headEnd/>
              <a:tailEnd type="triangle" w="lg" len="lg"/>
            </a:ln>
          </p:spPr>
          <p:txBody>
            <a:bodyPr vert="eaVert">
              <a:prstTxWarp prst="textNoShape">
                <a:avLst/>
              </a:prstTxWarp>
            </a:bodyPr>
            <a:lstStyle/>
            <a:p>
              <a:endParaRPr lang="en-US"/>
            </a:p>
          </p:txBody>
        </p:sp>
        <p:sp>
          <p:nvSpPr>
            <p:cNvPr id="99354" name="Text Box 31"/>
            <p:cNvSpPr txBox="1">
              <a:spLocks noChangeArrowheads="1"/>
            </p:cNvSpPr>
            <p:nvPr/>
          </p:nvSpPr>
          <p:spPr bwMode="auto">
            <a:xfrm rot="-2700000">
              <a:off x="2018" y="2818"/>
              <a:ext cx="163" cy="924"/>
            </a:xfrm>
            <a:prstGeom prst="rect">
              <a:avLst/>
            </a:prstGeom>
            <a:noFill/>
            <a:ln w="9525">
              <a:noFill/>
              <a:miter lim="800000"/>
              <a:headEnd/>
              <a:tailEnd/>
            </a:ln>
          </p:spPr>
          <p:txBody>
            <a:bodyPr vert="eaVert"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700"/>
                <a:t>insert</a:t>
              </a:r>
            </a:p>
          </p:txBody>
        </p:sp>
      </p:grpSp>
      <p:sp>
        <p:nvSpPr>
          <p:cNvPr id="99342" name="Line 20"/>
          <p:cNvSpPr>
            <a:spLocks noChangeShapeType="1"/>
          </p:cNvSpPr>
          <p:nvPr/>
        </p:nvSpPr>
        <p:spPr bwMode="auto">
          <a:xfrm flipV="1">
            <a:off x="8256588" y="4152900"/>
            <a:ext cx="874712" cy="25400"/>
          </a:xfrm>
          <a:prstGeom prst="line">
            <a:avLst/>
          </a:prstGeom>
          <a:noFill/>
          <a:ln w="9525">
            <a:solidFill>
              <a:srgbClr val="000000"/>
            </a:solidFill>
            <a:round/>
            <a:headEnd/>
            <a:tailEnd type="triangle" w="lg" len="lg"/>
          </a:ln>
        </p:spPr>
        <p:txBody>
          <a:bodyPr>
            <a:prstTxWarp prst="textNoShape">
              <a:avLst/>
            </a:prstTxWarp>
          </a:bodyPr>
          <a:lstStyle/>
          <a:p>
            <a:endParaRPr lang="en-US"/>
          </a:p>
        </p:txBody>
      </p:sp>
      <p:grpSp>
        <p:nvGrpSpPr>
          <p:cNvPr id="99343" name="Group 29"/>
          <p:cNvGrpSpPr>
            <a:grpSpLocks/>
          </p:cNvGrpSpPr>
          <p:nvPr/>
        </p:nvGrpSpPr>
        <p:grpSpPr bwMode="auto">
          <a:xfrm>
            <a:off x="8294688" y="3168650"/>
            <a:ext cx="514350" cy="1466850"/>
            <a:chOff x="1939" y="2818"/>
            <a:chExt cx="323" cy="924"/>
          </a:xfrm>
        </p:grpSpPr>
        <p:sp>
          <p:nvSpPr>
            <p:cNvPr id="99351" name="Line 30"/>
            <p:cNvSpPr>
              <a:spLocks noChangeShapeType="1"/>
            </p:cNvSpPr>
            <p:nvPr/>
          </p:nvSpPr>
          <p:spPr bwMode="auto">
            <a:xfrm flipV="1">
              <a:off x="1939" y="3117"/>
              <a:ext cx="323" cy="325"/>
            </a:xfrm>
            <a:prstGeom prst="line">
              <a:avLst/>
            </a:prstGeom>
            <a:noFill/>
            <a:ln w="9525">
              <a:solidFill>
                <a:srgbClr val="000000"/>
              </a:solidFill>
              <a:round/>
              <a:headEnd/>
              <a:tailEnd type="triangle" w="lg" len="lg"/>
            </a:ln>
          </p:spPr>
          <p:txBody>
            <a:bodyPr vert="eaVert">
              <a:prstTxWarp prst="textNoShape">
                <a:avLst/>
              </a:prstTxWarp>
            </a:bodyPr>
            <a:lstStyle/>
            <a:p>
              <a:endParaRPr lang="en-US"/>
            </a:p>
          </p:txBody>
        </p:sp>
        <p:sp>
          <p:nvSpPr>
            <p:cNvPr id="99352" name="Text Box 31"/>
            <p:cNvSpPr txBox="1">
              <a:spLocks noChangeArrowheads="1"/>
            </p:cNvSpPr>
            <p:nvPr/>
          </p:nvSpPr>
          <p:spPr bwMode="auto">
            <a:xfrm rot="-2700000">
              <a:off x="2019" y="2818"/>
              <a:ext cx="162" cy="924"/>
            </a:xfrm>
            <a:prstGeom prst="rect">
              <a:avLst/>
            </a:prstGeom>
            <a:noFill/>
            <a:ln w="9525">
              <a:noFill/>
              <a:miter lim="800000"/>
              <a:headEnd/>
              <a:tailEnd/>
            </a:ln>
          </p:spPr>
          <p:txBody>
            <a:bodyPr vert="eaVert" lIns="0" tIns="0" rIns="0" bIns="0" anchor="ctr" anchorCtr="1">
              <a:prstTxWarp prst="textNoShape">
                <a:avLst/>
              </a:prstTxWarp>
              <a:spAutoFit/>
            </a:bodyPr>
            <a:lstStyle/>
            <a:p>
              <a:pPr defTabSz="912813" hangingPunct="0">
                <a:buClr>
                  <a:srgbClr val="000000"/>
                </a:buClr>
                <a:buSzPct val="45000"/>
                <a:buFont typeface="StarSymbol" charset="0"/>
                <a:buNone/>
                <a:tabLst>
                  <a:tab pos="0" algn="l"/>
                  <a:tab pos="447675" algn="l"/>
                  <a:tab pos="896938" algn="l"/>
                  <a:tab pos="1346200" algn="l"/>
                  <a:tab pos="1795463" algn="l"/>
                  <a:tab pos="2244725" algn="l"/>
                  <a:tab pos="2692400" algn="l"/>
                  <a:tab pos="3143250" algn="l"/>
                  <a:tab pos="3592513" algn="l"/>
                  <a:tab pos="4040188" algn="l"/>
                  <a:tab pos="4491038" algn="l"/>
                  <a:tab pos="4940300" algn="l"/>
                  <a:tab pos="5389563" algn="l"/>
                  <a:tab pos="5837238" algn="l"/>
                  <a:tab pos="6288088" algn="l"/>
                  <a:tab pos="6737350" algn="l"/>
                  <a:tab pos="7185025" algn="l"/>
                  <a:tab pos="7634288" algn="l"/>
                  <a:tab pos="8085138" algn="l"/>
                  <a:tab pos="8534400" algn="l"/>
                  <a:tab pos="8982075" algn="l"/>
                </a:tabLst>
              </a:pPr>
              <a:r>
                <a:rPr lang="en-GB" sz="1700"/>
                <a:t>insert</a:t>
              </a:r>
            </a:p>
          </p:txBody>
        </p:sp>
      </p:grpSp>
      <p:sp>
        <p:nvSpPr>
          <p:cNvPr id="99344" name="Freeform 14"/>
          <p:cNvSpPr>
            <a:spLocks/>
          </p:cNvSpPr>
          <p:nvPr/>
        </p:nvSpPr>
        <p:spPr bwMode="auto">
          <a:xfrm>
            <a:off x="2184400" y="4235450"/>
            <a:ext cx="4981575" cy="3779838"/>
          </a:xfrm>
          <a:custGeom>
            <a:avLst/>
            <a:gdLst>
              <a:gd name="T0" fmla="*/ 0 w 13838"/>
              <a:gd name="T1" fmla="*/ 199 h 10498"/>
              <a:gd name="T2" fmla="*/ 13837 w 13838"/>
              <a:gd name="T3" fmla="*/ 0 h 10498"/>
              <a:gd name="T4" fmla="*/ 0 60000 65536"/>
              <a:gd name="T5" fmla="*/ 0 60000 65536"/>
              <a:gd name="T6" fmla="*/ 0 w 13838"/>
              <a:gd name="T7" fmla="*/ 0 h 10498"/>
              <a:gd name="T8" fmla="*/ 13838 w 13838"/>
              <a:gd name="T9" fmla="*/ 10498 h 10498"/>
            </a:gdLst>
            <a:ahLst/>
            <a:cxnLst>
              <a:cxn ang="T4">
                <a:pos x="T0" y="T1"/>
              </a:cxn>
              <a:cxn ang="T5">
                <a:pos x="T2" y="T3"/>
              </a:cxn>
            </a:cxnLst>
            <a:rect l="T6" t="T7" r="T8" b="T9"/>
            <a:pathLst>
              <a:path w="13838" h="10498">
                <a:moveTo>
                  <a:pt x="0" y="199"/>
                </a:moveTo>
                <a:cubicBezTo>
                  <a:pt x="7160" y="10497"/>
                  <a:pt x="13837" y="0"/>
                  <a:pt x="13837" y="0"/>
                </a:cubicBezTo>
              </a:path>
            </a:pathLst>
          </a:custGeom>
          <a:noFill/>
          <a:ln w="9525">
            <a:solidFill>
              <a:srgbClr val="000000"/>
            </a:solidFill>
            <a:round/>
            <a:headEnd/>
            <a:tailEnd type="triangle" w="lg" len="lg"/>
          </a:ln>
        </p:spPr>
        <p:txBody>
          <a:bodyPr>
            <a:prstTxWarp prst="textNoShape">
              <a:avLst/>
            </a:prstTxWarp>
          </a:bodyPr>
          <a:lstStyle/>
          <a:p>
            <a:endParaRPr lang="en-US" sz="1800"/>
          </a:p>
        </p:txBody>
      </p:sp>
      <p:sp>
        <p:nvSpPr>
          <p:cNvPr id="99345" name="TextBox 29"/>
          <p:cNvSpPr txBox="1">
            <a:spLocks noChangeArrowheads="1"/>
          </p:cNvSpPr>
          <p:nvPr/>
        </p:nvSpPr>
        <p:spPr bwMode="auto">
          <a:xfrm>
            <a:off x="914400" y="5410200"/>
            <a:ext cx="1352550" cy="457200"/>
          </a:xfrm>
          <a:prstGeom prst="rect">
            <a:avLst/>
          </a:prstGeom>
          <a:noFill/>
          <a:ln w="9525">
            <a:noFill/>
            <a:miter lim="800000"/>
            <a:headEnd/>
            <a:tailEnd/>
          </a:ln>
        </p:spPr>
        <p:txBody>
          <a:bodyPr wrap="none">
            <a:prstTxWarp prst="textNoShape">
              <a:avLst/>
            </a:prstTxWarp>
            <a:spAutoFit/>
          </a:bodyPr>
          <a:lstStyle/>
          <a:p>
            <a:r>
              <a:rPr lang="en-US" b="1">
                <a:solidFill>
                  <a:srgbClr val="008000"/>
                </a:solidFill>
              </a:rPr>
              <a:t>State #1</a:t>
            </a:r>
          </a:p>
        </p:txBody>
      </p:sp>
      <p:sp>
        <p:nvSpPr>
          <p:cNvPr id="99346" name="TextBox 30"/>
          <p:cNvSpPr txBox="1">
            <a:spLocks noChangeArrowheads="1"/>
          </p:cNvSpPr>
          <p:nvPr/>
        </p:nvSpPr>
        <p:spPr bwMode="auto">
          <a:xfrm>
            <a:off x="4038600" y="5410200"/>
            <a:ext cx="1352550" cy="457200"/>
          </a:xfrm>
          <a:prstGeom prst="rect">
            <a:avLst/>
          </a:prstGeom>
          <a:noFill/>
          <a:ln w="9525">
            <a:noFill/>
            <a:miter lim="800000"/>
            <a:headEnd/>
            <a:tailEnd/>
          </a:ln>
        </p:spPr>
        <p:txBody>
          <a:bodyPr wrap="none">
            <a:prstTxWarp prst="textNoShape">
              <a:avLst/>
            </a:prstTxWarp>
            <a:spAutoFit/>
          </a:bodyPr>
          <a:lstStyle/>
          <a:p>
            <a:r>
              <a:rPr lang="en-US" b="1">
                <a:solidFill>
                  <a:srgbClr val="008000"/>
                </a:solidFill>
              </a:rPr>
              <a:t>State #2</a:t>
            </a:r>
          </a:p>
        </p:txBody>
      </p:sp>
      <p:sp>
        <p:nvSpPr>
          <p:cNvPr id="99347" name="TextBox 31"/>
          <p:cNvSpPr txBox="1">
            <a:spLocks noChangeArrowheads="1"/>
          </p:cNvSpPr>
          <p:nvPr/>
        </p:nvSpPr>
        <p:spPr bwMode="auto">
          <a:xfrm>
            <a:off x="7086600" y="5410200"/>
            <a:ext cx="1352550" cy="457200"/>
          </a:xfrm>
          <a:prstGeom prst="rect">
            <a:avLst/>
          </a:prstGeom>
          <a:noFill/>
          <a:ln w="9525">
            <a:noFill/>
            <a:miter lim="800000"/>
            <a:headEnd/>
            <a:tailEnd/>
          </a:ln>
        </p:spPr>
        <p:txBody>
          <a:bodyPr wrap="none">
            <a:prstTxWarp prst="textNoShape">
              <a:avLst/>
            </a:prstTxWarp>
            <a:spAutoFit/>
          </a:bodyPr>
          <a:lstStyle/>
          <a:p>
            <a:r>
              <a:rPr lang="en-US" b="1">
                <a:solidFill>
                  <a:srgbClr val="008000"/>
                </a:solidFill>
              </a:rPr>
              <a:t>State #3</a:t>
            </a:r>
          </a:p>
        </p:txBody>
      </p:sp>
      <p:sp>
        <p:nvSpPr>
          <p:cNvPr id="35" name="Oval 34"/>
          <p:cNvSpPr/>
          <p:nvPr/>
        </p:nvSpPr>
        <p:spPr>
          <a:xfrm>
            <a:off x="914400" y="2971800"/>
            <a:ext cx="762000" cy="2514600"/>
          </a:xfrm>
          <a:prstGeom prst="ellipse">
            <a:avLst/>
          </a:prstGeom>
          <a:noFill/>
          <a:ln w="76200">
            <a:solidFill>
              <a:srgbClr val="3366FF"/>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p>
        </p:txBody>
      </p:sp>
      <p:sp>
        <p:nvSpPr>
          <p:cNvPr id="99349" name="TextBox 35"/>
          <p:cNvSpPr txBox="1">
            <a:spLocks noChangeArrowheads="1"/>
          </p:cNvSpPr>
          <p:nvPr/>
        </p:nvSpPr>
        <p:spPr bwMode="auto">
          <a:xfrm>
            <a:off x="228600" y="1143000"/>
            <a:ext cx="3200400" cy="1187450"/>
          </a:xfrm>
          <a:prstGeom prst="rect">
            <a:avLst/>
          </a:prstGeom>
          <a:noFill/>
          <a:ln w="9525">
            <a:noFill/>
            <a:miter lim="800000"/>
            <a:headEnd/>
            <a:tailEnd/>
          </a:ln>
        </p:spPr>
        <p:txBody>
          <a:bodyPr>
            <a:prstTxWarp prst="textNoShape">
              <a:avLst/>
            </a:prstTxWarp>
            <a:spAutoFit/>
          </a:bodyPr>
          <a:lstStyle/>
          <a:p>
            <a:pPr algn="ctr"/>
            <a:r>
              <a:rPr lang="en-US" b="1">
                <a:solidFill>
                  <a:srgbClr val="3366FF"/>
                </a:solidFill>
              </a:rPr>
              <a:t>Sequence Elements</a:t>
            </a:r>
          </a:p>
          <a:p>
            <a:pPr algn="ctr"/>
            <a:r>
              <a:rPr lang="en-US" b="1">
                <a:solidFill>
                  <a:srgbClr val="3366FF"/>
                </a:solidFill>
              </a:rPr>
              <a:t>(possibly emitted by a state)</a:t>
            </a:r>
          </a:p>
        </p:txBody>
      </p:sp>
      <p:cxnSp>
        <p:nvCxnSpPr>
          <p:cNvPr id="40" name="Shape 39"/>
          <p:cNvCxnSpPr>
            <a:cxnSpLocks noChangeShapeType="1"/>
            <a:stCxn id="99349" idx="1"/>
            <a:endCxn id="35" idx="1"/>
          </p:cNvCxnSpPr>
          <p:nvPr/>
        </p:nvCxnSpPr>
        <p:spPr bwMode="auto">
          <a:xfrm rot="10800000" flipH="1" flipV="1">
            <a:off x="228600" y="1736725"/>
            <a:ext cx="796925" cy="1565275"/>
          </a:xfrm>
          <a:prstGeom prst="curvedConnector4">
            <a:avLst>
              <a:gd name="adj1" fmla="val -28685"/>
              <a:gd name="adj2" fmla="val 58417"/>
            </a:avLst>
          </a:prstGeom>
          <a:noFill/>
          <a:ln w="63500">
            <a:solidFill>
              <a:srgbClr val="3366FF"/>
            </a:solidFill>
            <a:round/>
            <a:headEnd/>
            <a:tailEnd type="triangle" w="lg" len="med"/>
          </a:ln>
          <a:effectLst>
            <a:outerShdw blurRad="40000" dist="20000" dir="5400000" rotWithShape="0">
              <a:srgbClr val="000000">
                <a:alpha val="37999"/>
              </a:srgbClr>
            </a:outerShdw>
          </a:effectLst>
        </p:spPr>
      </p:cxn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4">
      <a:dk1>
        <a:srgbClr val="001561"/>
      </a:dk1>
      <a:lt1>
        <a:srgbClr val="FFFFFF"/>
      </a:lt1>
      <a:dk2>
        <a:srgbClr val="0A2779"/>
      </a:dk2>
      <a:lt2>
        <a:srgbClr val="566880"/>
      </a:lt2>
      <a:accent1>
        <a:srgbClr val="44BABE"/>
      </a:accent1>
      <a:accent2>
        <a:srgbClr val="005194"/>
      </a:accent2>
      <a:accent3>
        <a:srgbClr val="FFFFFF"/>
      </a:accent3>
      <a:accent4>
        <a:srgbClr val="001052"/>
      </a:accent4>
      <a:accent5>
        <a:srgbClr val="B0D9DB"/>
      </a:accent5>
      <a:accent6>
        <a:srgbClr val="004986"/>
      </a:accent6>
      <a:hlink>
        <a:srgbClr val="70DDEA"/>
      </a:hlink>
      <a:folHlink>
        <a:srgbClr val="00A7B1"/>
      </a:folHlink>
    </a:clrScheme>
    <a:fontScheme name="Default Design">
      <a:majorFont>
        <a:latin typeface="Gill Sans MT"/>
        <a:ea typeface="Arial"/>
        <a:cs typeface="Arial"/>
      </a:majorFont>
      <a:minorFont>
        <a:latin typeface="Gill Sans MT"/>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00"/>
        </a:dk1>
        <a:lt1>
          <a:srgbClr val="FFFFFF"/>
        </a:lt1>
        <a:dk2>
          <a:srgbClr val="000000"/>
        </a:dk2>
        <a:lt2>
          <a:srgbClr val="808080"/>
        </a:lt2>
        <a:accent1>
          <a:srgbClr val="89BE2E"/>
        </a:accent1>
        <a:accent2>
          <a:srgbClr val="005194"/>
        </a:accent2>
        <a:accent3>
          <a:srgbClr val="FFFFFF"/>
        </a:accent3>
        <a:accent4>
          <a:srgbClr val="000000"/>
        </a:accent4>
        <a:accent5>
          <a:srgbClr val="C4DBAD"/>
        </a:accent5>
        <a:accent6>
          <a:srgbClr val="004986"/>
        </a:accent6>
        <a:hlink>
          <a:srgbClr val="EA9B20"/>
        </a:hlink>
        <a:folHlink>
          <a:srgbClr val="B10050"/>
        </a:folHlink>
      </a:clrScheme>
      <a:clrMap bg1="lt1" tx1="dk1" bg2="lt2" tx2="dk2" accent1="accent1" accent2="accent2" accent3="accent3" accent4="accent4" accent5="accent5" accent6="accent6" hlink="hlink" folHlink="folHlink"/>
    </a:extraClrScheme>
    <a:extraClrScheme>
      <a:clrScheme name="Default Design 14">
        <a:dk1>
          <a:srgbClr val="001561"/>
        </a:dk1>
        <a:lt1>
          <a:srgbClr val="FFFFFF"/>
        </a:lt1>
        <a:dk2>
          <a:srgbClr val="0A2779"/>
        </a:dk2>
        <a:lt2>
          <a:srgbClr val="566880"/>
        </a:lt2>
        <a:accent1>
          <a:srgbClr val="44BABE"/>
        </a:accent1>
        <a:accent2>
          <a:srgbClr val="005194"/>
        </a:accent2>
        <a:accent3>
          <a:srgbClr val="FFFFFF"/>
        </a:accent3>
        <a:accent4>
          <a:srgbClr val="001052"/>
        </a:accent4>
        <a:accent5>
          <a:srgbClr val="B0D9DB"/>
        </a:accent5>
        <a:accent6>
          <a:srgbClr val="004986"/>
        </a:accent6>
        <a:hlink>
          <a:srgbClr val="70DDEA"/>
        </a:hlink>
        <a:folHlink>
          <a:srgbClr val="00A7B1"/>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Clynelich:Applications:Microsoft Office 2004:Templates:Presentations:Designs:Alchemy</Template>
  <TotalTime>10835</TotalTime>
  <Words>2300</Words>
  <Application>Microsoft Office PowerPoint</Application>
  <PresentationFormat>On-screen Show (4:3)</PresentationFormat>
  <Paragraphs>600</Paragraphs>
  <Slides>42</Slides>
  <Notes>20</Notes>
  <HiddenSlides>0</HiddenSlides>
  <MMClips>0</MMClips>
  <ScaleCrop>false</ScaleCrop>
  <HeadingPairs>
    <vt:vector size="8" baseType="variant">
      <vt:variant>
        <vt:lpstr>Fonts Used</vt:lpstr>
      </vt:variant>
      <vt:variant>
        <vt:i4>9</vt:i4>
      </vt:variant>
      <vt:variant>
        <vt:lpstr>Design Template</vt:lpstr>
      </vt:variant>
      <vt:variant>
        <vt:i4>1</vt:i4>
      </vt:variant>
      <vt:variant>
        <vt:lpstr>Embedded OLE Servers</vt:lpstr>
      </vt:variant>
      <vt:variant>
        <vt:i4>2</vt:i4>
      </vt:variant>
      <vt:variant>
        <vt:lpstr>Slide Titles</vt:lpstr>
      </vt:variant>
      <vt:variant>
        <vt:i4>42</vt:i4>
      </vt:variant>
    </vt:vector>
  </HeadingPairs>
  <TitlesOfParts>
    <vt:vector size="54" baseType="lpstr">
      <vt:lpstr>Gill Sans MT</vt:lpstr>
      <vt:lpstr>Arial</vt:lpstr>
      <vt:lpstr>Times</vt:lpstr>
      <vt:lpstr>Bank Gothic</vt:lpstr>
      <vt:lpstr>Times New Roman</vt:lpstr>
      <vt:lpstr>Symbol</vt:lpstr>
      <vt:lpstr>StarSymbol</vt:lpstr>
      <vt:lpstr>Luxi Sans</vt:lpstr>
      <vt:lpstr>ＭＳ Ｐゴシック</vt:lpstr>
      <vt:lpstr>Default Design</vt:lpstr>
      <vt:lpstr/>
      <vt:lpstr>Microsoft Word Document</vt:lpstr>
      <vt:lpstr>Hidden Markov Models BIOL 7711  Computational Bioscience</vt:lpstr>
      <vt:lpstr>Why a Hidden Markov Model?</vt:lpstr>
      <vt:lpstr>Occasionally Dishonest Casino</vt:lpstr>
      <vt:lpstr>Posterior Probability of Dice</vt:lpstr>
      <vt:lpstr>Sequence Alignment Profiles Mouse TCR Va</vt:lpstr>
      <vt:lpstr>Hidden Markov Models:  Bugs and Features</vt:lpstr>
      <vt:lpstr>Profiles: an Example</vt:lpstr>
      <vt:lpstr>Profiles, an Example: States</vt:lpstr>
      <vt:lpstr>Profiles, an Example: Emission</vt:lpstr>
      <vt:lpstr>Profiles, an Example: Emission</vt:lpstr>
      <vt:lpstr>Profiles, an Example: Arcs</vt:lpstr>
      <vt:lpstr>Profiles, an Example: Special States</vt:lpstr>
      <vt:lpstr>PowerPoint Presentation</vt:lpstr>
      <vt:lpstr>A Simpler not very Hidden MM Nucleotides, no Indels, Unambiguous Path</vt:lpstr>
      <vt:lpstr>A Simpler not very Hidden MM Nucleotides, no Indels, Unambiguous Path</vt:lpstr>
      <vt:lpstr>A Toy not-Hidden MM Nucleotides, no Indels, Unambiguous but Variable Path All arcs out are equal</vt:lpstr>
      <vt:lpstr>A Simple HMM CpG Islands; Methylation Suppressed in Promoter Regions; States are Really Hidden Now</vt:lpstr>
      <vt:lpstr>The Forward Algorithm Probability of a Sequence is the Sum of All Paths that Can Produce It</vt:lpstr>
      <vt:lpstr>The Forward Algorithm Probability of a Sequence is the Sum of All Paths that Can Produce It</vt:lpstr>
      <vt:lpstr>The Forward Algorithm Probability of a Sequence is the Sum of All Paths that Can Produce It</vt:lpstr>
      <vt:lpstr>The Forward Algorithm Probability of a Sequence is the Sum of All Paths that Can Produce It</vt:lpstr>
      <vt:lpstr>The Viterbi Algorithm Most Likely Path</vt:lpstr>
      <vt:lpstr>Forwards and Backwards Probability of a State at a Position</vt:lpstr>
      <vt:lpstr>Forwards and Backwards Probability of a State at a Position</vt:lpstr>
      <vt:lpstr>Homology HMM</vt:lpstr>
      <vt:lpstr>Homology HMM</vt:lpstr>
      <vt:lpstr>PowerPoint Presentation</vt:lpstr>
      <vt:lpstr>Multiple Sequence Alignment HMM</vt:lpstr>
      <vt:lpstr>Model Comparison</vt:lpstr>
      <vt:lpstr>Parameters, </vt:lpstr>
      <vt:lpstr>Expectation Maximization (EM)</vt:lpstr>
      <vt:lpstr>Homology HMM EM</vt:lpstr>
      <vt:lpstr>Model Comparison</vt:lpstr>
      <vt:lpstr>Z Test Method</vt:lpstr>
      <vt:lpstr>Bootstrapping and Parametric Models</vt:lpstr>
      <vt:lpstr>Homology HMM Resources</vt:lpstr>
      <vt:lpstr>PowerPoint Presentation</vt:lpstr>
      <vt:lpstr>Increasing Asymmetry with Increasing Single Strandedness</vt:lpstr>
      <vt:lpstr>2x Redundant Sites</vt:lpstr>
      <vt:lpstr>4x Redundant Sites</vt:lpstr>
      <vt:lpstr>Beyond HMMs</vt:lpstr>
      <vt:lpstr>COI Functional Regions</vt:lpstr>
    </vt:vector>
  </TitlesOfParts>
  <Company>UCHSC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hunter</dc:creator>
  <cp:lastModifiedBy>David Pollock</cp:lastModifiedBy>
  <cp:revision>510</cp:revision>
  <dcterms:created xsi:type="dcterms:W3CDTF">2009-09-29T04:48:31Z</dcterms:created>
  <dcterms:modified xsi:type="dcterms:W3CDTF">2009-09-29T20:49:25Z</dcterms:modified>
</cp:coreProperties>
</file>