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embeddings/Microsoft_Equation9.bin" ContentType="application/vnd.openxmlformats-officedocument.oleObject"/>
  <Override PartName="/ppt/slideLayouts/slideLayout10.xml" ContentType="application/vnd.openxmlformats-officedocument.presentationml.slideLayout+xml"/>
  <Override PartName="/ppt/embeddings/Microsoft_Equation13.bin" ContentType="application/vnd.openxmlformats-officedocument.oleObject"/>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embeddings/Microsoft_Equation17.bin" ContentType="application/vnd.openxmlformats-officedocument.oleObject"/>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embeddings/Microsoft_Equation10.bin" ContentType="application/vnd.openxmlformats-officedocument.oleObject"/>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Default Extension="xls" ContentType="application/vnd.ms-excel"/>
  <Override PartName="/ppt/slides/slide5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embeddings/Microsoft_Equation14.bin" ContentType="application/vnd.openxmlformats-officedocument.oleObject"/>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embeddings/Microsoft_Equation18.bin" ContentType="application/vnd.openxmlformats-officedocument.oleObject"/>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embeddings/Microsoft_Equation11.bin" ContentType="application/vnd.openxmlformats-officedocument.oleObject"/>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Default Extension="doc" ContentType="application/msword"/>
  <Override PartName="/ppt/slideLayouts/slideLayout12.xml" ContentType="application/vnd.openxmlformats-officedocument.presentationml.slideLayout+xml"/>
  <Override PartName="/ppt/embeddings/Microsoft_Equation15.bin" ContentType="application/vnd.openxmlformats-officedocument.oleObject"/>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embeddings/Microsoft_Equation12.bin" ContentType="application/vnd.openxmlformats-officedocument.oleObject"/>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embeddings/Microsoft_Equation1.bin" ContentType="application/vnd.openxmlformats-officedocument.oleObject"/>
  <Default Extension="pdf" ContentType="application/pdf"/>
  <Override PartName="/ppt/embeddings/Microsoft_Equation16.bin" ContentType="application/vnd.openxmlformats-officedocument.oleObject"/>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3"/>
  </p:notesMasterIdLst>
  <p:sldIdLst>
    <p:sldId id="519" r:id="rId2"/>
    <p:sldId id="443" r:id="rId3"/>
    <p:sldId id="444" r:id="rId4"/>
    <p:sldId id="472" r:id="rId5"/>
    <p:sldId id="520" r:id="rId6"/>
    <p:sldId id="477" r:id="rId7"/>
    <p:sldId id="524" r:id="rId8"/>
    <p:sldId id="525" r:id="rId9"/>
    <p:sldId id="475" r:id="rId10"/>
    <p:sldId id="476" r:id="rId11"/>
    <p:sldId id="521" r:id="rId12"/>
    <p:sldId id="522" r:id="rId13"/>
    <p:sldId id="523" r:id="rId14"/>
    <p:sldId id="502" r:id="rId15"/>
    <p:sldId id="479" r:id="rId16"/>
    <p:sldId id="495" r:id="rId17"/>
    <p:sldId id="480" r:id="rId18"/>
    <p:sldId id="481" r:id="rId19"/>
    <p:sldId id="496" r:id="rId20"/>
    <p:sldId id="482" r:id="rId21"/>
    <p:sldId id="504" r:id="rId22"/>
    <p:sldId id="505" r:id="rId23"/>
    <p:sldId id="506" r:id="rId24"/>
    <p:sldId id="507" r:id="rId25"/>
    <p:sldId id="526" r:id="rId26"/>
    <p:sldId id="527" r:id="rId27"/>
    <p:sldId id="528" r:id="rId28"/>
    <p:sldId id="529" r:id="rId29"/>
    <p:sldId id="514" r:id="rId30"/>
    <p:sldId id="515" r:id="rId31"/>
    <p:sldId id="516" r:id="rId32"/>
    <p:sldId id="501" r:id="rId33"/>
    <p:sldId id="517" r:id="rId34"/>
    <p:sldId id="530" r:id="rId35"/>
    <p:sldId id="497" r:id="rId36"/>
    <p:sldId id="509" r:id="rId37"/>
    <p:sldId id="510" r:id="rId38"/>
    <p:sldId id="511" r:id="rId39"/>
    <p:sldId id="512" r:id="rId40"/>
    <p:sldId id="513" r:id="rId41"/>
    <p:sldId id="431" r:id="rId42"/>
    <p:sldId id="445" r:id="rId43"/>
    <p:sldId id="490" r:id="rId44"/>
    <p:sldId id="489" r:id="rId45"/>
    <p:sldId id="433" r:id="rId46"/>
    <p:sldId id="488" r:id="rId47"/>
    <p:sldId id="435" r:id="rId48"/>
    <p:sldId id="436" r:id="rId49"/>
    <p:sldId id="493" r:id="rId50"/>
    <p:sldId id="518" r:id="rId51"/>
    <p:sldId id="438" r:id="rId52"/>
    <p:sldId id="439" r:id="rId53"/>
    <p:sldId id="440" r:id="rId54"/>
    <p:sldId id="492" r:id="rId55"/>
    <p:sldId id="442" r:id="rId56"/>
    <p:sldId id="446" r:id="rId57"/>
    <p:sldId id="447" r:id="rId58"/>
    <p:sldId id="448" r:id="rId59"/>
    <p:sldId id="449" r:id="rId60"/>
    <p:sldId id="470" r:id="rId61"/>
    <p:sldId id="365"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7C7C7"/>
    <a:srgbClr val="155793"/>
    <a:srgbClr val="1E658F"/>
    <a:srgbClr val="02BABC"/>
    <a:srgbClr val="6A3E80"/>
    <a:srgbClr val="51AE0C"/>
    <a:srgbClr val="000001"/>
    <a:srgbClr val="F094B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p:scale>
          <a:sx n="75" d="100"/>
          <a:sy n="75" d="100"/>
        </p:scale>
        <p:origin x="-3416" y="-1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720"/>
    </p:cViewPr>
  </p:sorterViewPr>
  <p:notesViewPr>
    <p:cSldViewPr>
      <p:cViewPr varScale="1">
        <p:scale>
          <a:sx n="89" d="100"/>
          <a:sy n="89" d="100"/>
        </p:scale>
        <p:origin x="-2240"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ict"/><Relationship Id="rId2" Type="http://schemas.openxmlformats.org/officeDocument/2006/relationships/image" Target="../media/image3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ict"/><Relationship Id="rId2" Type="http://schemas.openxmlformats.org/officeDocument/2006/relationships/image" Target="../media/image38.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pict"/><Relationship Id="rId2" Type="http://schemas.openxmlformats.org/officeDocument/2006/relationships/image" Target="../media/image59.pict"/><Relationship Id="rId3" Type="http://schemas.openxmlformats.org/officeDocument/2006/relationships/image" Target="../media/image60.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1.pict"/><Relationship Id="rId2" Type="http://schemas.openxmlformats.org/officeDocument/2006/relationships/image" Target="../media/image62.pict"/><Relationship Id="rId3" Type="http://schemas.openxmlformats.org/officeDocument/2006/relationships/image" Target="../media/image63.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pict"/><Relationship Id="rId2" Type="http://schemas.openxmlformats.org/officeDocument/2006/relationships/image" Target="../media/image68.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43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9EE5FB5-0F90-F946-8A0D-2A8A9AAC92C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B62EFCB-FA1A-654F-B5BC-A08339CAB763}" type="slidenum">
              <a:rPr lang="en-US"/>
              <a:pPr/>
              <a:t>1</a:t>
            </a:fld>
            <a:endParaRPr lang="en-US"/>
          </a:p>
        </p:txBody>
      </p:sp>
      <p:sp>
        <p:nvSpPr>
          <p:cNvPr id="16387" name="Rectangle 2"/>
          <p:cNvSpPr>
            <a:spLocks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441CC9B-CF12-DF4F-B870-07E1BDBF3D71}" type="slidenum">
              <a:rPr lang="en-US"/>
              <a:pPr/>
              <a:t>12</a:t>
            </a:fld>
            <a:endParaRPr lang="en-US"/>
          </a:p>
        </p:txBody>
      </p:sp>
      <p:sp>
        <p:nvSpPr>
          <p:cNvPr id="36867" name="Rectangle 1026"/>
          <p:cNvSpPr>
            <a:spLocks noChangeArrowheads="1" noTextEdit="1"/>
          </p:cNvSpPr>
          <p:nvPr>
            <p:ph type="sldImg"/>
          </p:nvPr>
        </p:nvSpPr>
        <p:spPr>
          <a:xfrm>
            <a:off x="1144588" y="685800"/>
            <a:ext cx="4573587" cy="3430588"/>
          </a:xfrm>
          <a:solidFill>
            <a:srgbClr val="FFFFFF"/>
          </a:solidFill>
          <a:ln/>
        </p:spPr>
      </p:sp>
      <p:sp>
        <p:nvSpPr>
          <p:cNvPr id="36868" name="Rectangle 1027"/>
          <p:cNvSpPr>
            <a:spLocks noChangeArrowheads="1"/>
          </p:cNvSpPr>
          <p:nvPr>
            <p:ph type="body" idx="1"/>
          </p:nvPr>
        </p:nvSpPr>
        <p:spPr>
          <a:xfrm>
            <a:off x="685800" y="4343400"/>
            <a:ext cx="5486400" cy="4114800"/>
          </a:xfrm>
          <a:solidFill>
            <a:srgbClr val="FFFFFF"/>
          </a:solidFill>
          <a:ln>
            <a:solidFill>
              <a:srgbClr val="000000"/>
            </a:solidFill>
          </a:ln>
        </p:spPr>
        <p:txBody>
          <a:bodyPr lIns="89730" tIns="44865" rIns="89730" bIns="44865"/>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B0042A7-A476-B54D-B516-3BB8C7B82F3C}" type="slidenum">
              <a:rPr lang="en-US"/>
              <a:pPr/>
              <a:t>13</a:t>
            </a:fld>
            <a:endParaRPr lang="en-US"/>
          </a:p>
        </p:txBody>
      </p:sp>
      <p:sp>
        <p:nvSpPr>
          <p:cNvPr id="38915" name="Rectangle 1026"/>
          <p:cNvSpPr>
            <a:spLocks noChangeArrowheads="1" noTextEdit="1"/>
          </p:cNvSpPr>
          <p:nvPr>
            <p:ph type="sldImg"/>
          </p:nvPr>
        </p:nvSpPr>
        <p:spPr>
          <a:xfrm>
            <a:off x="1144588" y="685800"/>
            <a:ext cx="4573587" cy="3430588"/>
          </a:xfrm>
          <a:solidFill>
            <a:srgbClr val="FFFFFF"/>
          </a:solidFill>
          <a:ln/>
        </p:spPr>
      </p:sp>
      <p:sp>
        <p:nvSpPr>
          <p:cNvPr id="38916" name="Rectangle 1027"/>
          <p:cNvSpPr>
            <a:spLocks noChangeArrowheads="1"/>
          </p:cNvSpPr>
          <p:nvPr>
            <p:ph type="body" idx="1"/>
          </p:nvPr>
        </p:nvSpPr>
        <p:spPr>
          <a:xfrm>
            <a:off x="685800" y="4343400"/>
            <a:ext cx="5486400" cy="4114800"/>
          </a:xfrm>
          <a:solidFill>
            <a:srgbClr val="FFFFFF"/>
          </a:solidFill>
          <a:ln>
            <a:solidFill>
              <a:srgbClr val="000000"/>
            </a:solidFill>
          </a:ln>
        </p:spPr>
        <p:txBody>
          <a:bodyPr lIns="89730" tIns="44865" rIns="89730" bIns="44865"/>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F33A636-3E8C-EC41-A61F-F4D08BD93FFE}" type="slidenum">
              <a:rPr lang="en-US"/>
              <a:pPr/>
              <a:t>14</a:t>
            </a:fld>
            <a:endParaRPr lang="en-US"/>
          </a:p>
        </p:txBody>
      </p:sp>
      <p:sp>
        <p:nvSpPr>
          <p:cNvPr id="40963" name="Rectangle 1026"/>
          <p:cNvSpPr>
            <a:spLocks noChangeArrowheads="1"/>
          </p:cNvSpPr>
          <p:nvPr>
            <p:ph type="sldImg"/>
          </p:nvPr>
        </p:nvSpPr>
        <p:spPr>
          <a:solidFill>
            <a:srgbClr val="FFFFFF"/>
          </a:solidFill>
          <a:ln/>
        </p:spPr>
      </p:sp>
      <p:sp>
        <p:nvSpPr>
          <p:cNvPr id="40964" name="Rectangle 1027"/>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D0BCA4D-E55B-544A-83CD-F92F2952F4B6}" type="slidenum">
              <a:rPr lang="en-US"/>
              <a:pPr/>
              <a:t>15</a:t>
            </a:fld>
            <a:endParaRPr lang="en-US"/>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989BF1A-83F2-5F41-85E2-3995DF39E230}" type="slidenum">
              <a:rPr lang="en-US"/>
              <a:pPr/>
              <a:t>16</a:t>
            </a:fld>
            <a:endParaRPr lang="en-US"/>
          </a:p>
        </p:txBody>
      </p:sp>
      <p:sp>
        <p:nvSpPr>
          <p:cNvPr id="45059" name="Rectangle 1026"/>
          <p:cNvSpPr>
            <a:spLocks noChangeArrowheads="1" noTextEdit="1"/>
          </p:cNvSpPr>
          <p:nvPr>
            <p:ph type="sldImg"/>
          </p:nvPr>
        </p:nvSpPr>
        <p:spPr>
          <a:ln/>
        </p:spPr>
      </p:sp>
      <p:sp>
        <p:nvSpPr>
          <p:cNvPr id="45060" name="Rectangle 1027"/>
          <p:cNvSpPr>
            <a:spLocks noGrp="1" noChangeArrowheads="1"/>
          </p:cNvSpPr>
          <p:nvPr>
            <p:ph type="body" idx="1"/>
          </p:nvPr>
        </p:nvSpPr>
        <p:spPr>
          <a:noFill/>
          <a:ln/>
        </p:spPr>
        <p:txBody>
          <a:bodyPr/>
          <a:lstStyle/>
          <a:p>
            <a:r>
              <a:rPr lang="en-US">
                <a:latin typeface="Times New Roman" charset="0"/>
              </a:rPr>
              <a:t>The two heme groups are indicated with molecular spacefill shading (predominantly light blue and red) at the center of the protein. Spacefill representations of the residues that form the three proton channels are indicated in transparent blue (channel D), transparent majenta (channel K) and transparent green (channel H; note that the main conduit for channel H is shown in light green, the alternative route in darker green). Other channels are shown in solid spacefill, including the oxygen channel (red), the electron channel (yellow) and water channels (light blue). </a:t>
            </a:r>
          </a:p>
          <a:p>
            <a:r>
              <a:rPr lang="en-US">
                <a:latin typeface="Times New Roman" charset="0"/>
              </a:rPr>
              <a:t>Copper atom and 2 heme groups key to oxygen reduction and control of proton pumping linked to reduction, no radical oxygen species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6FEDECD-1D5A-8843-89DC-FC9C78C4A830}" type="slidenum">
              <a:rPr lang="en-US"/>
              <a:pPr/>
              <a:t>17</a:t>
            </a:fld>
            <a:endParaRPr lang="en-US"/>
          </a:p>
        </p:txBody>
      </p:sp>
      <p:sp>
        <p:nvSpPr>
          <p:cNvPr id="47107" name="Rectangle 2"/>
          <p:cNvSpPr>
            <a:spLocks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02EB0AB-0A2B-C64D-A3AD-E08F41FDBC0F}" type="slidenum">
              <a:rPr lang="en-US"/>
              <a:pPr/>
              <a:t>18</a:t>
            </a:fld>
            <a:endParaRPr lang="en-US"/>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a:t>Out of 23 unique residues; </a:t>
            </a:r>
            <a:r>
              <a:rPr lang="en-US">
                <a:latin typeface="Times New Roman" charset="0"/>
                <a:ea typeface="ヒラギノ角ゴ ProN W3" charset="-128"/>
                <a:cs typeface="ヒラギノ角ゴ ProN W3" charset="-128"/>
              </a:rPr>
              <a:t>Spatial clustering of unique residues in snakes. Sites at which positive selection was detected with greater than 90% posterior probability (table S5) are shown in bold, as well as associations with functional regions. Distances between residue alpha carbons (</a:t>
            </a:r>
            <a:r>
              <a:rPr lang="en-US">
                <a:latin typeface="Times New Roman" charset="0"/>
                <a:ea typeface="Times New Roman" charset="0"/>
                <a:cs typeface="Times New Roman" charset="0"/>
              </a:rPr>
              <a:t>C</a:t>
            </a:r>
            <a:r>
              <a:rPr lang="en-US">
                <a:latin typeface="Symbol" charset="2"/>
                <a:ea typeface="Times New Roman" charset="0"/>
                <a:cs typeface="Times New Roman" charset="0"/>
              </a:rPr>
              <a:t></a:t>
            </a:r>
            <a:r>
              <a:rPr lang="en-US">
                <a:latin typeface="Times New Roman" charset="0"/>
                <a:ea typeface="ヒラギノ角ゴ ProN W3" charset="-128"/>
                <a:cs typeface="ヒラギノ角ゴ ProN W3" charset="-128"/>
              </a:rPr>
              <a:t>) were calculated from the bovine structure 2OCC . All residue pairs marked with a * have closest side-chain van der Waals contact distances (excluding hydrogen) ≤ </a:t>
            </a:r>
            <a:r>
              <a:rPr lang="en-US">
                <a:latin typeface="Times New Roman" charset="0"/>
                <a:ea typeface="Times New Roman" charset="0"/>
                <a:cs typeface="Times New Roman" charset="0"/>
              </a:rPr>
              <a:t>5.0 Å.</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81B6ED3-6A17-6145-8D5B-0C3C22E94E24}" type="slidenum">
              <a:rPr lang="en-US"/>
              <a:pPr/>
              <a:t>19</a:t>
            </a:fld>
            <a:endParaRPr lang="en-US"/>
          </a:p>
        </p:txBody>
      </p:sp>
      <p:sp>
        <p:nvSpPr>
          <p:cNvPr id="51203" name="Rectangle 2"/>
          <p:cNvSpPr>
            <a:spLocks noChangeArrowheads="1"/>
          </p:cNvSpPr>
          <p:nvPr>
            <p:ph type="sldImg"/>
          </p:nvPr>
        </p:nvSpPr>
        <p:spPr>
          <a:solidFill>
            <a:srgbClr val="FFFFFF"/>
          </a:solidFill>
          <a:ln/>
        </p:spPr>
      </p:sp>
      <p:sp>
        <p:nvSpPr>
          <p:cNvPr id="51204" name="Rectangle 3"/>
          <p:cNvSpPr>
            <a:spLocks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E5BD4BE-29D2-674E-941E-712FF58F2524}" type="slidenum">
              <a:rPr lang="en-US"/>
              <a:pPr/>
              <a:t>20</a:t>
            </a:fld>
            <a:endParaRPr lang="en-US"/>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75750F2-5861-1843-97A2-EC37B9905A35}" type="slidenum">
              <a:rPr lang="en-US"/>
              <a:pPr/>
              <a:t>21</a:t>
            </a:fld>
            <a:endParaRPr lang="en-US"/>
          </a:p>
        </p:txBody>
      </p:sp>
      <p:sp>
        <p:nvSpPr>
          <p:cNvPr id="55299" name="Rectangle 2"/>
          <p:cNvSpPr>
            <a:spLocks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a:latin typeface="Times New Roman" charset="0"/>
                <a:ea typeface="SimSun" charset="-122"/>
                <a:cs typeface="SimSun" charset="-122"/>
              </a:rPr>
              <a:t>A26S is paired with S108A, unique sub, and also reverted in Typhlops. </a:t>
            </a:r>
          </a:p>
          <a:p>
            <a:pPr eaLnBrk="1" hangingPunct="1"/>
            <a:r>
              <a:rPr lang="en-US">
                <a:latin typeface="Times New Roman" charset="0"/>
                <a:ea typeface="SimSun" charset="-122"/>
                <a:cs typeface="SimSun" charset="-122"/>
              </a:rPr>
              <a:t>amphisbaenian lizard </a:t>
            </a:r>
            <a:r>
              <a:rPr lang="en-US" i="1">
                <a:latin typeface="Times New Roman" charset="0"/>
                <a:ea typeface="SimSun" charset="-122"/>
                <a:cs typeface="SimSun" charset="-122"/>
              </a:rPr>
              <a:t>Rhineura</a:t>
            </a:r>
            <a:r>
              <a:rPr lang="en-US">
                <a:latin typeface="Times New Roman" charset="0"/>
                <a:ea typeface="SimSun" charset="-122"/>
                <a:cs typeface="SimSun" charset="-122"/>
              </a:rPr>
              <a:t>, a distantly related legless tubular squamate, also has S108A (but not A26S), A114S, and A141P (tables S8) in common with snakes . Although </a:t>
            </a:r>
            <a:r>
              <a:rPr lang="en-US" i="1">
                <a:latin typeface="Times New Roman" charset="0"/>
                <a:ea typeface="SimSun" charset="-122"/>
                <a:cs typeface="SimSun" charset="-122"/>
              </a:rPr>
              <a:t>Rhineura</a:t>
            </a:r>
            <a:r>
              <a:rPr lang="en-US">
                <a:latin typeface="Times New Roman" charset="0"/>
                <a:ea typeface="SimSun" charset="-122"/>
                <a:cs typeface="SimSun" charset="-122"/>
              </a:rPr>
              <a:t> has an intact T146, it has a unique S115G replacement likely to similarly reduce proton channel capacity (in combination with S108A). </a:t>
            </a:r>
          </a:p>
          <a:p>
            <a:pPr eaLnBrk="1" hangingPunct="1"/>
            <a:r>
              <a:rPr lang="en-US"/>
              <a:t>May deliver to the oxygen center to reduce oxygen as well as pumping protons across the membrane to drive ATP synthesis. Recent controversial claim says that only H pumps, although evidence for H only in vertebrates. </a:t>
            </a:r>
          </a:p>
          <a:p>
            <a:pPr eaLnBrk="1" hangingPunct="1"/>
            <a:endParaRPr lang="en-US"/>
          </a:p>
          <a:p>
            <a:pPr eaLnBrk="1" hangingPunct="1"/>
            <a:r>
              <a:rPr lang="en-US"/>
              <a:t>14 residues; all but one completely conserved outside of squamates (snakes and lizards).</a:t>
            </a:r>
          </a:p>
          <a:p>
            <a:pPr eaLnBrk="1" hangingPunct="1"/>
            <a:r>
              <a:rPr lang="en-US"/>
              <a:t>Rhineura: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D7F32B4-FE2B-1A49-8920-34A7154555BD}" type="slidenum">
              <a:rPr lang="en-US"/>
              <a:pPr/>
              <a:t>4</a:t>
            </a:fld>
            <a:endParaRPr lang="en-US"/>
          </a:p>
        </p:txBody>
      </p:sp>
      <p:sp>
        <p:nvSpPr>
          <p:cNvPr id="20483" name="Rectangle 2"/>
          <p:cNvSpPr>
            <a:spLocks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B70FCDE-BDC9-D740-81EF-97866CC73C52}" type="slidenum">
              <a:rPr lang="en-US"/>
              <a:pPr/>
              <a:t>22</a:t>
            </a:fld>
            <a:endParaRPr lang="en-US"/>
          </a:p>
        </p:txBody>
      </p:sp>
      <p:sp>
        <p:nvSpPr>
          <p:cNvPr id="57347" name="Rectangle 2"/>
          <p:cNvSpPr>
            <a:spLocks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a:latin typeface="Times New Roman" charset="0"/>
                <a:ea typeface="SimSun" charset="-122"/>
                <a:cs typeface="SimSun" charset="-122"/>
              </a:rPr>
              <a:t>A26S is paired with S108A, unique sub, and also reverted in Typhlops. </a:t>
            </a:r>
          </a:p>
          <a:p>
            <a:pPr eaLnBrk="1" hangingPunct="1"/>
            <a:r>
              <a:rPr lang="en-US">
                <a:latin typeface="Times New Roman" charset="0"/>
                <a:ea typeface="SimSun" charset="-122"/>
                <a:cs typeface="SimSun" charset="-122"/>
              </a:rPr>
              <a:t>amphisbaenian lizard </a:t>
            </a:r>
            <a:r>
              <a:rPr lang="en-US" i="1">
                <a:latin typeface="Times New Roman" charset="0"/>
                <a:ea typeface="SimSun" charset="-122"/>
                <a:cs typeface="SimSun" charset="-122"/>
              </a:rPr>
              <a:t>Rhineura</a:t>
            </a:r>
            <a:r>
              <a:rPr lang="en-US">
                <a:latin typeface="Times New Roman" charset="0"/>
                <a:ea typeface="SimSun" charset="-122"/>
                <a:cs typeface="SimSun" charset="-122"/>
              </a:rPr>
              <a:t>, a distantly related legless tubular squamate, also has S108A (but not A26S), A114S, and A141P (tables S8) in common with snakes . Although </a:t>
            </a:r>
            <a:r>
              <a:rPr lang="en-US" i="1">
                <a:latin typeface="Times New Roman" charset="0"/>
                <a:ea typeface="SimSun" charset="-122"/>
                <a:cs typeface="SimSun" charset="-122"/>
              </a:rPr>
              <a:t>Rhineura</a:t>
            </a:r>
            <a:r>
              <a:rPr lang="en-US">
                <a:latin typeface="Times New Roman" charset="0"/>
                <a:ea typeface="SimSun" charset="-122"/>
                <a:cs typeface="SimSun" charset="-122"/>
              </a:rPr>
              <a:t> has an intact T146, it has a unique S115G replacement likely to similarly reduce proton channel capacity (in combination with S108A). </a:t>
            </a:r>
          </a:p>
          <a:p>
            <a:pPr eaLnBrk="1" hangingPunct="1"/>
            <a:r>
              <a:rPr lang="en-US"/>
              <a:t>May deliver to the oxygen center to reduce oxygen as well as pumping protons across the membrane to drive ATP synthesis. Recent controversial claim says that only H pumps, although evidence for H only in vertebrates. </a:t>
            </a:r>
          </a:p>
          <a:p>
            <a:pPr eaLnBrk="1" hangingPunct="1"/>
            <a:endParaRPr lang="en-US"/>
          </a:p>
          <a:p>
            <a:pPr eaLnBrk="1" hangingPunct="1"/>
            <a:r>
              <a:rPr lang="en-US"/>
              <a:t>14 residues; all but one completely conserved outside of squamates (snakes and lizards).</a:t>
            </a:r>
          </a:p>
          <a:p>
            <a:pPr eaLnBrk="1" hangingPunct="1"/>
            <a:r>
              <a:rPr lang="en-US"/>
              <a:t>Rhineura: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D7688A3-C281-F44E-B696-3DF5A929AFFD}" type="slidenum">
              <a:rPr lang="en-US"/>
              <a:pPr/>
              <a:t>23</a:t>
            </a:fld>
            <a:endParaRPr lang="en-US"/>
          </a:p>
        </p:txBody>
      </p:sp>
      <p:sp>
        <p:nvSpPr>
          <p:cNvPr id="59395" name="Rectangle 2"/>
          <p:cNvSpPr>
            <a:spLocks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Times New Roman" charset="0"/>
                <a:ea typeface="SimSun" charset="-122"/>
                <a:cs typeface="SimSun" charset="-122"/>
              </a:rPr>
              <a:t>A26S is paired with S108A, unique sub, and also reverted in Typhlops. </a:t>
            </a:r>
          </a:p>
          <a:p>
            <a:pPr eaLnBrk="1" hangingPunct="1"/>
            <a:r>
              <a:rPr lang="en-US">
                <a:latin typeface="Times New Roman" charset="0"/>
                <a:ea typeface="SimSun" charset="-122"/>
                <a:cs typeface="SimSun" charset="-122"/>
              </a:rPr>
              <a:t>amphisbaenian lizard </a:t>
            </a:r>
            <a:r>
              <a:rPr lang="en-US" i="1">
                <a:latin typeface="Times New Roman" charset="0"/>
                <a:ea typeface="SimSun" charset="-122"/>
                <a:cs typeface="SimSun" charset="-122"/>
              </a:rPr>
              <a:t>Rhineura</a:t>
            </a:r>
            <a:r>
              <a:rPr lang="en-US">
                <a:latin typeface="Times New Roman" charset="0"/>
                <a:ea typeface="SimSun" charset="-122"/>
                <a:cs typeface="SimSun" charset="-122"/>
              </a:rPr>
              <a:t>, a distantly related legless tubular squamate, also has S108A (but not A26S), A114S, and A141P (tables S8) in common with snakes . Although </a:t>
            </a:r>
            <a:r>
              <a:rPr lang="en-US" i="1">
                <a:latin typeface="Times New Roman" charset="0"/>
                <a:ea typeface="SimSun" charset="-122"/>
                <a:cs typeface="SimSun" charset="-122"/>
              </a:rPr>
              <a:t>Rhineura</a:t>
            </a:r>
            <a:r>
              <a:rPr lang="en-US">
                <a:latin typeface="Times New Roman" charset="0"/>
                <a:ea typeface="SimSun" charset="-122"/>
                <a:cs typeface="SimSun" charset="-122"/>
              </a:rPr>
              <a:t> has an intact T146, it has a unique S115G replacement likely to similarly reduce proton channel capacity (in combination with S108A). </a:t>
            </a:r>
          </a:p>
          <a:p>
            <a:pPr eaLnBrk="1" hangingPunct="1"/>
            <a:r>
              <a:rPr lang="en-US"/>
              <a:t>May deliver to the oxygen center to reduce oxygen as well as pumping protons across the membrane to drive ATP synthesis. Recent controversial claim says that only H pumps, although evidence for H only in vertebrates. </a:t>
            </a:r>
          </a:p>
          <a:p>
            <a:pPr eaLnBrk="1" hangingPunct="1"/>
            <a:endParaRPr lang="en-US"/>
          </a:p>
          <a:p>
            <a:pPr eaLnBrk="1" hangingPunct="1"/>
            <a:r>
              <a:rPr lang="en-US"/>
              <a:t>14 residues; all but one completely conserved outside of squamates (snakes and lizards).</a:t>
            </a:r>
          </a:p>
          <a:p>
            <a:pPr eaLnBrk="1" hangingPunct="1"/>
            <a:r>
              <a:rPr lang="en-US"/>
              <a:t>Rhineura: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5978F07-4675-1946-AD3B-75550A48EFF8}" type="slidenum">
              <a:rPr lang="en-US"/>
              <a:pPr/>
              <a:t>24</a:t>
            </a:fld>
            <a:endParaRPr lang="en-US"/>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a:latin typeface="Times New Roman" charset="0"/>
                <a:ea typeface="SimSun" charset="-122"/>
                <a:cs typeface="SimSun" charset="-122"/>
              </a:rPr>
              <a:t>A26S is paired with S108A, unique sub, and also reverted in Typhlops. </a:t>
            </a:r>
          </a:p>
          <a:p>
            <a:pPr eaLnBrk="1" hangingPunct="1"/>
            <a:r>
              <a:rPr lang="en-US">
                <a:latin typeface="Times New Roman" charset="0"/>
                <a:ea typeface="SimSun" charset="-122"/>
                <a:cs typeface="SimSun" charset="-122"/>
              </a:rPr>
              <a:t>amphisbaenian lizard </a:t>
            </a:r>
            <a:r>
              <a:rPr lang="en-US" i="1">
                <a:latin typeface="Times New Roman" charset="0"/>
                <a:ea typeface="SimSun" charset="-122"/>
                <a:cs typeface="SimSun" charset="-122"/>
              </a:rPr>
              <a:t>Rhineura</a:t>
            </a:r>
            <a:r>
              <a:rPr lang="en-US">
                <a:latin typeface="Times New Roman" charset="0"/>
                <a:ea typeface="SimSun" charset="-122"/>
                <a:cs typeface="SimSun" charset="-122"/>
              </a:rPr>
              <a:t>, a distantly related legless tubular squamate, also has S108A (but not A26S), A114S, and A141P (tables S8) in common with snakes . Although </a:t>
            </a:r>
            <a:r>
              <a:rPr lang="en-US" i="1">
                <a:latin typeface="Times New Roman" charset="0"/>
                <a:ea typeface="SimSun" charset="-122"/>
                <a:cs typeface="SimSun" charset="-122"/>
              </a:rPr>
              <a:t>Rhineura</a:t>
            </a:r>
            <a:r>
              <a:rPr lang="en-US">
                <a:latin typeface="Times New Roman" charset="0"/>
                <a:ea typeface="SimSun" charset="-122"/>
                <a:cs typeface="SimSun" charset="-122"/>
              </a:rPr>
              <a:t> has an intact T146, it has a unique S115G replacement likely to similarly reduce proton channel capacity (in combination with S108A). </a:t>
            </a:r>
          </a:p>
          <a:p>
            <a:pPr eaLnBrk="1" hangingPunct="1"/>
            <a:r>
              <a:rPr lang="en-US"/>
              <a:t>May deliver to the oxygen center to reduce oxygen as well as pumping protons across the membrane to drive ATP synthesis. Recent controversial claim says that only H pumps, although evidence for H only in vertebrates. </a:t>
            </a:r>
          </a:p>
          <a:p>
            <a:pPr eaLnBrk="1" hangingPunct="1"/>
            <a:endParaRPr lang="en-US"/>
          </a:p>
          <a:p>
            <a:pPr eaLnBrk="1" hangingPunct="1"/>
            <a:r>
              <a:rPr lang="en-US"/>
              <a:t>14 residues; all but one completely conserved outside of squamates (snakes and lizards).</a:t>
            </a:r>
          </a:p>
          <a:p>
            <a:pPr eaLnBrk="1" hangingPunct="1"/>
            <a:r>
              <a:rPr lang="en-US"/>
              <a:t>Rhineura: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5360CD2-7764-234C-B862-1DED61837F93}" type="slidenum">
              <a:rPr lang="en-US"/>
              <a:pPr/>
              <a:t>25</a:t>
            </a:fld>
            <a:endParaRPr lang="en-US"/>
          </a:p>
        </p:txBody>
      </p:sp>
      <p:sp>
        <p:nvSpPr>
          <p:cNvPr id="63491" name="Rectangle 2"/>
          <p:cNvSpPr>
            <a:spLocks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a:t>Thought to be exclusively involved in pumping to contribute to the proton gradient; indirect coupling to the reaction center. It’s function is controversial, and evidence has only been found in vertebrates. A recently proposed “re-routing” is slightly closer to the interior. </a:t>
            </a:r>
          </a:p>
          <a:p>
            <a:pPr eaLnBrk="1" hangingPunct="1"/>
            <a:r>
              <a:rPr lang="en-US"/>
              <a:t>Focus on Y443F, I453 has six replacements, accelerated. 137 in 2 of 3 ancestral lineages. Y54F unique relacement stops up proposed alternative route for this channel, plus 2 unique non-polars in contact with Y54. Y447F is also near this alternative exit, leading to 3 Y=&gt;F replacements.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D0CF12E-70C0-5F44-9D62-77784A9EF26B}" type="slidenum">
              <a:rPr lang="en-US"/>
              <a:pPr/>
              <a:t>26</a:t>
            </a:fld>
            <a:endParaRPr lang="en-US"/>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D180C8A-54FD-FE46-A28E-6F01EDEFCD6E}" type="slidenum">
              <a:rPr lang="en-US"/>
              <a:pPr/>
              <a:t>27</a:t>
            </a:fld>
            <a:endParaRPr lang="en-US"/>
          </a:p>
        </p:txBody>
      </p:sp>
      <p:sp>
        <p:nvSpPr>
          <p:cNvPr id="67587" name="Rectangle 1026"/>
          <p:cNvSpPr>
            <a:spLocks noChangeArrowheads="1" noTextEdit="1"/>
          </p:cNvSpPr>
          <p:nvPr>
            <p:ph type="sldImg"/>
          </p:nvPr>
        </p:nvSpPr>
        <p:spPr>
          <a:ln/>
        </p:spPr>
      </p:sp>
      <p:sp>
        <p:nvSpPr>
          <p:cNvPr id="67588" name="Rectangle 1027"/>
          <p:cNvSpPr>
            <a:spLocks noGrp="1" noChangeArrowheads="1"/>
          </p:cNvSpPr>
          <p:nvPr>
            <p:ph type="body" idx="1"/>
          </p:nvPr>
        </p:nvSpPr>
        <p:spPr>
          <a:noFill/>
          <a:ln/>
        </p:spPr>
        <p:txBody>
          <a:bodyPr/>
          <a:lstStyle/>
          <a:p>
            <a:pPr eaLnBrk="1" hangingPunct="1"/>
            <a:r>
              <a:rPr lang="en-US"/>
              <a:t>Closest to the reaction center (heme a3/CuB), has more positively charged residues, thought to exclusively reduce oxygen to water. </a:t>
            </a:r>
          </a:p>
          <a:p>
            <a:pPr eaLnBrk="1" hangingPunct="1"/>
            <a:r>
              <a:rPr lang="en-US"/>
              <a:t>Rhineura do S/T489H, T490K, and “adjust” N491G</a:t>
            </a:r>
          </a:p>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041075D-CBE1-084A-8502-D4E12562D6FF}" type="slidenum">
              <a:rPr lang="en-US"/>
              <a:pPr/>
              <a:t>28</a:t>
            </a:fld>
            <a:endParaRPr lang="en-US"/>
          </a:p>
        </p:txBody>
      </p:sp>
      <p:sp>
        <p:nvSpPr>
          <p:cNvPr id="69635" name="Rectangle 1026"/>
          <p:cNvSpPr>
            <a:spLocks noChangeArrowheads="1" noTextEdit="1"/>
          </p:cNvSpPr>
          <p:nvPr>
            <p:ph type="sldImg"/>
          </p:nvPr>
        </p:nvSpPr>
        <p:spPr>
          <a:ln/>
        </p:spPr>
      </p:sp>
      <p:sp>
        <p:nvSpPr>
          <p:cNvPr id="69636" name="Rectangle 1027"/>
          <p:cNvSpPr>
            <a:spLocks noGrp="1" noChangeArrowheads="1"/>
          </p:cNvSpPr>
          <p:nvPr>
            <p:ph type="body" idx="1"/>
          </p:nvPr>
        </p:nvSpPr>
        <p:spPr>
          <a:noFill/>
          <a:ln/>
        </p:spPr>
        <p:txBody>
          <a:bodyPr/>
          <a:lstStyle/>
          <a:p>
            <a:pPr eaLnBrk="1" hangingPunct="1"/>
            <a:r>
              <a:rPr lang="en-US"/>
              <a:t>Closest to the reaction center (heme a3/CuB), has more positively charged residues, thought to exclusively reduce oxygen to water. </a:t>
            </a:r>
          </a:p>
          <a:p>
            <a:pPr eaLnBrk="1" hangingPunct="1"/>
            <a:r>
              <a:rPr lang="en-US"/>
              <a:t>Rhineura do S/T489H, T490K, and “adjust” N491G</a:t>
            </a:r>
          </a:p>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DE54970-0977-8742-AFCD-227253DE55A0}" type="slidenum">
              <a:rPr lang="en-US"/>
              <a:pPr/>
              <a:t>29</a:t>
            </a:fld>
            <a:endParaRPr lang="en-US"/>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259C0F7-EE32-3849-AD23-A5EBD140F80B}" type="slidenum">
              <a:rPr lang="en-US"/>
              <a:pPr/>
              <a:t>30</a:t>
            </a:fld>
            <a:endParaRPr lang="en-US"/>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7159EC5-F5FC-7940-8E4B-B14D3E0E7BA0}" type="slidenum">
              <a:rPr lang="en-US"/>
              <a:pPr/>
              <a:t>31</a:t>
            </a:fld>
            <a:endParaRPr lang="en-US"/>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EF06F4E-83E1-1744-9DF1-CEDCB2C3A1F7}" type="slidenum">
              <a:rPr lang="en-US"/>
              <a:pPr/>
              <a:t>5</a:t>
            </a:fld>
            <a:endParaRPr lang="en-US"/>
          </a:p>
        </p:txBody>
      </p:sp>
      <p:sp>
        <p:nvSpPr>
          <p:cNvPr id="22531" name="Rectangle 1026"/>
          <p:cNvSpPr>
            <a:spLocks noChangeArrowheads="1"/>
          </p:cNvSpPr>
          <p:nvPr>
            <p:ph type="sldImg"/>
          </p:nvPr>
        </p:nvSpPr>
        <p:spPr>
          <a:solidFill>
            <a:srgbClr val="FFFFFF"/>
          </a:solidFill>
          <a:ln/>
        </p:spPr>
      </p:sp>
      <p:sp>
        <p:nvSpPr>
          <p:cNvPr id="22532" name="Rectangle 1027"/>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167578B-E209-FC44-8FC3-CEA3C3B40843}" type="slidenum">
              <a:rPr lang="en-US"/>
              <a:pPr/>
              <a:t>32</a:t>
            </a:fld>
            <a:endParaRPr lang="en-US"/>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4CC086-CBB0-9E4C-A04B-63681AC06EB8}" type="slidenum">
              <a:rPr lang="en-US"/>
              <a:pPr/>
              <a:t>33</a:t>
            </a:fld>
            <a:endParaRPr lang="en-US"/>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38A829B-0888-AB4C-B893-6C5F8211A370}" type="slidenum">
              <a:rPr lang="en-US"/>
              <a:pPr/>
              <a:t>34</a:t>
            </a:fld>
            <a:endParaRPr lang="en-US"/>
          </a:p>
        </p:txBody>
      </p:sp>
      <p:sp>
        <p:nvSpPr>
          <p:cNvPr id="81923" name="Rectangle 2"/>
          <p:cNvSpPr>
            <a:spLocks noChangeArrowheads="1" noTextEdit="1"/>
          </p:cNvSpPr>
          <p:nvPr>
            <p:ph type="sldImg"/>
          </p:nvPr>
        </p:nvSpPr>
        <p:spPr>
          <a:xfrm>
            <a:off x="1144588" y="685800"/>
            <a:ext cx="4573587" cy="3430588"/>
          </a:xfrm>
          <a:solidFill>
            <a:srgbClr val="FFFFFF"/>
          </a:solidFill>
          <a:ln/>
        </p:spPr>
      </p:sp>
      <p:sp>
        <p:nvSpPr>
          <p:cNvPr id="81924" name="Rectangle 3"/>
          <p:cNvSpPr>
            <a:spLocks noChangeArrowheads="1"/>
          </p:cNvSpPr>
          <p:nvPr>
            <p:ph type="body" idx="1"/>
          </p:nvPr>
        </p:nvSpPr>
        <p:spPr>
          <a:xfrm>
            <a:off x="685800" y="4343400"/>
            <a:ext cx="5486400" cy="4114800"/>
          </a:xfrm>
          <a:solidFill>
            <a:srgbClr val="FFFFFF"/>
          </a:solidFill>
          <a:ln>
            <a:solidFill>
              <a:srgbClr val="000000"/>
            </a:solidFill>
          </a:ln>
        </p:spPr>
        <p:txBody>
          <a:bodyPr lIns="89730" tIns="44865" rIns="89730" bIns="44865"/>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E25A422-43A9-044F-BF1C-A46312FD72FB}" type="slidenum">
              <a:rPr lang="en-US"/>
              <a:pPr/>
              <a:t>35</a:t>
            </a:fld>
            <a:endParaRPr lang="en-US"/>
          </a:p>
        </p:txBody>
      </p:sp>
      <p:sp>
        <p:nvSpPr>
          <p:cNvPr id="83971" name="Rectangle 2"/>
          <p:cNvSpPr>
            <a:spLocks noChangeArrowheads="1" noTextEdit="1"/>
          </p:cNvSpPr>
          <p:nvPr>
            <p:ph type="sldImg"/>
          </p:nvPr>
        </p:nvSpPr>
        <p:spPr>
          <a:xfrm>
            <a:off x="1144588" y="685800"/>
            <a:ext cx="4573587" cy="3430588"/>
          </a:xfrm>
          <a:solidFill>
            <a:srgbClr val="FFFFFF"/>
          </a:solidFill>
          <a:ln/>
        </p:spPr>
      </p:sp>
      <p:sp>
        <p:nvSpPr>
          <p:cNvPr id="83972" name="Rectangle 3"/>
          <p:cNvSpPr>
            <a:spLocks noChangeArrowheads="1"/>
          </p:cNvSpPr>
          <p:nvPr>
            <p:ph type="body" idx="1"/>
          </p:nvPr>
        </p:nvSpPr>
        <p:spPr>
          <a:xfrm>
            <a:off x="685800" y="4343400"/>
            <a:ext cx="5486400" cy="4114800"/>
          </a:xfrm>
          <a:solidFill>
            <a:srgbClr val="FFFFFF"/>
          </a:solidFill>
          <a:ln>
            <a:solidFill>
              <a:srgbClr val="000000"/>
            </a:solidFill>
          </a:ln>
        </p:spPr>
        <p:txBody>
          <a:bodyPr lIns="89730" tIns="44865" rIns="89730" bIns="44865"/>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a:ln/>
        </p:spPr>
      </p:sp>
      <p:sp>
        <p:nvSpPr>
          <p:cNvPr id="86019" name="Notes Placeholder 2"/>
          <p:cNvSpPr>
            <a:spLocks noGrp="1"/>
          </p:cNvSpPr>
          <p:nvPr>
            <p:ph type="body" idx="1"/>
          </p:nvPr>
        </p:nvSpPr>
        <p:spPr>
          <a:noFill/>
          <a:ln/>
        </p:spPr>
        <p:txBody>
          <a:bodyPr/>
          <a:lstStyle/>
          <a:p>
            <a:r>
              <a:rPr lang="en-US" smtClean="0">
                <a:ea typeface="Gill Sans" charset="0"/>
                <a:cs typeface="Gill Sans" charset="0"/>
              </a:rPr>
              <a:t>Snake-agamid pair is the only pair with a significant excess at FDR of 0.05 (P&lt;0.001) </a:t>
            </a:r>
          </a:p>
          <a:p>
            <a:endParaRPr lang="en-US" smtClean="0"/>
          </a:p>
        </p:txBody>
      </p:sp>
      <p:sp>
        <p:nvSpPr>
          <p:cNvPr id="86020" name="Slide Number Placeholder 3"/>
          <p:cNvSpPr>
            <a:spLocks noGrp="1"/>
          </p:cNvSpPr>
          <p:nvPr>
            <p:ph type="sldNum" sz="quarter" idx="5"/>
          </p:nvPr>
        </p:nvSpPr>
        <p:spPr>
          <a:noFill/>
        </p:spPr>
        <p:txBody>
          <a:bodyPr/>
          <a:lstStyle/>
          <a:p>
            <a:fld id="{1DDCB499-FFDD-D14B-B050-0C7FB1CB8D37}" type="slidenum">
              <a:rPr lang="en-US" smtClean="0"/>
              <a:pPr/>
              <a:t>36</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1"/>
          <p:cNvSpPr>
            <a:spLocks noChangeArrowheads="1"/>
          </p:cNvSpPr>
          <p:nvPr>
            <p:ph type="sldImg"/>
          </p:nvPr>
        </p:nvSpPr>
        <p:spPr>
          <a:solidFill>
            <a:srgbClr val="FFFFFF"/>
          </a:solidFill>
          <a:ln/>
        </p:spPr>
      </p:sp>
      <p:sp>
        <p:nvSpPr>
          <p:cNvPr id="93187" name="Rectangle 2"/>
          <p:cNvSpPr>
            <a:spLocks noChangeArrowheads="1"/>
          </p:cNvSpPr>
          <p:nvPr>
            <p:ph type="body" idx="1"/>
          </p:nvPr>
        </p:nvSpPr>
        <p:spPr>
          <a:noFill/>
          <a:ln/>
        </p:spPr>
        <p:txBody>
          <a:bodyPr/>
          <a:lstStyle/>
          <a:p>
            <a:pPr eaLnBrk="1" hangingPunct="1"/>
            <a:r>
              <a:rPr lang="en-US" sz="2200">
                <a:latin typeface="Lucida Grande" charset="0"/>
                <a:ea typeface="Lucida Grande" charset="0"/>
                <a:cs typeface="Lucida Grande" charset="0"/>
                <a:sym typeface="Lucida Grande" charset="0"/>
              </a:rPr>
              <a:t>- High-throughput comparative genomics requires high throughput analytics</a:t>
            </a:r>
          </a:p>
          <a:p>
            <a:pPr eaLnBrk="1" hangingPunct="1"/>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1"/>
          <p:cNvSpPr>
            <a:spLocks noChangeArrowheads="1"/>
          </p:cNvSpPr>
          <p:nvPr>
            <p:ph type="sldImg"/>
          </p:nvPr>
        </p:nvSpPr>
        <p:spPr>
          <a:solidFill>
            <a:srgbClr val="FFFFFF"/>
          </a:solidFill>
          <a:ln/>
        </p:spPr>
      </p:sp>
      <p:sp>
        <p:nvSpPr>
          <p:cNvPr id="100355" name="Rectangle 2"/>
          <p:cNvSpPr>
            <a:spLocks noChangeArrowheads="1"/>
          </p:cNvSpPr>
          <p:nvPr>
            <p:ph type="body" idx="1"/>
          </p:nvPr>
        </p:nvSpPr>
        <p:spPr>
          <a:noFill/>
          <a:ln/>
        </p:spPr>
        <p:txBody>
          <a:bodyPr/>
          <a:lstStyle/>
          <a:p>
            <a:pPr eaLnBrk="1" hangingPunct="1"/>
            <a:r>
              <a:rPr lang="en-US" sz="2200">
                <a:latin typeface="Lucida Grande" charset="0"/>
                <a:ea typeface="Lucida Grande" charset="0"/>
                <a:cs typeface="Lucida Grande" charset="0"/>
                <a:sym typeface="Lucida Grande" charset="0"/>
              </a:rPr>
              <a:t>1110s = 18.5 minutes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1"/>
          <p:cNvSpPr>
            <a:spLocks noChangeArrowheads="1"/>
          </p:cNvSpPr>
          <p:nvPr>
            <p:ph type="sldImg"/>
          </p:nvPr>
        </p:nvSpPr>
        <p:spPr>
          <a:solidFill>
            <a:srgbClr val="FFFFFF"/>
          </a:solidFill>
          <a:ln/>
        </p:spPr>
      </p:sp>
      <p:sp>
        <p:nvSpPr>
          <p:cNvPr id="105475" name="Rectangle 2"/>
          <p:cNvSpPr>
            <a:spLocks noChangeArrowheads="1"/>
          </p:cNvSpPr>
          <p:nvPr>
            <p:ph type="body" idx="1"/>
          </p:nvPr>
        </p:nvSpPr>
        <p:spPr>
          <a:noFill/>
          <a:ln/>
        </p:spPr>
        <p:txBody>
          <a:bodyPr/>
          <a:lstStyle/>
          <a:p>
            <a:pPr eaLnBrk="1" hangingPunct="1"/>
            <a:r>
              <a:rPr lang="en-US" sz="2200">
                <a:latin typeface="Lucida Grande" charset="0"/>
                <a:ea typeface="Lucida Grande" charset="0"/>
                <a:cs typeface="Lucida Grande" charset="0"/>
                <a:sym typeface="Lucida Grande" charset="0"/>
              </a:rPr>
              <a:t>- interaction: functional, structural (conventional sense), or structural (interacting residues in the transition state, reqd to potentiate proper folding)</a:t>
            </a:r>
          </a:p>
          <a:p>
            <a:pPr eaLnBrk="1" hangingPunct="1"/>
            <a:r>
              <a:rPr lang="en-US" sz="2200">
                <a:latin typeface="Lucida Grande" charset="0"/>
                <a:ea typeface="Lucida Grande" charset="0"/>
                <a:cs typeface="Lucida Grande" charset="0"/>
                <a:sym typeface="Lucida Grande" charset="0"/>
              </a:rPr>
              <a:t>- end result: coevolving res tell us about the genetic archicture of protein structure (and function)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1"/>
          <p:cNvSpPr>
            <a:spLocks noChangeArrowheads="1"/>
          </p:cNvSpPr>
          <p:nvPr>
            <p:ph type="sldImg"/>
          </p:nvPr>
        </p:nvSpPr>
        <p:spPr>
          <a:solidFill>
            <a:srgbClr val="FFFFFF"/>
          </a:solidFill>
          <a:ln/>
        </p:spPr>
      </p:sp>
      <p:sp>
        <p:nvSpPr>
          <p:cNvPr id="107523" name="Rectangle 2"/>
          <p:cNvSpPr>
            <a:spLocks noChangeArrowheads="1"/>
          </p:cNvSpPr>
          <p:nvPr>
            <p:ph type="body" idx="1"/>
          </p:nvPr>
        </p:nvSpPr>
        <p:spPr>
          <a:noFill/>
          <a:ln/>
        </p:spPr>
        <p:txBody>
          <a:bodyPr/>
          <a:lstStyle/>
          <a:p>
            <a:pPr eaLnBrk="1" hangingPunct="1"/>
            <a:r>
              <a:rPr lang="en-US" sz="1400">
                <a:latin typeface="Lucida Grande" charset="0"/>
                <a:ea typeface="Lucida Grande" charset="0"/>
                <a:cs typeface="Lucida Grande" charset="0"/>
                <a:sym typeface="Lucida Grande" charset="0"/>
              </a:rPr>
              <a:t>i.e., in the absence of coevolutionary signal, MI methods are MOST LIKELY to detect functionally unconstrained (neutrally evolving) sites..even on a star phylogeny</a:t>
            </a:r>
          </a:p>
          <a:p>
            <a:pPr eaLnBrk="1" hangingPunct="1"/>
            <a:endParaRPr lang="en-US" sz="1400">
              <a:latin typeface="Lucida Grande" charset="0"/>
              <a:ea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82A50D09-30DC-C343-B3BF-7C45E079EE00}" type="slidenum">
              <a:rPr lang="en-US"/>
              <a:pPr/>
              <a:t>61</a:t>
            </a:fld>
            <a:endParaRPr lang="en-US"/>
          </a:p>
        </p:txBody>
      </p:sp>
      <p:sp>
        <p:nvSpPr>
          <p:cNvPr id="129027" name="Rectangle 2"/>
          <p:cNvSpPr>
            <a:spLocks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1D82AC8E-34D5-034A-94CD-C50626A671D7}" type="slidenum">
              <a:rPr lang="en-US"/>
              <a:pPr/>
              <a:t>6</a:t>
            </a:fld>
            <a:endParaRPr lang="en-US"/>
          </a:p>
        </p:txBody>
      </p:sp>
      <p:sp>
        <p:nvSpPr>
          <p:cNvPr id="24579" name="Rectangle 2"/>
          <p:cNvSpPr>
            <a:spLocks noChangeArrowheads="1" noTextEdit="1"/>
          </p:cNvSpPr>
          <p:nvPr>
            <p:ph type="sldImg"/>
          </p:nvPr>
        </p:nvSpPr>
        <p:spPr>
          <a:xfrm>
            <a:off x="1144588" y="685800"/>
            <a:ext cx="4573587" cy="3430588"/>
          </a:xfrm>
          <a:solidFill>
            <a:srgbClr val="FFFFFF"/>
          </a:solidFill>
          <a:ln/>
        </p:spPr>
      </p:sp>
      <p:sp>
        <p:nvSpPr>
          <p:cNvPr id="24580" name="Rectangle 3"/>
          <p:cNvSpPr>
            <a:spLocks noChangeArrowheads="1"/>
          </p:cNvSpPr>
          <p:nvPr>
            <p:ph type="body" idx="1"/>
          </p:nvPr>
        </p:nvSpPr>
        <p:spPr>
          <a:xfrm>
            <a:off x="685800" y="4343400"/>
            <a:ext cx="5486400" cy="4114800"/>
          </a:xfrm>
          <a:solidFill>
            <a:srgbClr val="FFFFFF"/>
          </a:solidFill>
          <a:ln>
            <a:solidFill>
              <a:srgbClr val="000000"/>
            </a:solidFill>
          </a:ln>
        </p:spPr>
        <p:txBody>
          <a:bodyPr lIns="89730" tIns="44865" rIns="89730" bIns="44865"/>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8347E1E0-E136-3844-B90B-1FE201B48EF2}" type="slidenum">
              <a:rPr lang="en-US"/>
              <a:pPr/>
              <a:t>7</a:t>
            </a:fld>
            <a:endParaRPr lang="en-US"/>
          </a:p>
        </p:txBody>
      </p:sp>
      <p:sp>
        <p:nvSpPr>
          <p:cNvPr id="26627" name="Rectangle 2"/>
          <p:cNvSpPr>
            <a:spLocks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BB21B86-90B0-214F-8642-B2D93593145A}" type="slidenum">
              <a:rPr lang="en-US"/>
              <a:pPr/>
              <a:t>8</a:t>
            </a:fld>
            <a:endParaRPr lang="en-US"/>
          </a:p>
        </p:txBody>
      </p:sp>
      <p:sp>
        <p:nvSpPr>
          <p:cNvPr id="28675" name="Rectangle 1026"/>
          <p:cNvSpPr>
            <a:spLocks noChangeArrowheads="1" noTextEdit="1"/>
          </p:cNvSpPr>
          <p:nvPr>
            <p:ph type="sldImg"/>
          </p:nvPr>
        </p:nvSpPr>
        <p:spPr>
          <a:ln/>
        </p:spPr>
      </p:sp>
      <p:sp>
        <p:nvSpPr>
          <p:cNvPr id="28676"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6CF0BD3-E926-5C45-A211-305B4135380B}" type="slidenum">
              <a:rPr lang="en-US"/>
              <a:pPr/>
              <a:t>9</a:t>
            </a:fld>
            <a:endParaRPr lang="en-US"/>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39F79A0-3190-5343-8F96-A0AB5E95ABC6}" type="slidenum">
              <a:rPr lang="en-US"/>
              <a:pPr/>
              <a:t>10</a:t>
            </a:fld>
            <a:endParaRPr lang="en-US"/>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8E4350FF-92FB-E249-9A6B-4260F543F30C}" type="slidenum">
              <a:rPr lang="en-US"/>
              <a:pPr/>
              <a:t>11</a:t>
            </a:fld>
            <a:endParaRPr lang="en-US"/>
          </a:p>
        </p:txBody>
      </p:sp>
      <p:sp>
        <p:nvSpPr>
          <p:cNvPr id="34819" name="Rectangle 2"/>
          <p:cNvSpPr>
            <a:spLocks noChangeArrowheads="1" noTextEdit="1"/>
          </p:cNvSpPr>
          <p:nvPr>
            <p:ph type="sldImg"/>
          </p:nvPr>
        </p:nvSpPr>
        <p:spPr>
          <a:xfrm>
            <a:off x="1144588" y="685800"/>
            <a:ext cx="4573587" cy="3430588"/>
          </a:xfrm>
          <a:solidFill>
            <a:srgbClr val="FFFFFF"/>
          </a:solidFill>
          <a:ln/>
        </p:spPr>
      </p:sp>
      <p:sp>
        <p:nvSpPr>
          <p:cNvPr id="34820" name="Rectangle 3"/>
          <p:cNvSpPr>
            <a:spLocks noChangeArrowheads="1"/>
          </p:cNvSpPr>
          <p:nvPr>
            <p:ph type="body" idx="1"/>
          </p:nvPr>
        </p:nvSpPr>
        <p:spPr>
          <a:xfrm>
            <a:off x="685800" y="4343400"/>
            <a:ext cx="5486400" cy="4114800"/>
          </a:xfrm>
          <a:solidFill>
            <a:srgbClr val="FFFFFF"/>
          </a:solidFill>
          <a:ln>
            <a:solidFill>
              <a:srgbClr val="000000"/>
            </a:solidFill>
          </a:ln>
        </p:spPr>
        <p:txBody>
          <a:bodyPr lIns="89730" tIns="44865" rIns="89730" bIns="44865"/>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3" name="Picture 7" descr="Slide-Header-1"/>
          <p:cNvPicPr>
            <a:picLocks noChangeAspect="1" noChangeArrowheads="1"/>
          </p:cNvPicPr>
          <p:nvPr/>
        </p:nvPicPr>
        <p:blipFill>
          <a:blip r:embed="rId2"/>
          <a:srcRect/>
          <a:stretch>
            <a:fillRect/>
          </a:stretch>
        </p:blipFill>
        <p:spPr bwMode="auto">
          <a:xfrm>
            <a:off x="0" y="0"/>
            <a:ext cx="9144000" cy="1457325"/>
          </a:xfrm>
          <a:prstGeom prst="rect">
            <a:avLst/>
          </a:prstGeom>
          <a:noFill/>
          <a:ln w="9525">
            <a:noFill/>
            <a:miter lim="800000"/>
            <a:headEnd/>
            <a:tailEnd/>
          </a:ln>
        </p:spPr>
      </p:pic>
      <p:grpSp>
        <p:nvGrpSpPr>
          <p:cNvPr id="4" name="Group 19"/>
          <p:cNvGrpSpPr>
            <a:grpSpLocks/>
          </p:cNvGrpSpPr>
          <p:nvPr userDrawn="1"/>
        </p:nvGrpSpPr>
        <p:grpSpPr bwMode="auto">
          <a:xfrm>
            <a:off x="1828800" y="4648200"/>
            <a:ext cx="4756150" cy="1860550"/>
            <a:chOff x="1152" y="2928"/>
            <a:chExt cx="2996" cy="1172"/>
          </a:xfrm>
        </p:grpSpPr>
        <p:sp>
          <p:nvSpPr>
            <p:cNvPr id="5" name="Text Box 8"/>
            <p:cNvSpPr txBox="1">
              <a:spLocks noChangeArrowheads="1"/>
            </p:cNvSpPr>
            <p:nvPr userDrawn="1"/>
          </p:nvSpPr>
          <p:spPr bwMode="auto">
            <a:xfrm>
              <a:off x="1152" y="2928"/>
              <a:ext cx="2996" cy="750"/>
            </a:xfrm>
            <a:prstGeom prst="rect">
              <a:avLst/>
            </a:prstGeom>
            <a:noFill/>
            <a:ln w="9525">
              <a:noFill/>
              <a:miter lim="800000"/>
              <a:headEnd/>
              <a:tailEnd/>
            </a:ln>
            <a:effectLst/>
          </p:spPr>
          <p:txBody>
            <a:bodyPr wrap="none">
              <a:prstTxWarp prst="textNoShape">
                <a:avLst/>
              </a:prstTxWarp>
              <a:spAutoFit/>
            </a:bodyPr>
            <a:lstStyle/>
            <a:p>
              <a:pPr algn="ctr"/>
              <a:r>
                <a:rPr lang="en-US">
                  <a:solidFill>
                    <a:schemeClr val="bg2"/>
                  </a:solidFill>
                </a:rPr>
                <a:t>Biochemistry and Molecular Genetics</a:t>
              </a:r>
            </a:p>
            <a:p>
              <a:pPr algn="ctr"/>
              <a:r>
                <a:rPr lang="en-US">
                  <a:solidFill>
                    <a:schemeClr val="bg2"/>
                  </a:solidFill>
                </a:rPr>
                <a:t>Computational Bioscience Program</a:t>
              </a:r>
            </a:p>
            <a:p>
              <a:pPr algn="ctr"/>
              <a:r>
                <a:rPr lang="en-US">
                  <a:solidFill>
                    <a:schemeClr val="bg2"/>
                  </a:solidFill>
                </a:rPr>
                <a:t>Consortium for Comparative Genomics</a:t>
              </a:r>
            </a:p>
            <a:p>
              <a:pPr algn="ctr"/>
              <a:r>
                <a:rPr lang="en-US">
                  <a:solidFill>
                    <a:schemeClr val="bg2"/>
                  </a:solidFill>
                </a:rPr>
                <a:t>University of Colorado School of Medicine</a:t>
              </a:r>
            </a:p>
          </p:txBody>
        </p:sp>
        <p:sp>
          <p:nvSpPr>
            <p:cNvPr id="6" name="Text Box 10"/>
            <p:cNvSpPr txBox="1">
              <a:spLocks noChangeArrowheads="1"/>
            </p:cNvSpPr>
            <p:nvPr userDrawn="1"/>
          </p:nvSpPr>
          <p:spPr bwMode="auto">
            <a:xfrm>
              <a:off x="1469" y="3696"/>
              <a:ext cx="2357" cy="404"/>
            </a:xfrm>
            <a:prstGeom prst="rect">
              <a:avLst/>
            </a:prstGeom>
            <a:noFill/>
            <a:ln w="9525">
              <a:noFill/>
              <a:miter lim="800000"/>
              <a:headEnd/>
              <a:tailEnd/>
            </a:ln>
            <a:effectLst/>
          </p:spPr>
          <p:txBody>
            <a:bodyPr wrap="none">
              <a:prstTxWarp prst="textNoShape">
                <a:avLst/>
              </a:prstTxWarp>
              <a:spAutoFit/>
            </a:bodyPr>
            <a:lstStyle/>
            <a:p>
              <a:pPr algn="ctr"/>
              <a:r>
                <a:rPr lang="en-US">
                  <a:solidFill>
                    <a:schemeClr val="accent2"/>
                  </a:solidFill>
                </a:rPr>
                <a:t>David.Pollock@uchsc.edu</a:t>
              </a:r>
            </a:p>
            <a:p>
              <a:pPr algn="ctr"/>
              <a:r>
                <a:rPr lang="en-US">
                  <a:solidFill>
                    <a:srgbClr val="02BABC"/>
                  </a:solidFill>
                </a:rPr>
                <a:t>www.EvolutionaryGenomics.com</a:t>
              </a:r>
              <a:endParaRPr lang="en-US">
                <a:solidFill>
                  <a:schemeClr val="accent2"/>
                </a:solidFill>
              </a:endParaRPr>
            </a:p>
          </p:txBody>
        </p:sp>
      </p:grpSp>
      <p:pic>
        <p:nvPicPr>
          <p:cNvPr id="7" name="Picture 15" descr="EGBlogo"/>
          <p:cNvPicPr>
            <a:picLocks noChangeAspect="1" noChangeArrowheads="1"/>
          </p:cNvPicPr>
          <p:nvPr userDrawn="1"/>
        </p:nvPicPr>
        <p:blipFill>
          <a:blip r:embed="rId3"/>
          <a:srcRect l="21094" r="59062"/>
          <a:stretch>
            <a:fillRect/>
          </a:stretch>
        </p:blipFill>
        <p:spPr bwMode="auto">
          <a:xfrm>
            <a:off x="0" y="0"/>
            <a:ext cx="2030413" cy="1495425"/>
          </a:xfrm>
          <a:prstGeom prst="rect">
            <a:avLst/>
          </a:prstGeom>
          <a:noFill/>
          <a:ln w="9525">
            <a:noFill/>
            <a:miter lim="800000"/>
            <a:headEnd/>
            <a:tailEnd/>
          </a:ln>
        </p:spPr>
      </p:pic>
      <p:sp>
        <p:nvSpPr>
          <p:cNvPr id="8" name="Rectangle 16"/>
          <p:cNvSpPr>
            <a:spLocks noChangeArrowheads="1"/>
          </p:cNvSpPr>
          <p:nvPr userDrawn="1"/>
        </p:nvSpPr>
        <p:spPr bwMode="auto">
          <a:xfrm>
            <a:off x="838200" y="939800"/>
            <a:ext cx="1193800" cy="93663"/>
          </a:xfrm>
          <a:prstGeom prst="rect">
            <a:avLst/>
          </a:prstGeom>
          <a:gradFill rotWithShape="0">
            <a:gsLst>
              <a:gs pos="0">
                <a:srgbClr val="155793">
                  <a:alpha val="0"/>
                </a:srgbClr>
              </a:gs>
              <a:gs pos="100000">
                <a:srgbClr val="155793">
                  <a:gamma/>
                  <a:shade val="96078"/>
                  <a:invGamma/>
                </a:srgbClr>
              </a:gs>
            </a:gsLst>
            <a:lin ang="0" scaled="1"/>
          </a:gradFill>
          <a:ln w="9525">
            <a:noFill/>
            <a:miter lim="800000"/>
            <a:headEnd/>
            <a:tailEnd/>
          </a:ln>
          <a:effectLst/>
        </p:spPr>
        <p:txBody>
          <a:bodyPr wrap="none" anchor="ctr">
            <a:prstTxWarp prst="textNoShape">
              <a:avLst/>
            </a:prstTxWarp>
          </a:bodyPr>
          <a:lstStyle/>
          <a:p>
            <a:endParaRPr lang="en-US"/>
          </a:p>
        </p:txBody>
      </p:sp>
      <p:sp>
        <p:nvSpPr>
          <p:cNvPr id="9" name="Rectangle 17"/>
          <p:cNvSpPr>
            <a:spLocks noChangeArrowheads="1"/>
          </p:cNvSpPr>
          <p:nvPr userDrawn="1"/>
        </p:nvSpPr>
        <p:spPr bwMode="auto">
          <a:xfrm>
            <a:off x="0" y="1031875"/>
            <a:ext cx="2038350" cy="420688"/>
          </a:xfrm>
          <a:prstGeom prst="rect">
            <a:avLst/>
          </a:prstGeom>
          <a:gradFill rotWithShape="0">
            <a:gsLst>
              <a:gs pos="0">
                <a:srgbClr val="C7C7C7">
                  <a:alpha val="0"/>
                </a:srgbClr>
              </a:gs>
              <a:gs pos="100000">
                <a:srgbClr val="C7C7C7">
                  <a:gamma/>
                  <a:tint val="78431"/>
                  <a:invGamma/>
                </a:srgbClr>
              </a:gs>
            </a:gsLst>
            <a:lin ang="0" scaled="1"/>
          </a:gradFill>
          <a:ln w="9525">
            <a:noFill/>
            <a:miter lim="800000"/>
            <a:headEnd/>
            <a:tailEnd/>
          </a:ln>
          <a:effectLst/>
        </p:spPr>
        <p:txBody>
          <a:bodyPr wrap="none" anchor="ctr">
            <a:prstTxWarp prst="textNoShape">
              <a:avLst/>
            </a:prstTxWarp>
          </a:bodyPr>
          <a:lstStyle/>
          <a:p>
            <a:endParaRPr lang="en-US"/>
          </a:p>
        </p:txBody>
      </p:sp>
      <p:sp>
        <p:nvSpPr>
          <p:cNvPr id="3074" name="Rectangle 2"/>
          <p:cNvSpPr>
            <a:spLocks noGrp="1" noChangeArrowheads="1"/>
          </p:cNvSpPr>
          <p:nvPr>
            <p:ph type="ctrTitle"/>
          </p:nvPr>
        </p:nvSpPr>
        <p:spPr>
          <a:xfrm>
            <a:off x="990600" y="2819400"/>
            <a:ext cx="7772400" cy="1470025"/>
          </a:xfrm>
        </p:spPr>
        <p:txBody>
          <a:bodyPr/>
          <a:lstStyle>
            <a:lvl1pPr>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7695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6" Type="http://schemas.openxmlformats.org/officeDocument/2006/relationships/image" Target="../media/image3.jpe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44"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150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15000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150000"/>
        <a:buBlip>
          <a:blip r:embed="rId16"/>
        </a:buBlip>
        <a:defRPr sz="24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17"/>
        </a:buBlip>
        <a:defRPr sz="20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17"/>
        </a:buBlip>
        <a:defRPr sz="2000">
          <a:solidFill>
            <a:schemeClr val="tx1"/>
          </a:solidFill>
          <a:latin typeface="+mn-lt"/>
          <a:ea typeface="+mn-ea"/>
          <a:cs typeface="+mn-cs"/>
        </a:defRPr>
      </a:lvl5pPr>
      <a:lvl6pPr marL="2514600" indent="-228600" algn="l" rtl="0" fontAlgn="base">
        <a:spcBef>
          <a:spcPct val="20000"/>
        </a:spcBef>
        <a:spcAft>
          <a:spcPct val="0"/>
        </a:spcAft>
        <a:buBlip>
          <a:blip r:embed="rId18"/>
        </a:buBlip>
        <a:defRPr sz="2000">
          <a:solidFill>
            <a:schemeClr val="tx1"/>
          </a:solidFill>
          <a:latin typeface="+mn-lt"/>
          <a:ea typeface="+mn-ea"/>
          <a:cs typeface="+mn-cs"/>
        </a:defRPr>
      </a:lvl6pPr>
      <a:lvl7pPr marL="2971800" indent="-228600" algn="l" rtl="0" fontAlgn="base">
        <a:spcBef>
          <a:spcPct val="20000"/>
        </a:spcBef>
        <a:spcAft>
          <a:spcPct val="0"/>
        </a:spcAft>
        <a:buBlip>
          <a:blip r:embed="rId18"/>
        </a:buBlip>
        <a:defRPr sz="2000">
          <a:solidFill>
            <a:schemeClr val="tx1"/>
          </a:solidFill>
          <a:latin typeface="+mn-lt"/>
          <a:ea typeface="+mn-ea"/>
          <a:cs typeface="+mn-cs"/>
        </a:defRPr>
      </a:lvl7pPr>
      <a:lvl8pPr marL="3429000" indent="-228600" algn="l" rtl="0" fontAlgn="base">
        <a:spcBef>
          <a:spcPct val="20000"/>
        </a:spcBef>
        <a:spcAft>
          <a:spcPct val="0"/>
        </a:spcAft>
        <a:buBlip>
          <a:blip r:embed="rId18"/>
        </a:buBlip>
        <a:defRPr sz="2000">
          <a:solidFill>
            <a:schemeClr val="tx1"/>
          </a:solidFill>
          <a:latin typeface="+mn-lt"/>
          <a:ea typeface="+mn-ea"/>
          <a:cs typeface="+mn-cs"/>
        </a:defRPr>
      </a:lvl8pPr>
      <a:lvl9pPr marL="3886200" indent="-228600" algn="l" rtl="0" fontAlgn="base">
        <a:spcBef>
          <a:spcPct val="20000"/>
        </a:spcBef>
        <a:spcAft>
          <a:spcPct val="0"/>
        </a:spcAft>
        <a:buBlip>
          <a:blip r:embed="rId18"/>
        </a:buBlip>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7.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Excel_Chart2.xls"/><Relationship Id="rId5" Type="http://schemas.openxmlformats.org/officeDocument/2006/relationships/oleObject" Target="../embeddings/Microsoft_Excel_Chart3.xls"/><Relationship Id="rId6" Type="http://schemas.openxmlformats.org/officeDocument/2006/relationships/oleObject" Target="../embeddings/Microsoft_Excel_Chart4.xls"/><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Microsoft_Word_97_-_2004_Document5.doc"/><Relationship Id="rId5" Type="http://schemas.openxmlformats.org/officeDocument/2006/relationships/oleObject" Target="../embeddings/Microsoft_Word_97_-_2004_Document6.doc"/><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Microsoft_Word_97_-_2004_Document7.doc"/><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Microsoft_Word_97_-_2004_Document8.doc"/><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df"/><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jpeg"/><Relationship Id="rId13"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oleObject" Target="../embeddings/Microsoft_Equation10.bin"/><Relationship Id="rId5" Type="http://schemas.openxmlformats.org/officeDocument/2006/relationships/oleObject" Target="../embeddings/Microsoft_Equation11.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oleObject" Target="../embeddings/Microsoft_Equation12.bin"/><Relationship Id="rId5" Type="http://schemas.openxmlformats.org/officeDocument/2006/relationships/oleObject" Target="../embeddings/Microsoft_Equation13.bin"/><Relationship Id="rId6" Type="http://schemas.openxmlformats.org/officeDocument/2006/relationships/oleObject" Target="../embeddings/Microsoft_Equation14.bin"/><Relationship Id="rId7" Type="http://schemas.openxmlformats.org/officeDocument/2006/relationships/oleObject" Target="../embeddings/Microsoft_Equation15.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Equation16.bin"/><Relationship Id="rId4" Type="http://schemas.openxmlformats.org/officeDocument/2006/relationships/oleObject" Target="../embeddings/Microsoft_Equation17.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Microsoft_Equation18.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28600" y="2133600"/>
            <a:ext cx="8915400" cy="1470025"/>
          </a:xfrm>
        </p:spPr>
        <p:txBody>
          <a:bodyPr/>
          <a:lstStyle/>
          <a:p>
            <a:pPr eaLnBrk="1" hangingPunct="1"/>
            <a:r>
              <a:rPr lang="en-US" sz="4000" dirty="0" smtClean="0"/>
              <a:t>Evolution of Proteins 2: Proteins 7350</a:t>
            </a:r>
            <a:br>
              <a:rPr lang="en-US" sz="4000" dirty="0" smtClean="0"/>
            </a:br>
            <a:r>
              <a:rPr lang="en-US" sz="2400" dirty="0" smtClean="0">
                <a:solidFill>
                  <a:srgbClr val="000000"/>
                </a:solidFill>
                <a:latin typeface="Lucida Grande" charset="0"/>
                <a:ea typeface="Lucida Grande" charset="0"/>
                <a:cs typeface="Lucida Grande" charset="0"/>
              </a:rPr>
              <a:t/>
            </a:r>
            <a:br>
              <a:rPr lang="en-US" sz="2400" dirty="0" smtClean="0">
                <a:solidFill>
                  <a:srgbClr val="000000"/>
                </a:solidFill>
                <a:latin typeface="Lucida Grande" charset="0"/>
                <a:ea typeface="Lucida Grande" charset="0"/>
                <a:cs typeface="Lucida Grande" charset="0"/>
              </a:rPr>
            </a:br>
            <a:r>
              <a:rPr lang="en-US" sz="2400" dirty="0" smtClean="0">
                <a:solidFill>
                  <a:srgbClr val="000000"/>
                </a:solidFill>
                <a:latin typeface="Lucida Grande" charset="0"/>
                <a:ea typeface="Lucida Grande" charset="0"/>
                <a:cs typeface="Lucida Grande" charset="0"/>
              </a:rPr>
              <a:t/>
            </a:r>
            <a:br>
              <a:rPr lang="en-US" sz="2400" dirty="0" smtClean="0">
                <a:solidFill>
                  <a:srgbClr val="000000"/>
                </a:solidFill>
                <a:latin typeface="Lucida Grande" charset="0"/>
                <a:ea typeface="Lucida Grande" charset="0"/>
                <a:cs typeface="Lucida Grande" charset="0"/>
              </a:rPr>
            </a:br>
            <a:r>
              <a:rPr lang="en-US" sz="2400" dirty="0" smtClean="0">
                <a:solidFill>
                  <a:srgbClr val="000000"/>
                </a:solidFill>
                <a:latin typeface="Lucida Grande" charset="0"/>
                <a:ea typeface="Lucida Grande" charset="0"/>
                <a:cs typeface="Lucida Grande" charset="0"/>
              </a:rPr>
              <a:t>Pollock_ProteinEvol6.ppt</a:t>
            </a:r>
            <a:endParaRPr lang="en-US" dirty="0" smtClean="0"/>
          </a:p>
        </p:txBody>
      </p:sp>
      <p:pic>
        <p:nvPicPr>
          <p:cNvPr id="15363" name="Picture 11" descr="Mdom_med copy"/>
          <p:cNvPicPr>
            <a:picLocks noChangeAspect="1" noChangeArrowheads="1"/>
          </p:cNvPicPr>
          <p:nvPr/>
        </p:nvPicPr>
        <p:blipFill>
          <a:blip r:embed="rId3"/>
          <a:srcRect/>
          <a:stretch>
            <a:fillRect/>
          </a:stretch>
        </p:blipFill>
        <p:spPr bwMode="auto">
          <a:xfrm>
            <a:off x="7351713" y="4876800"/>
            <a:ext cx="1792287" cy="1352550"/>
          </a:xfrm>
          <a:prstGeom prst="rect">
            <a:avLst/>
          </a:prstGeom>
          <a:noFill/>
          <a:ln w="9525">
            <a:noFill/>
            <a:miter lim="800000"/>
            <a:headEnd/>
            <a:tailEnd/>
          </a:ln>
        </p:spPr>
      </p:pic>
      <p:sp>
        <p:nvSpPr>
          <p:cNvPr id="15364" name="Rectangle 16"/>
          <p:cNvSpPr>
            <a:spLocks noChangeArrowheads="1"/>
          </p:cNvSpPr>
          <p:nvPr/>
        </p:nvSpPr>
        <p:spPr bwMode="auto">
          <a:xfrm>
            <a:off x="3451225" y="50403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15365" name="Picture 17" descr="EGBlogo"/>
          <p:cNvPicPr>
            <a:picLocks noChangeAspect="1" noChangeArrowheads="1"/>
          </p:cNvPicPr>
          <p:nvPr/>
        </p:nvPicPr>
        <p:blipFill>
          <a:blip r:embed="rId4"/>
          <a:srcRect r="14063"/>
          <a:stretch>
            <a:fillRect/>
          </a:stretch>
        </p:blipFill>
        <p:spPr bwMode="auto">
          <a:xfrm>
            <a:off x="6019800" y="6327775"/>
            <a:ext cx="3124200" cy="530225"/>
          </a:xfrm>
          <a:prstGeom prst="rect">
            <a:avLst/>
          </a:prstGeom>
          <a:noFill/>
          <a:ln w="9525">
            <a:noFill/>
            <a:miter lim="800000"/>
            <a:headEnd/>
            <a:tailEnd/>
          </a:ln>
        </p:spPr>
      </p:pic>
      <p:pic>
        <p:nvPicPr>
          <p:cNvPr id="8" name="Picture 16" descr="00123ed3"/>
          <p:cNvPicPr>
            <a:picLocks noChangeAspect="1" noChangeArrowheads="1"/>
          </p:cNvPicPr>
          <p:nvPr/>
        </p:nvPicPr>
        <p:blipFill>
          <a:blip r:embed="rId5"/>
          <a:srcRect/>
          <a:stretch>
            <a:fillRect/>
          </a:stretch>
        </p:blipFill>
        <p:spPr bwMode="auto">
          <a:xfrm>
            <a:off x="6715125" y="4648200"/>
            <a:ext cx="2428875" cy="1601788"/>
          </a:xfrm>
          <a:prstGeom prst="rect">
            <a:avLst/>
          </a:prstGeom>
          <a:noFill/>
          <a:effectLst>
            <a:outerShdw blurRad="34290" dist="38099" dir="2700000" algn="ctr" rotWithShape="0">
              <a:schemeClr val="bg1">
                <a:alpha val="74998"/>
              </a:schemeClr>
            </a:outerShdw>
          </a:effectLst>
        </p:spPr>
      </p:pic>
      <p:pic>
        <p:nvPicPr>
          <p:cNvPr id="14" name="Picture 15" descr="mitochondria"/>
          <p:cNvPicPr>
            <a:picLocks noChangeAspect="1" noChangeArrowheads="1"/>
          </p:cNvPicPr>
          <p:nvPr/>
        </p:nvPicPr>
        <p:blipFill>
          <a:blip r:embed="rId6"/>
          <a:srcRect/>
          <a:stretch>
            <a:fillRect/>
          </a:stretch>
        </p:blipFill>
        <p:spPr bwMode="auto">
          <a:xfrm>
            <a:off x="0" y="5029200"/>
            <a:ext cx="1779588" cy="1343025"/>
          </a:xfrm>
          <a:prstGeom prst="rect">
            <a:avLst/>
          </a:prstGeom>
          <a:noFill/>
          <a:effectLst>
            <a:outerShdw blurRad="514350" dist="38085" dir="12419981" algn="ctr" rotWithShape="0">
              <a:schemeClr val="bg1">
                <a:alpha val="74998"/>
              </a:schemeClr>
            </a:outerShdw>
          </a:effectLst>
        </p:spPr>
      </p:pic>
      <p:sp>
        <p:nvSpPr>
          <p:cNvPr id="9" name="TextBox 8"/>
          <p:cNvSpPr txBox="1"/>
          <p:nvPr/>
        </p:nvSpPr>
        <p:spPr>
          <a:xfrm>
            <a:off x="2540000" y="4021667"/>
            <a:ext cx="4329731" cy="369332"/>
          </a:xfrm>
          <a:prstGeom prst="rect">
            <a:avLst/>
          </a:prstGeom>
          <a:noFill/>
        </p:spPr>
        <p:txBody>
          <a:bodyPr wrap="none" rtlCol="0">
            <a:spAutoFit/>
          </a:bodyPr>
          <a:lstStyle/>
          <a:p>
            <a:r>
              <a:rPr lang="en-US" dirty="0" smtClean="0"/>
              <a:t>Slides with unpublished data are deleted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Excess Replacements in COI</a:t>
            </a:r>
          </a:p>
        </p:txBody>
      </p:sp>
      <p:pic>
        <p:nvPicPr>
          <p:cNvPr id="31747" name="Picture 3"/>
          <p:cNvPicPr>
            <a:picLocks noChangeAspect="1" noChangeArrowheads="1"/>
          </p:cNvPicPr>
          <p:nvPr/>
        </p:nvPicPr>
        <p:blipFill>
          <a:blip r:embed="rId3"/>
          <a:srcRect/>
          <a:stretch>
            <a:fillRect/>
          </a:stretch>
        </p:blipFill>
        <p:spPr bwMode="auto">
          <a:xfrm>
            <a:off x="609600" y="1524000"/>
            <a:ext cx="7678738" cy="4806950"/>
          </a:xfrm>
          <a:prstGeom prst="rect">
            <a:avLst/>
          </a:prstGeom>
          <a:noFill/>
          <a:ln w="9525">
            <a:noFill/>
            <a:miter lim="800000"/>
            <a:headEnd/>
            <a:tailEnd/>
          </a:ln>
        </p:spPr>
      </p:pic>
      <p:sp>
        <p:nvSpPr>
          <p:cNvPr id="31748" name="Text Box 4"/>
          <p:cNvSpPr txBox="1">
            <a:spLocks noChangeArrowheads="1"/>
          </p:cNvSpPr>
          <p:nvPr/>
        </p:nvSpPr>
        <p:spPr bwMode="auto">
          <a:xfrm>
            <a:off x="3060700" y="6478588"/>
            <a:ext cx="36449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1"/>
                </a:solidFill>
              </a:rPr>
              <a:t>dS</a:t>
            </a:r>
            <a:r>
              <a:rPr lang="en-US" baseline="-25000">
                <a:solidFill>
                  <a:srgbClr val="000001"/>
                </a:solidFill>
              </a:rPr>
              <a:t>TV4X </a:t>
            </a:r>
            <a:r>
              <a:rPr lang="en-US">
                <a:solidFill>
                  <a:srgbClr val="000001"/>
                </a:solidFill>
              </a:rPr>
              <a:t>(substitutions per site)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ext Placeholder 12"/>
          <p:cNvSpPr>
            <a:spLocks noGrp="1"/>
          </p:cNvSpPr>
          <p:nvPr>
            <p:ph sz="half" idx="1"/>
          </p:nvPr>
        </p:nvSpPr>
        <p:spPr>
          <a:xfrm>
            <a:off x="304800" y="381000"/>
            <a:ext cx="3886200" cy="6248400"/>
          </a:xfrm>
        </p:spPr>
        <p:txBody>
          <a:bodyPr/>
          <a:lstStyle/>
          <a:p>
            <a:pPr eaLnBrk="1" hangingPunct="1"/>
            <a:r>
              <a:rPr lang="en-US" smtClean="0"/>
              <a:t>There is very little in tetrapod mtDNA that is not functional</a:t>
            </a:r>
          </a:p>
          <a:p>
            <a:pPr lvl="1" eaLnBrk="1" hangingPunct="1"/>
            <a:r>
              <a:rPr lang="en-US" smtClean="0"/>
              <a:t>Implies selection to remove junk</a:t>
            </a:r>
          </a:p>
          <a:p>
            <a:pPr eaLnBrk="1" hangingPunct="1"/>
            <a:endParaRPr lang="en-US" smtClean="0"/>
          </a:p>
          <a:p>
            <a:pPr eaLnBrk="1" hangingPunct="1"/>
            <a:r>
              <a:rPr lang="en-US" smtClean="0"/>
              <a:t>Most snake mtDNA genes are short</a:t>
            </a:r>
          </a:p>
          <a:p>
            <a:pPr lvl="1" eaLnBrk="1" hangingPunct="1"/>
            <a:r>
              <a:rPr lang="en-US" smtClean="0"/>
              <a:t>Implies even stronger selection to reduce excess nucleotide length</a:t>
            </a:r>
            <a:br>
              <a:rPr lang="en-US" smtClean="0"/>
            </a:br>
            <a:r>
              <a:rPr lang="en-US" smtClean="0"/>
              <a:t/>
            </a:r>
            <a:br>
              <a:rPr lang="en-US" smtClean="0"/>
            </a:br>
            <a:endParaRPr lang="en-US" smtClean="0"/>
          </a:p>
        </p:txBody>
      </p:sp>
      <p:sp>
        <p:nvSpPr>
          <p:cNvPr id="33795" name="Content Placeholder 13"/>
          <p:cNvSpPr>
            <a:spLocks noGrp="1"/>
          </p:cNvSpPr>
          <p:nvPr>
            <p:ph sz="half" idx="2"/>
          </p:nvPr>
        </p:nvSpPr>
        <p:spPr/>
        <p:txBody>
          <a:bodyPr/>
          <a:lstStyle/>
          <a:p>
            <a:pPr eaLnBrk="1" hangingPunct="1"/>
            <a:endParaRPr lang="en-US" smtClean="0"/>
          </a:p>
        </p:txBody>
      </p:sp>
      <p:pic>
        <p:nvPicPr>
          <p:cNvPr id="33796" name="Picture 3"/>
          <p:cNvPicPr>
            <a:picLocks noChangeAspect="1" noChangeArrowheads="1"/>
          </p:cNvPicPr>
          <p:nvPr/>
        </p:nvPicPr>
        <p:blipFill>
          <a:blip r:embed="rId3"/>
          <a:srcRect l="37500" t="10757" r="26389" b="60881"/>
          <a:stretch>
            <a:fillRect/>
          </a:stretch>
        </p:blipFill>
        <p:spPr bwMode="auto">
          <a:xfrm>
            <a:off x="4572000" y="542925"/>
            <a:ext cx="3962400" cy="2209800"/>
          </a:xfrm>
          <a:prstGeom prst="rect">
            <a:avLst/>
          </a:prstGeom>
          <a:noFill/>
          <a:ln w="9525">
            <a:noFill/>
            <a:miter lim="800000"/>
            <a:headEnd/>
            <a:tailEnd/>
          </a:ln>
        </p:spPr>
      </p:pic>
      <p:pic>
        <p:nvPicPr>
          <p:cNvPr id="33797" name="Picture 4"/>
          <p:cNvPicPr>
            <a:picLocks noChangeAspect="1" noChangeArrowheads="1"/>
          </p:cNvPicPr>
          <p:nvPr/>
        </p:nvPicPr>
        <p:blipFill>
          <a:blip r:embed="rId4"/>
          <a:srcRect l="37500" t="39119" r="26389" b="33496"/>
          <a:stretch>
            <a:fillRect/>
          </a:stretch>
        </p:blipFill>
        <p:spPr bwMode="auto">
          <a:xfrm>
            <a:off x="4572000" y="2590800"/>
            <a:ext cx="3962400" cy="2133600"/>
          </a:xfrm>
          <a:prstGeom prst="rect">
            <a:avLst/>
          </a:prstGeom>
          <a:noFill/>
          <a:ln w="9525">
            <a:noFill/>
            <a:miter lim="800000"/>
            <a:headEnd/>
            <a:tailEnd/>
          </a:ln>
        </p:spPr>
      </p:pic>
      <p:pic>
        <p:nvPicPr>
          <p:cNvPr id="33798" name="Picture 5"/>
          <p:cNvPicPr>
            <a:picLocks noChangeAspect="1" noChangeArrowheads="1"/>
          </p:cNvPicPr>
          <p:nvPr/>
        </p:nvPicPr>
        <p:blipFill>
          <a:blip r:embed="rId4"/>
          <a:srcRect l="37500" t="67482" r="26389" b="4156"/>
          <a:stretch>
            <a:fillRect/>
          </a:stretch>
        </p:blipFill>
        <p:spPr bwMode="auto">
          <a:xfrm>
            <a:off x="4572000" y="4648200"/>
            <a:ext cx="3962400" cy="2209800"/>
          </a:xfrm>
          <a:prstGeom prst="rect">
            <a:avLst/>
          </a:prstGeom>
          <a:noFill/>
          <a:ln w="9525">
            <a:noFill/>
            <a:miter lim="800000"/>
            <a:headEnd/>
            <a:tailEnd/>
          </a:ln>
        </p:spPr>
      </p:pic>
      <p:sp>
        <p:nvSpPr>
          <p:cNvPr id="33799" name="Text Box 6"/>
          <p:cNvSpPr txBox="1">
            <a:spLocks noChangeArrowheads="1"/>
          </p:cNvSpPr>
          <p:nvPr/>
        </p:nvSpPr>
        <p:spPr bwMode="auto">
          <a:xfrm>
            <a:off x="5183188" y="762000"/>
            <a:ext cx="1301750" cy="457200"/>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rPr>
              <a:t>Proteins</a:t>
            </a:r>
          </a:p>
        </p:txBody>
      </p:sp>
      <p:sp>
        <p:nvSpPr>
          <p:cNvPr id="33800" name="Text Box 7"/>
          <p:cNvSpPr txBox="1">
            <a:spLocks noChangeArrowheads="1"/>
          </p:cNvSpPr>
          <p:nvPr/>
        </p:nvSpPr>
        <p:spPr bwMode="auto">
          <a:xfrm>
            <a:off x="5183188" y="4876800"/>
            <a:ext cx="1081087" cy="457200"/>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rPr>
              <a:t>rRNAs</a:t>
            </a:r>
          </a:p>
        </p:txBody>
      </p:sp>
      <p:sp>
        <p:nvSpPr>
          <p:cNvPr id="33801" name="Text Box 8"/>
          <p:cNvSpPr txBox="1">
            <a:spLocks noChangeArrowheads="1"/>
          </p:cNvSpPr>
          <p:nvPr/>
        </p:nvSpPr>
        <p:spPr bwMode="auto">
          <a:xfrm>
            <a:off x="5181600" y="2819400"/>
            <a:ext cx="1065213" cy="457200"/>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rPr>
              <a:t>tRNAs</a:t>
            </a:r>
          </a:p>
        </p:txBody>
      </p:sp>
      <p:sp>
        <p:nvSpPr>
          <p:cNvPr id="33802" name="Text Box 9"/>
          <p:cNvSpPr txBox="1">
            <a:spLocks noChangeArrowheads="1"/>
          </p:cNvSpPr>
          <p:nvPr/>
        </p:nvSpPr>
        <p:spPr bwMode="auto">
          <a:xfrm>
            <a:off x="4943475" y="228600"/>
            <a:ext cx="3600450" cy="366713"/>
          </a:xfrm>
          <a:prstGeom prst="rect">
            <a:avLst/>
          </a:prstGeom>
          <a:noFill/>
          <a:ln w="9525">
            <a:noFill/>
            <a:miter lim="800000"/>
            <a:headEnd/>
            <a:tailEnd/>
          </a:ln>
        </p:spPr>
        <p:txBody>
          <a:bodyPr wrap="none">
            <a:prstTxWarp prst="textNoShape">
              <a:avLst/>
            </a:prstTxWarp>
            <a:spAutoFit/>
          </a:bodyPr>
          <a:lstStyle/>
          <a:p>
            <a:pPr algn="ctr"/>
            <a:r>
              <a:rPr lang="en-US" b="1">
                <a:solidFill>
                  <a:srgbClr val="808080"/>
                </a:solidFill>
              </a:rPr>
              <a:t>SNAKES </a:t>
            </a:r>
            <a:r>
              <a:rPr lang="en-US" b="1">
                <a:solidFill>
                  <a:schemeClr val="folHlink"/>
                </a:solidFill>
              </a:rPr>
              <a:t>/ </a:t>
            </a:r>
            <a:r>
              <a:rPr lang="en-US" b="1">
                <a:solidFill>
                  <a:schemeClr val="tx2"/>
                </a:solidFill>
              </a:rPr>
              <a:t>OTHER TETRAPODS</a:t>
            </a:r>
          </a:p>
        </p:txBody>
      </p:sp>
      <p:sp>
        <p:nvSpPr>
          <p:cNvPr id="33803" name="Line 10"/>
          <p:cNvSpPr>
            <a:spLocks noChangeShapeType="1"/>
          </p:cNvSpPr>
          <p:nvPr/>
        </p:nvSpPr>
        <p:spPr bwMode="auto">
          <a:xfrm flipV="1">
            <a:off x="4572000" y="1219200"/>
            <a:ext cx="0" cy="40386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33804" name="Text Box 11"/>
          <p:cNvSpPr txBox="1">
            <a:spLocks noChangeArrowheads="1"/>
          </p:cNvSpPr>
          <p:nvPr/>
        </p:nvSpPr>
        <p:spPr bwMode="auto">
          <a:xfrm rot="-5400000">
            <a:off x="3580607" y="3036093"/>
            <a:ext cx="15684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Length (b.p.)</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5" name="Rectangle 1026"/>
          <p:cNvSpPr>
            <a:spLocks noGrp="1" noChangeArrowheads="1"/>
          </p:cNvSpPr>
          <p:nvPr>
            <p:ph type="title"/>
          </p:nvPr>
        </p:nvSpPr>
        <p:spPr>
          <a:xfrm>
            <a:off x="228600" y="228600"/>
            <a:ext cx="8763000" cy="1143000"/>
          </a:xfrm>
        </p:spPr>
        <p:txBody>
          <a:bodyPr/>
          <a:lstStyle/>
          <a:p>
            <a:pPr eaLnBrk="1" hangingPunct="1"/>
            <a:r>
              <a:rPr lang="en-US" sz="3600"/>
              <a:t>Duplicate Control Regions (CR) in Most Snake mtDNA </a:t>
            </a:r>
            <a:br>
              <a:rPr lang="en-US" sz="3600"/>
            </a:br>
            <a:r>
              <a:rPr lang="en-US" sz="2000"/>
              <a:t>Origin of genome replication and bidirectional transcription initiation </a:t>
            </a:r>
            <a:endParaRPr lang="en-US" sz="3600"/>
          </a:p>
        </p:txBody>
      </p:sp>
      <p:sp>
        <p:nvSpPr>
          <p:cNvPr id="35846" name="Rectangle 1027"/>
          <p:cNvSpPr>
            <a:spLocks noChangeArrowheads="1"/>
          </p:cNvSpPr>
          <p:nvPr/>
        </p:nvSpPr>
        <p:spPr bwMode="auto">
          <a:xfrm>
            <a:off x="0" y="73342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35842" name="Object 2"/>
          <p:cNvGraphicFramePr>
            <a:graphicFrameLocks noChangeAspect="1"/>
          </p:cNvGraphicFramePr>
          <p:nvPr/>
        </p:nvGraphicFramePr>
        <p:xfrm>
          <a:off x="4953000" y="1828800"/>
          <a:ext cx="3886200" cy="3617913"/>
        </p:xfrm>
        <a:graphic>
          <a:graphicData uri="http://schemas.openxmlformats.org/presentationml/2006/ole">
            <p:oleObj spid="_x0000_s35842" name="Chart" r:id="rId4" imgW="5745480" imgH="5402580" progId="Excel.Chart.8">
              <p:embed/>
            </p:oleObj>
          </a:graphicData>
        </a:graphic>
      </p:graphicFrame>
      <p:sp>
        <p:nvSpPr>
          <p:cNvPr id="35847" name="Rectangle 1029"/>
          <p:cNvSpPr>
            <a:spLocks noChangeArrowheads="1"/>
          </p:cNvSpPr>
          <p:nvPr/>
        </p:nvSpPr>
        <p:spPr bwMode="auto">
          <a:xfrm>
            <a:off x="0" y="71437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35843" name="Object 3"/>
          <p:cNvGraphicFramePr>
            <a:graphicFrameLocks noChangeAspect="1"/>
          </p:cNvGraphicFramePr>
          <p:nvPr/>
        </p:nvGraphicFramePr>
        <p:xfrm>
          <a:off x="228600" y="1752600"/>
          <a:ext cx="4572000" cy="3908425"/>
        </p:xfrm>
        <a:graphic>
          <a:graphicData uri="http://schemas.openxmlformats.org/presentationml/2006/ole">
            <p:oleObj spid="_x0000_s35843" name="Chart" r:id="rId5" imgW="5478780" imgH="5425440" progId="Excel.Chart.8">
              <p:embed/>
            </p:oleObj>
          </a:graphicData>
        </a:graphic>
      </p:graphicFrame>
      <p:graphicFrame>
        <p:nvGraphicFramePr>
          <p:cNvPr id="35844" name="Object 4"/>
          <p:cNvGraphicFramePr>
            <a:graphicFrameLocks noChangeAspect="1"/>
          </p:cNvGraphicFramePr>
          <p:nvPr/>
        </p:nvGraphicFramePr>
        <p:xfrm>
          <a:off x="6553200" y="5578475"/>
          <a:ext cx="2362200" cy="1279525"/>
        </p:xfrm>
        <a:graphic>
          <a:graphicData uri="http://schemas.openxmlformats.org/presentationml/2006/ole">
            <p:oleObj spid="_x0000_s35844" name="Chart" r:id="rId6" imgW="5478780" imgH="5425440" progId="Excel.Chart.8">
              <p:embed/>
            </p:oleObj>
          </a:graphicData>
        </a:graphic>
      </p:graphicFrame>
      <p:sp>
        <p:nvSpPr>
          <p:cNvPr id="35848" name="Rectangle 1032"/>
          <p:cNvSpPr>
            <a:spLocks noChangeArrowheads="1"/>
          </p:cNvSpPr>
          <p:nvPr/>
        </p:nvSpPr>
        <p:spPr bwMode="auto">
          <a:xfrm>
            <a:off x="4114800" y="4800600"/>
            <a:ext cx="7620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41673" name="Oval 1033"/>
          <p:cNvSpPr>
            <a:spLocks noChangeArrowheads="1"/>
          </p:cNvSpPr>
          <p:nvPr/>
        </p:nvSpPr>
        <p:spPr bwMode="auto">
          <a:xfrm>
            <a:off x="3429000" y="3048000"/>
            <a:ext cx="1295400" cy="1219200"/>
          </a:xfrm>
          <a:prstGeom prst="ellipse">
            <a:avLst/>
          </a:prstGeom>
          <a:noFill/>
          <a:ln w="57150">
            <a:solidFill>
              <a:srgbClr val="FF0000"/>
            </a:solidFill>
            <a:round/>
            <a:headEnd/>
            <a:tailEnd/>
          </a:ln>
          <a:effectLst>
            <a:outerShdw blurRad="63500" dist="38099" dir="2700000" algn="ctr" rotWithShape="0">
              <a:schemeClr val="tx2">
                <a:alpha val="74998"/>
              </a:schemeClr>
            </a:outerShdw>
          </a:effectLst>
        </p:spPr>
        <p:txBody>
          <a:bodyPr wrap="none" anchor="ctr">
            <a:prstTxWarp prst="textNoShape">
              <a:avLst/>
            </a:prstTxWarp>
          </a:bodyPr>
          <a:lstStyle/>
          <a:p>
            <a:endParaRPr lang="en-US"/>
          </a:p>
        </p:txBody>
      </p:sp>
      <p:sp>
        <p:nvSpPr>
          <p:cNvPr id="35850" name="Rectangle 1035"/>
          <p:cNvSpPr>
            <a:spLocks noChangeArrowheads="1"/>
          </p:cNvSpPr>
          <p:nvPr/>
        </p:nvSpPr>
        <p:spPr bwMode="auto">
          <a:xfrm>
            <a:off x="1219200" y="3124200"/>
            <a:ext cx="2209800" cy="838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5851" name="Rectangle 1036"/>
          <p:cNvSpPr>
            <a:spLocks noChangeArrowheads="1"/>
          </p:cNvSpPr>
          <p:nvPr/>
        </p:nvSpPr>
        <p:spPr bwMode="auto">
          <a:xfrm>
            <a:off x="5791200" y="3124200"/>
            <a:ext cx="2209800" cy="838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5852" name="Text Box 1037"/>
          <p:cNvSpPr txBox="1">
            <a:spLocks noChangeArrowheads="1"/>
          </p:cNvSpPr>
          <p:nvPr/>
        </p:nvSpPr>
        <p:spPr bwMode="auto">
          <a:xfrm>
            <a:off x="1295400" y="3124200"/>
            <a:ext cx="2057400" cy="7794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tx2"/>
                </a:solidFill>
              </a:rPr>
              <a:t>Most snakes</a:t>
            </a:r>
          </a:p>
          <a:p>
            <a:pPr algn="ctr">
              <a:spcBef>
                <a:spcPct val="50000"/>
              </a:spcBef>
            </a:pPr>
            <a:r>
              <a:rPr lang="en-US" b="1">
                <a:solidFill>
                  <a:schemeClr val="tx2"/>
                </a:solidFill>
              </a:rPr>
              <a:t>~17,500 bp</a:t>
            </a:r>
          </a:p>
        </p:txBody>
      </p:sp>
      <p:sp>
        <p:nvSpPr>
          <p:cNvPr id="35853" name="Text Box 1038"/>
          <p:cNvSpPr txBox="1">
            <a:spLocks noChangeArrowheads="1"/>
          </p:cNvSpPr>
          <p:nvPr/>
        </p:nvSpPr>
        <p:spPr bwMode="auto">
          <a:xfrm>
            <a:off x="5867400" y="3200400"/>
            <a:ext cx="2057400" cy="7794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tx2"/>
                </a:solidFill>
              </a:rPr>
              <a:t>Tetrapods</a:t>
            </a:r>
          </a:p>
          <a:p>
            <a:pPr algn="ctr">
              <a:spcBef>
                <a:spcPct val="50000"/>
              </a:spcBef>
            </a:pPr>
            <a:r>
              <a:rPr lang="en-US" b="1">
                <a:solidFill>
                  <a:schemeClr val="tx2"/>
                </a:solidFill>
              </a:rPr>
              <a:t>~16,600 bp</a:t>
            </a:r>
          </a:p>
        </p:txBody>
      </p:sp>
      <p:sp>
        <p:nvSpPr>
          <p:cNvPr id="35854" name="TextBox 14"/>
          <p:cNvSpPr txBox="1">
            <a:spLocks noChangeArrowheads="1"/>
          </p:cNvSpPr>
          <p:nvPr/>
        </p:nvSpPr>
        <p:spPr bwMode="auto">
          <a:xfrm>
            <a:off x="3505200" y="5257800"/>
            <a:ext cx="2514600" cy="1200150"/>
          </a:xfrm>
          <a:prstGeom prst="rect">
            <a:avLst/>
          </a:prstGeom>
          <a:solidFill>
            <a:schemeClr val="bg1"/>
          </a:solidFill>
          <a:ln w="9525">
            <a:noFill/>
            <a:miter lim="800000"/>
            <a:headEnd/>
            <a:tailEnd/>
          </a:ln>
        </p:spPr>
        <p:txBody>
          <a:bodyPr>
            <a:prstTxWarp prst="textNoShape">
              <a:avLst/>
            </a:prstTxWarp>
            <a:spAutoFit/>
          </a:bodyPr>
          <a:lstStyle/>
          <a:p>
            <a:pPr algn="ctr"/>
            <a:r>
              <a:rPr lang="en-US"/>
              <a:t>Are the duplicate control regions functional? Is there adaptive relevance?</a:t>
            </a:r>
          </a:p>
        </p:txBody>
      </p:sp>
      <p:sp>
        <p:nvSpPr>
          <p:cNvPr id="35855" name="TextBox 15"/>
          <p:cNvSpPr txBox="1">
            <a:spLocks noChangeArrowheads="1"/>
          </p:cNvSpPr>
          <p:nvPr/>
        </p:nvSpPr>
        <p:spPr bwMode="auto">
          <a:xfrm>
            <a:off x="0" y="5657850"/>
            <a:ext cx="3124200" cy="1200150"/>
          </a:xfrm>
          <a:prstGeom prst="rect">
            <a:avLst/>
          </a:prstGeom>
          <a:solidFill>
            <a:schemeClr val="bg1"/>
          </a:solidFill>
          <a:ln w="9525">
            <a:noFill/>
            <a:miter lim="800000"/>
            <a:headEnd/>
            <a:tailEnd/>
          </a:ln>
        </p:spPr>
        <p:txBody>
          <a:bodyPr>
            <a:prstTxWarp prst="textNoShape">
              <a:avLst/>
            </a:prstTxWarp>
            <a:spAutoFit/>
          </a:bodyPr>
          <a:lstStyle/>
          <a:p>
            <a:pPr algn="ctr"/>
            <a:r>
              <a:rPr lang="en-US"/>
              <a:t>An extra ~1000+ bp of DNA</a:t>
            </a:r>
          </a:p>
          <a:p>
            <a:pPr algn="ctr"/>
            <a:endParaRPr lang="en-US"/>
          </a:p>
          <a:p>
            <a:pPr algn="ctr"/>
            <a:r>
              <a:rPr lang="en-US"/>
              <a:t>Concerted evolution (96-100% identical)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43000" y="457200"/>
            <a:ext cx="6553200" cy="685800"/>
          </a:xfrm>
        </p:spPr>
        <p:txBody>
          <a:bodyPr/>
          <a:lstStyle/>
          <a:p>
            <a:pPr eaLnBrk="1" hangingPunct="1"/>
            <a:r>
              <a:rPr lang="en-US" sz="3300"/>
              <a:t>Typical Mitochondrial Genome Replication (single control region)</a:t>
            </a:r>
          </a:p>
        </p:txBody>
      </p:sp>
      <p:pic>
        <p:nvPicPr>
          <p:cNvPr id="37891" name="Picture 3" descr="GEN7542"/>
          <p:cNvPicPr>
            <a:picLocks noChangeAspect="1" noChangeArrowheads="1"/>
          </p:cNvPicPr>
          <p:nvPr/>
        </p:nvPicPr>
        <p:blipFill>
          <a:blip r:embed="rId3"/>
          <a:srcRect l="18420" t="62581" r="50000"/>
          <a:stretch>
            <a:fillRect/>
          </a:stretch>
        </p:blipFill>
        <p:spPr bwMode="auto">
          <a:xfrm>
            <a:off x="4495800" y="4427538"/>
            <a:ext cx="2438400" cy="2430462"/>
          </a:xfrm>
          <a:prstGeom prst="rect">
            <a:avLst/>
          </a:prstGeom>
          <a:noFill/>
          <a:ln w="9525">
            <a:noFill/>
            <a:miter lim="800000"/>
            <a:headEnd/>
            <a:tailEnd/>
          </a:ln>
        </p:spPr>
      </p:pic>
      <p:sp>
        <p:nvSpPr>
          <p:cNvPr id="37892" name="Rectangle 4"/>
          <p:cNvSpPr>
            <a:spLocks noChangeArrowheads="1"/>
          </p:cNvSpPr>
          <p:nvPr/>
        </p:nvSpPr>
        <p:spPr bwMode="auto">
          <a:xfrm>
            <a:off x="1905000" y="1752600"/>
            <a:ext cx="685800" cy="2362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3" name="Rectangle 5"/>
          <p:cNvSpPr>
            <a:spLocks noChangeArrowheads="1"/>
          </p:cNvSpPr>
          <p:nvPr/>
        </p:nvSpPr>
        <p:spPr bwMode="auto">
          <a:xfrm>
            <a:off x="5334000" y="2209800"/>
            <a:ext cx="1981200" cy="2362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4" name="Rectangle 6"/>
          <p:cNvSpPr>
            <a:spLocks noChangeArrowheads="1"/>
          </p:cNvSpPr>
          <p:nvPr/>
        </p:nvSpPr>
        <p:spPr bwMode="auto">
          <a:xfrm>
            <a:off x="6324600" y="2590800"/>
            <a:ext cx="1066800" cy="2362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37895" name="Picture 7" descr="GEN7542"/>
          <p:cNvPicPr>
            <a:picLocks noChangeAspect="1" noChangeArrowheads="1"/>
          </p:cNvPicPr>
          <p:nvPr/>
        </p:nvPicPr>
        <p:blipFill>
          <a:blip r:embed="rId3"/>
          <a:srcRect l="68182" t="30630"/>
          <a:stretch>
            <a:fillRect/>
          </a:stretch>
        </p:blipFill>
        <p:spPr bwMode="auto">
          <a:xfrm>
            <a:off x="1295400" y="1676400"/>
            <a:ext cx="2286000" cy="4191000"/>
          </a:xfrm>
          <a:prstGeom prst="rect">
            <a:avLst/>
          </a:prstGeom>
          <a:noFill/>
          <a:ln w="9525">
            <a:noFill/>
            <a:miter lim="800000"/>
            <a:headEnd/>
            <a:tailEnd/>
          </a:ln>
        </p:spPr>
      </p:pic>
      <p:sp>
        <p:nvSpPr>
          <p:cNvPr id="37896" name="Rectangle 8"/>
          <p:cNvSpPr>
            <a:spLocks noChangeArrowheads="1"/>
          </p:cNvSpPr>
          <p:nvPr/>
        </p:nvSpPr>
        <p:spPr bwMode="auto">
          <a:xfrm>
            <a:off x="1295400" y="1905000"/>
            <a:ext cx="533400" cy="2362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7" name="Line 10"/>
          <p:cNvSpPr>
            <a:spLocks noChangeShapeType="1"/>
          </p:cNvSpPr>
          <p:nvPr/>
        </p:nvSpPr>
        <p:spPr bwMode="auto">
          <a:xfrm flipV="1">
            <a:off x="3581400" y="2082800"/>
            <a:ext cx="1066800" cy="508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37898" name="Rectangle 11"/>
          <p:cNvSpPr>
            <a:spLocks noChangeArrowheads="1"/>
          </p:cNvSpPr>
          <p:nvPr/>
        </p:nvSpPr>
        <p:spPr bwMode="auto">
          <a:xfrm>
            <a:off x="4114800" y="4038600"/>
            <a:ext cx="1295400" cy="1066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9" name="Rectangle 12"/>
          <p:cNvSpPr>
            <a:spLocks noChangeArrowheads="1"/>
          </p:cNvSpPr>
          <p:nvPr/>
        </p:nvSpPr>
        <p:spPr bwMode="auto">
          <a:xfrm rot="-1500000">
            <a:off x="3171825" y="1847850"/>
            <a:ext cx="1752600" cy="609600"/>
          </a:xfrm>
          <a:prstGeom prst="rect">
            <a:avLst/>
          </a:prstGeom>
          <a:noFill/>
          <a:ln w="9525">
            <a:noFill/>
            <a:miter lim="800000"/>
            <a:headEnd/>
            <a:tailEnd/>
          </a:ln>
        </p:spPr>
        <p:txBody>
          <a:bodyPr wrap="none" anchor="ctr">
            <a:prstTxWarp prst="textNoShape">
              <a:avLst/>
            </a:prstTxWarp>
          </a:bodyPr>
          <a:lstStyle/>
          <a:p>
            <a:pPr algn="ctr"/>
            <a:r>
              <a:rPr lang="en-US" sz="1600" b="1">
                <a:solidFill>
                  <a:schemeClr val="tx2"/>
                </a:solidFill>
              </a:rPr>
              <a:t>Heavy strand</a:t>
            </a:r>
          </a:p>
        </p:txBody>
      </p:sp>
      <p:sp>
        <p:nvSpPr>
          <p:cNvPr id="37900" name="Rectangle 14"/>
          <p:cNvSpPr>
            <a:spLocks noChangeArrowheads="1"/>
          </p:cNvSpPr>
          <p:nvPr/>
        </p:nvSpPr>
        <p:spPr bwMode="auto">
          <a:xfrm>
            <a:off x="5486400" y="3352800"/>
            <a:ext cx="1752600" cy="609600"/>
          </a:xfrm>
          <a:prstGeom prst="rect">
            <a:avLst/>
          </a:prstGeom>
          <a:noFill/>
          <a:ln w="9525">
            <a:noFill/>
            <a:miter lim="800000"/>
            <a:headEnd/>
            <a:tailEnd/>
          </a:ln>
        </p:spPr>
        <p:txBody>
          <a:bodyPr wrap="none" anchor="ctr">
            <a:prstTxWarp prst="textNoShape">
              <a:avLst/>
            </a:prstTxWarp>
          </a:bodyPr>
          <a:lstStyle/>
          <a:p>
            <a:pPr algn="ctr"/>
            <a:r>
              <a:rPr lang="en-US" b="1">
                <a:solidFill>
                  <a:schemeClr val="tx2"/>
                </a:solidFill>
              </a:rPr>
              <a:t>C </a:t>
            </a:r>
            <a:r>
              <a:rPr lang="en-US" b="1">
                <a:solidFill>
                  <a:schemeClr val="tx2"/>
                </a:solidFill>
                <a:sym typeface="Wingdings" charset="2"/>
              </a:rPr>
              <a:t></a:t>
            </a:r>
            <a:r>
              <a:rPr lang="en-US" b="1">
                <a:solidFill>
                  <a:schemeClr val="tx2"/>
                </a:solidFill>
              </a:rPr>
              <a:t> U </a:t>
            </a:r>
            <a:r>
              <a:rPr lang="en-US" b="1">
                <a:solidFill>
                  <a:schemeClr val="tx2"/>
                </a:solidFill>
                <a:sym typeface="Wingdings" charset="2"/>
              </a:rPr>
              <a:t> T</a:t>
            </a:r>
            <a:endParaRPr lang="en-US" b="1">
              <a:solidFill>
                <a:schemeClr val="tx2"/>
              </a:solidFill>
            </a:endParaRPr>
          </a:p>
        </p:txBody>
      </p:sp>
      <p:pic>
        <p:nvPicPr>
          <p:cNvPr id="37901" name="Picture 15" descr="Figure 13-5 from Hartl &amp; Jones, 1998 page 565"/>
          <p:cNvPicPr>
            <a:picLocks noChangeAspect="1" noChangeArrowheads="1"/>
          </p:cNvPicPr>
          <p:nvPr/>
        </p:nvPicPr>
        <p:blipFill>
          <a:blip r:embed="rId4"/>
          <a:srcRect/>
          <a:stretch>
            <a:fillRect/>
          </a:stretch>
        </p:blipFill>
        <p:spPr bwMode="auto">
          <a:xfrm>
            <a:off x="4724400" y="1219200"/>
            <a:ext cx="3048000" cy="2066925"/>
          </a:xfrm>
          <a:prstGeom prst="rect">
            <a:avLst/>
          </a:prstGeom>
          <a:noFill/>
          <a:ln w="9525">
            <a:noFill/>
            <a:miter lim="800000"/>
            <a:headEnd/>
            <a:tailEnd/>
          </a:ln>
        </p:spPr>
      </p:pic>
      <p:sp>
        <p:nvSpPr>
          <p:cNvPr id="37902" name="Rectangle 14"/>
          <p:cNvSpPr>
            <a:spLocks noChangeArrowheads="1"/>
          </p:cNvSpPr>
          <p:nvPr/>
        </p:nvSpPr>
        <p:spPr bwMode="auto">
          <a:xfrm>
            <a:off x="5486400" y="3886200"/>
            <a:ext cx="1752600" cy="609600"/>
          </a:xfrm>
          <a:prstGeom prst="rect">
            <a:avLst/>
          </a:prstGeom>
          <a:noFill/>
          <a:ln w="9525">
            <a:noFill/>
            <a:miter lim="800000"/>
            <a:headEnd/>
            <a:tailEnd/>
          </a:ln>
        </p:spPr>
        <p:txBody>
          <a:bodyPr wrap="none" anchor="ctr">
            <a:prstTxWarp prst="textNoShape">
              <a:avLst/>
            </a:prstTxWarp>
          </a:bodyPr>
          <a:lstStyle/>
          <a:p>
            <a:pPr algn="ctr"/>
            <a:r>
              <a:rPr lang="en-US" b="1">
                <a:solidFill>
                  <a:schemeClr val="tx2"/>
                </a:solidFill>
              </a:rPr>
              <a:t>A </a:t>
            </a:r>
            <a:r>
              <a:rPr lang="en-US" b="1">
                <a:solidFill>
                  <a:schemeClr val="tx2"/>
                </a:solidFill>
                <a:sym typeface="Wingdings" charset="2"/>
              </a:rPr>
              <a:t></a:t>
            </a:r>
            <a:r>
              <a:rPr lang="en-US" b="1">
                <a:solidFill>
                  <a:schemeClr val="tx2"/>
                </a:solidFill>
              </a:rPr>
              <a:t> H </a:t>
            </a:r>
            <a:r>
              <a:rPr lang="en-US" b="1">
                <a:solidFill>
                  <a:schemeClr val="tx2"/>
                </a:solidFill>
                <a:sym typeface="Wingdings" charset="2"/>
              </a:rPr>
              <a:t> G</a:t>
            </a:r>
            <a:endParaRPr lang="en-US" b="1">
              <a:solidFill>
                <a:schemeClr val="tx2"/>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152400" y="228600"/>
            <a:ext cx="8915400" cy="914400"/>
          </a:xfrm>
        </p:spPr>
        <p:txBody>
          <a:bodyPr/>
          <a:lstStyle/>
          <a:p>
            <a:pPr eaLnBrk="1" hangingPunct="1"/>
            <a:r>
              <a:rPr lang="en-US" sz="3200" smtClean="0"/>
              <a:t>Accelerated Evolution Early in Snake Evolution at Conserved Sites and Genome-wide</a:t>
            </a:r>
          </a:p>
        </p:txBody>
      </p:sp>
      <p:sp>
        <p:nvSpPr>
          <p:cNvPr id="39939" name="Rectangle 1028"/>
          <p:cNvSpPr>
            <a:spLocks noGrp="1" noChangeArrowheads="1"/>
          </p:cNvSpPr>
          <p:nvPr>
            <p:ph type="body" idx="1"/>
          </p:nvPr>
        </p:nvSpPr>
        <p:spPr>
          <a:xfrm>
            <a:off x="914400" y="1524000"/>
            <a:ext cx="8763000" cy="2286000"/>
          </a:xfrm>
        </p:spPr>
        <p:txBody>
          <a:bodyPr/>
          <a:lstStyle/>
          <a:p>
            <a:pPr eaLnBrk="1" hangingPunct="1">
              <a:buFont typeface="Wingdings" charset="2"/>
              <a:buNone/>
            </a:pPr>
            <a:r>
              <a:rPr lang="en-US" sz="1800"/>
              <a:t>Replacements at sites otherwise conserved across tetrapods</a:t>
            </a:r>
          </a:p>
        </p:txBody>
      </p:sp>
      <p:sp>
        <p:nvSpPr>
          <p:cNvPr id="39940" name="Rectangle 1029"/>
          <p:cNvSpPr>
            <a:spLocks noChangeArrowheads="1"/>
          </p:cNvSpPr>
          <p:nvPr/>
        </p:nvSpPr>
        <p:spPr bwMode="auto">
          <a:xfrm>
            <a:off x="990600" y="3810000"/>
            <a:ext cx="8024813" cy="366713"/>
          </a:xfrm>
          <a:prstGeom prst="rect">
            <a:avLst/>
          </a:prstGeom>
          <a:noFill/>
          <a:ln w="9525">
            <a:noFill/>
            <a:miter lim="800000"/>
            <a:headEnd/>
            <a:tailEnd/>
          </a:ln>
        </p:spPr>
        <p:txBody>
          <a:bodyPr wrap="none">
            <a:prstTxWarp prst="textNoShape">
              <a:avLst/>
            </a:prstTxWarp>
            <a:spAutoFit/>
          </a:bodyPr>
          <a:lstStyle/>
          <a:p>
            <a:pPr>
              <a:spcBef>
                <a:spcPct val="20000"/>
              </a:spcBef>
              <a:buClr>
                <a:schemeClr val="hlink"/>
              </a:buClr>
              <a:buSzPct val="100000"/>
              <a:buFont typeface="Wingdings" charset="2"/>
              <a:buNone/>
            </a:pPr>
            <a:r>
              <a:rPr lang="en-US">
                <a:latin typeface="Helvetica" charset="0"/>
                <a:ea typeface="Osaka" charset="-128"/>
                <a:cs typeface="Osaka" charset="-128"/>
              </a:rPr>
              <a:t>Positively selected sites along Alethinophidian and Ancestral Snake branches</a:t>
            </a:r>
          </a:p>
        </p:txBody>
      </p:sp>
      <p:pic>
        <p:nvPicPr>
          <p:cNvPr id="39941" name="Picture 1030"/>
          <p:cNvPicPr>
            <a:picLocks noChangeAspect="1" noChangeArrowheads="1"/>
          </p:cNvPicPr>
          <p:nvPr/>
        </p:nvPicPr>
        <p:blipFill>
          <a:blip r:embed="rId3"/>
          <a:srcRect/>
          <a:stretch>
            <a:fillRect/>
          </a:stretch>
        </p:blipFill>
        <p:spPr bwMode="auto">
          <a:xfrm>
            <a:off x="1219200" y="1957388"/>
            <a:ext cx="7162800" cy="1700212"/>
          </a:xfrm>
          <a:prstGeom prst="rect">
            <a:avLst/>
          </a:prstGeom>
          <a:noFill/>
          <a:ln w="9525">
            <a:noFill/>
            <a:miter lim="800000"/>
            <a:headEnd/>
            <a:tailEnd/>
          </a:ln>
        </p:spPr>
      </p:pic>
      <p:pic>
        <p:nvPicPr>
          <p:cNvPr id="39942" name="Picture 1031"/>
          <p:cNvPicPr>
            <a:picLocks noChangeAspect="1" noChangeArrowheads="1"/>
          </p:cNvPicPr>
          <p:nvPr/>
        </p:nvPicPr>
        <p:blipFill>
          <a:blip r:embed="rId4"/>
          <a:srcRect/>
          <a:stretch>
            <a:fillRect/>
          </a:stretch>
        </p:blipFill>
        <p:spPr bwMode="auto">
          <a:xfrm>
            <a:off x="1371600" y="4267200"/>
            <a:ext cx="70866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p:txBody>
          <a:bodyPr/>
          <a:lstStyle/>
          <a:p>
            <a:r>
              <a:rPr lang="en-US"/>
              <a:t>Predicted Function of Channels</a:t>
            </a:r>
          </a:p>
        </p:txBody>
      </p:sp>
      <p:pic>
        <p:nvPicPr>
          <p:cNvPr id="41987" name="Picture 1028"/>
          <p:cNvPicPr>
            <a:picLocks noChangeAspect="1" noChangeArrowheads="1"/>
          </p:cNvPicPr>
          <p:nvPr/>
        </p:nvPicPr>
        <p:blipFill>
          <a:blip r:embed="rId3"/>
          <a:srcRect/>
          <a:stretch>
            <a:fillRect/>
          </a:stretch>
        </p:blipFill>
        <p:spPr bwMode="auto">
          <a:xfrm>
            <a:off x="1828800" y="1828800"/>
            <a:ext cx="5416550"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6" name="Rectangle 1026"/>
          <p:cNvSpPr>
            <a:spLocks noGrp="1" noChangeArrowheads="1"/>
          </p:cNvSpPr>
          <p:nvPr>
            <p:ph type="title"/>
          </p:nvPr>
        </p:nvSpPr>
        <p:spPr/>
        <p:txBody>
          <a:bodyPr/>
          <a:lstStyle/>
          <a:p>
            <a:r>
              <a:rPr lang="en-US"/>
              <a:t>COI Functional Regions</a:t>
            </a:r>
          </a:p>
        </p:txBody>
      </p:sp>
      <p:graphicFrame>
        <p:nvGraphicFramePr>
          <p:cNvPr id="44034" name="Object 2"/>
          <p:cNvGraphicFramePr>
            <a:graphicFrameLocks noChangeAspect="1"/>
          </p:cNvGraphicFramePr>
          <p:nvPr/>
        </p:nvGraphicFramePr>
        <p:xfrm>
          <a:off x="1143000" y="1981200"/>
          <a:ext cx="2865438" cy="4481513"/>
        </p:xfrm>
        <a:graphic>
          <a:graphicData uri="http://schemas.openxmlformats.org/presentationml/2006/ole">
            <p:oleObj spid="_x0000_s44034" name="Document" r:id="rId4" imgW="2865120" imgH="4480560" progId="Word.Document.8">
              <p:embed/>
            </p:oleObj>
          </a:graphicData>
        </a:graphic>
      </p:graphicFrame>
      <p:graphicFrame>
        <p:nvGraphicFramePr>
          <p:cNvPr id="44035" name="Object 3"/>
          <p:cNvGraphicFramePr>
            <a:graphicFrameLocks noChangeAspect="1"/>
          </p:cNvGraphicFramePr>
          <p:nvPr/>
        </p:nvGraphicFramePr>
        <p:xfrm>
          <a:off x="4724400" y="2209800"/>
          <a:ext cx="3048000" cy="4164013"/>
        </p:xfrm>
        <a:graphic>
          <a:graphicData uri="http://schemas.openxmlformats.org/presentationml/2006/ole">
            <p:oleObj spid="_x0000_s44035" name="Document" r:id="rId5" imgW="3048000" imgH="4163568" progId="Word.Document.8">
              <p:embed/>
            </p:oleObj>
          </a:graphicData>
        </a:graphic>
      </p:graphicFrame>
      <p:sp>
        <p:nvSpPr>
          <p:cNvPr id="44037" name="Text Box 1029"/>
          <p:cNvSpPr txBox="1">
            <a:spLocks noChangeArrowheads="1"/>
          </p:cNvSpPr>
          <p:nvPr/>
        </p:nvSpPr>
        <p:spPr bwMode="auto">
          <a:xfrm>
            <a:off x="1066800" y="5181600"/>
            <a:ext cx="1841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D</a:t>
            </a:r>
          </a:p>
        </p:txBody>
      </p:sp>
      <p:sp>
        <p:nvSpPr>
          <p:cNvPr id="44038" name="Text Box 1030"/>
          <p:cNvSpPr txBox="1">
            <a:spLocks noChangeArrowheads="1"/>
          </p:cNvSpPr>
          <p:nvPr/>
        </p:nvSpPr>
        <p:spPr bwMode="auto">
          <a:xfrm>
            <a:off x="1828800" y="1828800"/>
            <a:ext cx="1066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Electron</a:t>
            </a:r>
          </a:p>
        </p:txBody>
      </p:sp>
      <p:sp>
        <p:nvSpPr>
          <p:cNvPr id="44039" name="Text Box 1031"/>
          <p:cNvSpPr txBox="1">
            <a:spLocks noChangeArrowheads="1"/>
          </p:cNvSpPr>
          <p:nvPr/>
        </p:nvSpPr>
        <p:spPr bwMode="auto">
          <a:xfrm>
            <a:off x="3124200" y="6248400"/>
            <a:ext cx="1841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K</a:t>
            </a:r>
          </a:p>
        </p:txBody>
      </p:sp>
      <p:sp>
        <p:nvSpPr>
          <p:cNvPr id="44040" name="Text Box 1032"/>
          <p:cNvSpPr txBox="1">
            <a:spLocks noChangeArrowheads="1"/>
          </p:cNvSpPr>
          <p:nvPr/>
        </p:nvSpPr>
        <p:spPr bwMode="auto">
          <a:xfrm>
            <a:off x="5334000" y="6324600"/>
            <a:ext cx="1841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K</a:t>
            </a:r>
          </a:p>
        </p:txBody>
      </p:sp>
      <p:sp>
        <p:nvSpPr>
          <p:cNvPr id="44041" name="Text Box 1033"/>
          <p:cNvSpPr txBox="1">
            <a:spLocks noChangeArrowheads="1"/>
          </p:cNvSpPr>
          <p:nvPr/>
        </p:nvSpPr>
        <p:spPr bwMode="auto">
          <a:xfrm>
            <a:off x="7543800" y="5486400"/>
            <a:ext cx="1841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H</a:t>
            </a:r>
          </a:p>
        </p:txBody>
      </p:sp>
      <p:sp>
        <p:nvSpPr>
          <p:cNvPr id="44042" name="Text Box 1034"/>
          <p:cNvSpPr txBox="1">
            <a:spLocks noChangeArrowheads="1"/>
          </p:cNvSpPr>
          <p:nvPr/>
        </p:nvSpPr>
        <p:spPr bwMode="auto">
          <a:xfrm>
            <a:off x="6248400" y="5562600"/>
            <a:ext cx="1841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D</a:t>
            </a:r>
          </a:p>
        </p:txBody>
      </p:sp>
      <p:sp>
        <p:nvSpPr>
          <p:cNvPr id="44043" name="Text Box 1035"/>
          <p:cNvSpPr txBox="1">
            <a:spLocks noChangeArrowheads="1"/>
          </p:cNvSpPr>
          <p:nvPr/>
        </p:nvSpPr>
        <p:spPr bwMode="auto">
          <a:xfrm>
            <a:off x="3962400" y="3048000"/>
            <a:ext cx="1841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H</a:t>
            </a:r>
          </a:p>
        </p:txBody>
      </p:sp>
      <p:sp>
        <p:nvSpPr>
          <p:cNvPr id="44044" name="Text Box 1036"/>
          <p:cNvSpPr txBox="1">
            <a:spLocks noChangeArrowheads="1"/>
          </p:cNvSpPr>
          <p:nvPr/>
        </p:nvSpPr>
        <p:spPr bwMode="auto">
          <a:xfrm>
            <a:off x="5334000" y="2209800"/>
            <a:ext cx="1143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Electron</a:t>
            </a:r>
          </a:p>
        </p:txBody>
      </p:sp>
      <p:sp>
        <p:nvSpPr>
          <p:cNvPr id="44045" name="Text Box 1037"/>
          <p:cNvSpPr txBox="1">
            <a:spLocks noChangeArrowheads="1"/>
          </p:cNvSpPr>
          <p:nvPr/>
        </p:nvSpPr>
        <p:spPr bwMode="auto">
          <a:xfrm>
            <a:off x="558800" y="3810000"/>
            <a:ext cx="1066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Oxygen</a:t>
            </a:r>
          </a:p>
        </p:txBody>
      </p:sp>
      <p:sp>
        <p:nvSpPr>
          <p:cNvPr id="44046" name="Text Box 1038"/>
          <p:cNvSpPr txBox="1">
            <a:spLocks noChangeArrowheads="1"/>
          </p:cNvSpPr>
          <p:nvPr/>
        </p:nvSpPr>
        <p:spPr bwMode="auto">
          <a:xfrm>
            <a:off x="3657600" y="3505200"/>
            <a:ext cx="1066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Water</a:t>
            </a:r>
          </a:p>
        </p:txBody>
      </p:sp>
      <p:sp>
        <p:nvSpPr>
          <p:cNvPr id="44047" name="Text Box 1039"/>
          <p:cNvSpPr txBox="1">
            <a:spLocks noChangeArrowheads="1"/>
          </p:cNvSpPr>
          <p:nvPr/>
        </p:nvSpPr>
        <p:spPr bwMode="auto">
          <a:xfrm>
            <a:off x="6477000" y="2133600"/>
            <a:ext cx="838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H (alt)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p:txBody>
          <a:bodyPr/>
          <a:lstStyle/>
          <a:p>
            <a:r>
              <a:rPr lang="en-US"/>
              <a:t>Unique Sites</a:t>
            </a:r>
          </a:p>
        </p:txBody>
      </p:sp>
      <p:sp>
        <p:nvSpPr>
          <p:cNvPr id="46083" name="Rectangle 1027"/>
          <p:cNvSpPr>
            <a:spLocks noGrp="1" noChangeArrowheads="1"/>
          </p:cNvSpPr>
          <p:nvPr>
            <p:ph type="body" idx="1"/>
          </p:nvPr>
        </p:nvSpPr>
        <p:spPr/>
        <p:txBody>
          <a:bodyPr/>
          <a:lstStyle/>
          <a:p>
            <a:r>
              <a:rPr lang="en-US"/>
              <a:t>Altered in snakes</a:t>
            </a:r>
          </a:p>
          <a:p>
            <a:r>
              <a:rPr lang="en-US"/>
              <a:t>Otherwise conserved across most tetrapods</a:t>
            </a:r>
          </a:p>
          <a:p>
            <a:r>
              <a:rPr lang="en-US"/>
              <a:t>Focus on sites most likely to be functionally relevant (limit numbers)</a:t>
            </a:r>
          </a:p>
          <a:p>
            <a:r>
              <a:rPr lang="en-US"/>
              <a:t>Associated with coevolving site pairs</a:t>
            </a:r>
          </a:p>
          <a:p>
            <a:pPr lvl="1"/>
            <a:r>
              <a:rPr lang="en-US"/>
              <a:t>Coevolution in snake mtDNA is very high</a:t>
            </a:r>
          </a:p>
          <a:p>
            <a:pPr lvl="2"/>
            <a:r>
              <a:rPr lang="en-US"/>
              <a:t>22% of site pairs at p&lt;0.01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1" name="Rectangle 1026"/>
          <p:cNvSpPr>
            <a:spLocks noGrp="1" noChangeArrowheads="1"/>
          </p:cNvSpPr>
          <p:nvPr>
            <p:ph type="title"/>
          </p:nvPr>
        </p:nvSpPr>
        <p:spPr/>
        <p:txBody>
          <a:bodyPr/>
          <a:lstStyle/>
          <a:p>
            <a:r>
              <a:rPr lang="en-US"/>
              <a:t>Unique Residue Clusters</a:t>
            </a:r>
          </a:p>
        </p:txBody>
      </p:sp>
      <p:graphicFrame>
        <p:nvGraphicFramePr>
          <p:cNvPr id="48130" name="Object 2"/>
          <p:cNvGraphicFramePr>
            <a:graphicFrameLocks noChangeAspect="1"/>
          </p:cNvGraphicFramePr>
          <p:nvPr/>
        </p:nvGraphicFramePr>
        <p:xfrm>
          <a:off x="152400" y="1770063"/>
          <a:ext cx="8763000" cy="5087937"/>
        </p:xfrm>
        <a:graphic>
          <a:graphicData uri="http://schemas.openxmlformats.org/presentationml/2006/ole">
            <p:oleObj spid="_x0000_s48130" name="Document" r:id="rId4" imgW="5486400" imgH="3185160" progId="Word.Document.8">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WangPollockFigS2A"/>
          <p:cNvPicPr>
            <a:picLocks noChangeAspect="1" noChangeArrowheads="1"/>
          </p:cNvPicPr>
          <p:nvPr/>
        </p:nvPicPr>
        <p:blipFill>
          <a:blip r:embed="rId3"/>
          <a:srcRect/>
          <a:stretch>
            <a:fillRect/>
          </a:stretch>
        </p:blipFill>
        <p:spPr bwMode="auto">
          <a:xfrm>
            <a:off x="5029200" y="1981200"/>
            <a:ext cx="3489325" cy="3576638"/>
          </a:xfrm>
          <a:prstGeom prst="rect">
            <a:avLst/>
          </a:prstGeom>
          <a:noFill/>
          <a:ln w="9525">
            <a:noFill/>
            <a:miter lim="800000"/>
            <a:headEnd/>
            <a:tailEnd/>
          </a:ln>
        </p:spPr>
      </p:pic>
      <p:pic>
        <p:nvPicPr>
          <p:cNvPr id="50179" name="Picture 3" descr="EGBlogo"/>
          <p:cNvPicPr>
            <a:picLocks noChangeAspect="1" noChangeArrowheads="1"/>
          </p:cNvPicPr>
          <p:nvPr/>
        </p:nvPicPr>
        <p:blipFill>
          <a:blip r:embed="rId4"/>
          <a:srcRect r="14063"/>
          <a:stretch>
            <a:fillRect/>
          </a:stretch>
        </p:blipFill>
        <p:spPr bwMode="auto">
          <a:xfrm>
            <a:off x="6019800" y="6327775"/>
            <a:ext cx="3124200" cy="530225"/>
          </a:xfrm>
          <a:prstGeom prst="rect">
            <a:avLst/>
          </a:prstGeom>
          <a:noFill/>
          <a:ln w="9525">
            <a:noFill/>
            <a:miter lim="800000"/>
            <a:headEnd/>
            <a:tailEnd/>
          </a:ln>
        </p:spPr>
      </p:pic>
      <p:sp>
        <p:nvSpPr>
          <p:cNvPr id="50180" name="Rectangle 4"/>
          <p:cNvSpPr>
            <a:spLocks noGrp="1" noChangeArrowheads="1"/>
          </p:cNvSpPr>
          <p:nvPr>
            <p:ph type="title"/>
          </p:nvPr>
        </p:nvSpPr>
        <p:spPr>
          <a:xfrm>
            <a:off x="152400" y="228600"/>
            <a:ext cx="8763000" cy="1143000"/>
          </a:xfrm>
        </p:spPr>
        <p:txBody>
          <a:bodyPr/>
          <a:lstStyle/>
          <a:p>
            <a:r>
              <a:rPr lang="en-US"/>
              <a:t>Coevolution is Usually Distributed</a:t>
            </a:r>
          </a:p>
        </p:txBody>
      </p:sp>
      <p:sp>
        <p:nvSpPr>
          <p:cNvPr id="50181" name="Rectangle 5"/>
          <p:cNvSpPr>
            <a:spLocks noGrp="1" noChangeArrowheads="1"/>
          </p:cNvSpPr>
          <p:nvPr>
            <p:ph type="body" sz="half" idx="1"/>
          </p:nvPr>
        </p:nvSpPr>
        <p:spPr/>
        <p:txBody>
          <a:bodyPr/>
          <a:lstStyle/>
          <a:p>
            <a:r>
              <a:rPr lang="en-US" sz="2800"/>
              <a:t>Not usually strong pairwise</a:t>
            </a:r>
          </a:p>
          <a:p>
            <a:endParaRPr lang="en-US" sz="2800"/>
          </a:p>
          <a:p>
            <a:r>
              <a:rPr lang="en-US" sz="2800"/>
              <a:t>Oftentimes adjacent to function or binding</a:t>
            </a:r>
          </a:p>
          <a:p>
            <a:pPr lvl="1"/>
            <a:endParaRPr lang="en-US" sz="2400"/>
          </a:p>
          <a:p>
            <a:pPr lvl="1"/>
            <a:r>
              <a:rPr lang="en-US" sz="2400"/>
              <a:t>Pollock and Wang, 2005, 2007</a:t>
            </a:r>
          </a:p>
          <a:p>
            <a:pPr lvl="1"/>
            <a:r>
              <a:rPr lang="en-US" sz="2400"/>
              <a:t>Yeang and Haussler, 2007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0"/>
            <a:ext cx="8305800" cy="1143000"/>
          </a:xfrm>
        </p:spPr>
        <p:txBody>
          <a:bodyPr/>
          <a:lstStyle/>
          <a:p>
            <a:r>
              <a:rPr lang="en-US" smtClean="0"/>
              <a:t>Overview</a:t>
            </a:r>
          </a:p>
        </p:txBody>
      </p:sp>
      <p:sp>
        <p:nvSpPr>
          <p:cNvPr id="17411" name="Content Placeholder 2"/>
          <p:cNvSpPr>
            <a:spLocks noGrp="1"/>
          </p:cNvSpPr>
          <p:nvPr>
            <p:ph idx="1"/>
          </p:nvPr>
        </p:nvSpPr>
        <p:spPr>
          <a:xfrm>
            <a:off x="457200" y="1371600"/>
            <a:ext cx="8229600" cy="5257800"/>
          </a:xfrm>
        </p:spPr>
        <p:txBody>
          <a:bodyPr/>
          <a:lstStyle/>
          <a:p>
            <a:r>
              <a:rPr lang="en-US" smtClean="0"/>
              <a:t>Explanation of what we do</a:t>
            </a:r>
          </a:p>
          <a:p>
            <a:endParaRPr lang="en-US" smtClean="0"/>
          </a:p>
          <a:p>
            <a:r>
              <a:rPr lang="en-US" smtClean="0"/>
              <a:t>Mitochondrial genomics: a pilot project</a:t>
            </a:r>
          </a:p>
          <a:p>
            <a:endParaRPr lang="en-US" smtClean="0"/>
          </a:p>
          <a:p>
            <a:r>
              <a:rPr lang="en-US" smtClean="0"/>
              <a:t>PLEX: Context-dependent evolutionary genomics in a practical time frame</a:t>
            </a:r>
          </a:p>
          <a:p>
            <a:endParaRPr lang="en-US" smtClean="0"/>
          </a:p>
          <a:p>
            <a:r>
              <a:rPr lang="en-US" smtClean="0"/>
              <a:t>Coevolution of transcription factors and their binding sites: an example</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1030"/>
          <p:cNvPicPr>
            <a:picLocks noChangeAspect="1" noChangeArrowheads="1"/>
          </p:cNvPicPr>
          <p:nvPr>
            <p:ph sz="half" idx="2"/>
          </p:nvPr>
        </p:nvPicPr>
        <p:blipFill>
          <a:blip r:embed="rId3"/>
          <a:srcRect/>
          <a:stretch>
            <a:fillRect/>
          </a:stretch>
        </p:blipFill>
        <p:spPr>
          <a:xfrm>
            <a:off x="3006725" y="0"/>
            <a:ext cx="6124575" cy="6897688"/>
          </a:xfrm>
          <a:noFill/>
        </p:spPr>
      </p:pic>
      <p:sp>
        <p:nvSpPr>
          <p:cNvPr id="52227" name="Rectangle 1026"/>
          <p:cNvSpPr>
            <a:spLocks noGrp="1" noChangeArrowheads="1"/>
          </p:cNvSpPr>
          <p:nvPr>
            <p:ph type="title"/>
          </p:nvPr>
        </p:nvSpPr>
        <p:spPr>
          <a:xfrm>
            <a:off x="0" y="304800"/>
            <a:ext cx="3429000" cy="6019800"/>
          </a:xfrm>
        </p:spPr>
        <p:txBody>
          <a:bodyPr/>
          <a:lstStyle/>
          <a:p>
            <a:r>
              <a:rPr lang="en-US"/>
              <a:t>Coevolution in COI</a:t>
            </a:r>
            <a:br>
              <a:rPr lang="en-US"/>
            </a:br>
            <a:r>
              <a:rPr lang="en-US"/>
              <a:t/>
            </a:r>
            <a:br>
              <a:rPr lang="en-US"/>
            </a:br>
            <a:r>
              <a:rPr lang="en-US" sz="3200"/>
              <a:t>Physically paired unique substitutions</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Channel D (Direct Coupling)</a:t>
            </a:r>
            <a:br>
              <a:rPr lang="en-US"/>
            </a:br>
            <a:r>
              <a:rPr lang="en-US" sz="2800"/>
              <a:t>Loss of Polarity, then Recovery?</a:t>
            </a:r>
            <a:endParaRPr lang="en-US"/>
          </a:p>
        </p:txBody>
      </p:sp>
      <p:pic>
        <p:nvPicPr>
          <p:cNvPr id="54275" name="Picture 5"/>
          <p:cNvPicPr>
            <a:picLocks noChangeAspect="1" noChangeArrowheads="1"/>
          </p:cNvPicPr>
          <p:nvPr>
            <p:ph idx="1"/>
          </p:nvPr>
        </p:nvPicPr>
        <p:blipFill>
          <a:blip r:embed="rId3"/>
          <a:srcRect/>
          <a:stretch>
            <a:fillRect/>
          </a:stretch>
        </p:blipFill>
        <p:spPr>
          <a:xfrm>
            <a:off x="457200" y="1371600"/>
            <a:ext cx="8229600" cy="4697413"/>
          </a:xfrm>
          <a:noFill/>
        </p:spPr>
      </p:pic>
      <p:sp>
        <p:nvSpPr>
          <p:cNvPr id="54276" name="Rectangle 7"/>
          <p:cNvSpPr>
            <a:spLocks noChangeArrowheads="1"/>
          </p:cNvSpPr>
          <p:nvPr/>
        </p:nvSpPr>
        <p:spPr bwMode="auto">
          <a:xfrm>
            <a:off x="4800600" y="1828800"/>
            <a:ext cx="20574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4277" name="Rectangle 8"/>
          <p:cNvSpPr>
            <a:spLocks noChangeArrowheads="1"/>
          </p:cNvSpPr>
          <p:nvPr/>
        </p:nvSpPr>
        <p:spPr bwMode="auto">
          <a:xfrm>
            <a:off x="381000" y="1447800"/>
            <a:ext cx="609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4278" name="Rectangle 9"/>
          <p:cNvSpPr>
            <a:spLocks noChangeArrowheads="1"/>
          </p:cNvSpPr>
          <p:nvPr/>
        </p:nvSpPr>
        <p:spPr bwMode="auto">
          <a:xfrm>
            <a:off x="2971800" y="5943600"/>
            <a:ext cx="6172200" cy="914400"/>
          </a:xfrm>
          <a:prstGeom prst="rect">
            <a:avLst/>
          </a:prstGeom>
          <a:noFill/>
          <a:ln w="9525">
            <a:noFill/>
            <a:miter lim="800000"/>
            <a:headEnd/>
            <a:tailEnd/>
          </a:ln>
        </p:spPr>
        <p:txBody>
          <a:bodyPr anchor="ctr">
            <a:prstTxWarp prst="textNoShape">
              <a:avLst/>
            </a:prstTxWarp>
          </a:bodyPr>
          <a:lstStyle/>
          <a:p>
            <a:r>
              <a:rPr lang="en-US" sz="1600" b="1"/>
              <a:t>Unique Sites</a:t>
            </a:r>
            <a:r>
              <a:rPr lang="en-US" sz="1600"/>
              <a:t>               	</a:t>
            </a:r>
            <a:r>
              <a:rPr lang="en-US" sz="1600" b="1"/>
              <a:t>Non-Unique Sites</a:t>
            </a:r>
            <a:r>
              <a:rPr lang="en-US" sz="1200">
                <a:solidFill>
                  <a:schemeClr val="accent1"/>
                </a:solidFill>
              </a:rPr>
              <a:t/>
            </a:r>
            <a:br>
              <a:rPr lang="en-US" sz="1200">
                <a:solidFill>
                  <a:schemeClr val="accent1"/>
                </a:solidFill>
              </a:rPr>
            </a:br>
            <a:r>
              <a:rPr lang="en-US" sz="1200"/>
              <a:t>      Changes in proton channels	      Changes in proton channels</a:t>
            </a:r>
            <a:br>
              <a:rPr lang="en-US" sz="1200"/>
            </a:br>
            <a:r>
              <a:rPr lang="en-US" sz="1200"/>
              <a:t>      Changes adjacent to channels	      Changes adjacent to channels</a:t>
            </a:r>
          </a:p>
        </p:txBody>
      </p:sp>
      <p:sp>
        <p:nvSpPr>
          <p:cNvPr id="54279" name="Rectangle 10"/>
          <p:cNvSpPr>
            <a:spLocks noChangeArrowheads="1"/>
          </p:cNvSpPr>
          <p:nvPr/>
        </p:nvSpPr>
        <p:spPr bwMode="auto">
          <a:xfrm>
            <a:off x="2971800" y="6400800"/>
            <a:ext cx="304800" cy="76200"/>
          </a:xfrm>
          <a:prstGeom prst="rect">
            <a:avLst/>
          </a:prstGeom>
          <a:solidFill>
            <a:srgbClr val="D20E0D"/>
          </a:solidFill>
          <a:ln w="9525">
            <a:solidFill>
              <a:schemeClr val="bg1"/>
            </a:solidFill>
            <a:miter lim="800000"/>
            <a:headEnd/>
            <a:tailEnd/>
          </a:ln>
        </p:spPr>
        <p:txBody>
          <a:bodyPr wrap="none" anchor="ctr">
            <a:prstTxWarp prst="textNoShape">
              <a:avLst/>
            </a:prstTxWarp>
          </a:bodyPr>
          <a:lstStyle/>
          <a:p>
            <a:endParaRPr lang="en-US"/>
          </a:p>
        </p:txBody>
      </p:sp>
      <p:sp>
        <p:nvSpPr>
          <p:cNvPr id="54280" name="Rectangle 11"/>
          <p:cNvSpPr>
            <a:spLocks noChangeArrowheads="1"/>
          </p:cNvSpPr>
          <p:nvPr/>
        </p:nvSpPr>
        <p:spPr bwMode="auto">
          <a:xfrm>
            <a:off x="2971800" y="6553200"/>
            <a:ext cx="304800" cy="76200"/>
          </a:xfrm>
          <a:prstGeom prst="rect">
            <a:avLst/>
          </a:prstGeom>
          <a:solidFill>
            <a:srgbClr val="2B09EB"/>
          </a:solidFill>
          <a:ln w="9525">
            <a:solidFill>
              <a:schemeClr val="bg1"/>
            </a:solidFill>
            <a:miter lim="800000"/>
            <a:headEnd/>
            <a:tailEnd/>
          </a:ln>
        </p:spPr>
        <p:txBody>
          <a:bodyPr wrap="none" anchor="ctr">
            <a:prstTxWarp prst="textNoShape">
              <a:avLst/>
            </a:prstTxWarp>
          </a:bodyPr>
          <a:lstStyle/>
          <a:p>
            <a:endParaRPr lang="en-US"/>
          </a:p>
        </p:txBody>
      </p:sp>
      <p:sp>
        <p:nvSpPr>
          <p:cNvPr id="54281" name="Rectangle 12"/>
          <p:cNvSpPr>
            <a:spLocks noChangeArrowheads="1"/>
          </p:cNvSpPr>
          <p:nvPr/>
        </p:nvSpPr>
        <p:spPr bwMode="auto">
          <a:xfrm>
            <a:off x="5715000" y="6400800"/>
            <a:ext cx="304800" cy="76200"/>
          </a:xfrm>
          <a:prstGeom prst="rect">
            <a:avLst/>
          </a:prstGeom>
          <a:solidFill>
            <a:srgbClr val="FB8E8E"/>
          </a:solidFill>
          <a:ln w="9525">
            <a:solidFill>
              <a:schemeClr val="bg1"/>
            </a:solidFill>
            <a:miter lim="800000"/>
            <a:headEnd/>
            <a:tailEnd/>
          </a:ln>
        </p:spPr>
        <p:txBody>
          <a:bodyPr wrap="none" anchor="ctr">
            <a:prstTxWarp prst="textNoShape">
              <a:avLst/>
            </a:prstTxWarp>
          </a:bodyPr>
          <a:lstStyle/>
          <a:p>
            <a:endParaRPr lang="en-US"/>
          </a:p>
        </p:txBody>
      </p:sp>
      <p:sp>
        <p:nvSpPr>
          <p:cNvPr id="54282" name="Rectangle 13"/>
          <p:cNvSpPr>
            <a:spLocks noChangeArrowheads="1"/>
          </p:cNvSpPr>
          <p:nvPr/>
        </p:nvSpPr>
        <p:spPr bwMode="auto">
          <a:xfrm>
            <a:off x="5715000" y="6553200"/>
            <a:ext cx="304800" cy="76200"/>
          </a:xfrm>
          <a:prstGeom prst="rect">
            <a:avLst/>
          </a:prstGeom>
          <a:solidFill>
            <a:srgbClr val="27C7E5"/>
          </a:solidFill>
          <a:ln w="9525">
            <a:solidFill>
              <a:schemeClr val="bg1"/>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Channel D (Direct Coupling)</a:t>
            </a:r>
            <a:br>
              <a:rPr lang="en-US"/>
            </a:br>
            <a:r>
              <a:rPr lang="en-US" sz="2800"/>
              <a:t>Convergence and Reversion</a:t>
            </a:r>
            <a:endParaRPr lang="en-US"/>
          </a:p>
        </p:txBody>
      </p:sp>
      <p:pic>
        <p:nvPicPr>
          <p:cNvPr id="56323" name="Picture 5"/>
          <p:cNvPicPr>
            <a:picLocks noChangeAspect="1" noChangeArrowheads="1"/>
          </p:cNvPicPr>
          <p:nvPr>
            <p:ph idx="1"/>
          </p:nvPr>
        </p:nvPicPr>
        <p:blipFill>
          <a:blip r:embed="rId3"/>
          <a:srcRect/>
          <a:stretch>
            <a:fillRect/>
          </a:stretch>
        </p:blipFill>
        <p:spPr>
          <a:xfrm>
            <a:off x="457200" y="1371600"/>
            <a:ext cx="8229600" cy="4697413"/>
          </a:xfrm>
          <a:noFill/>
        </p:spPr>
      </p:pic>
      <p:sp>
        <p:nvSpPr>
          <p:cNvPr id="56324" name="Rectangle 7"/>
          <p:cNvSpPr>
            <a:spLocks noChangeArrowheads="1"/>
          </p:cNvSpPr>
          <p:nvPr/>
        </p:nvSpPr>
        <p:spPr bwMode="auto">
          <a:xfrm>
            <a:off x="4800600" y="1828800"/>
            <a:ext cx="20574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6325" name="Rectangle 8"/>
          <p:cNvSpPr>
            <a:spLocks noChangeArrowheads="1"/>
          </p:cNvSpPr>
          <p:nvPr/>
        </p:nvSpPr>
        <p:spPr bwMode="auto">
          <a:xfrm>
            <a:off x="381000" y="1447800"/>
            <a:ext cx="609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6326" name="Rectangle 9"/>
          <p:cNvSpPr>
            <a:spLocks noChangeArrowheads="1"/>
          </p:cNvSpPr>
          <p:nvPr/>
        </p:nvSpPr>
        <p:spPr bwMode="auto">
          <a:xfrm>
            <a:off x="2971800" y="5943600"/>
            <a:ext cx="6172200" cy="914400"/>
          </a:xfrm>
          <a:prstGeom prst="rect">
            <a:avLst/>
          </a:prstGeom>
          <a:noFill/>
          <a:ln w="9525">
            <a:noFill/>
            <a:miter lim="800000"/>
            <a:headEnd/>
            <a:tailEnd/>
          </a:ln>
        </p:spPr>
        <p:txBody>
          <a:bodyPr anchor="ctr">
            <a:prstTxWarp prst="textNoShape">
              <a:avLst/>
            </a:prstTxWarp>
          </a:bodyPr>
          <a:lstStyle/>
          <a:p>
            <a:r>
              <a:rPr lang="en-US" sz="1600" b="1"/>
              <a:t>Unique Sites</a:t>
            </a:r>
            <a:r>
              <a:rPr lang="en-US" sz="1600"/>
              <a:t>               	</a:t>
            </a:r>
            <a:r>
              <a:rPr lang="en-US" sz="1600" b="1"/>
              <a:t>Non-Unique Sites</a:t>
            </a:r>
            <a:r>
              <a:rPr lang="en-US" sz="1200">
                <a:solidFill>
                  <a:schemeClr val="accent1"/>
                </a:solidFill>
              </a:rPr>
              <a:t/>
            </a:r>
            <a:br>
              <a:rPr lang="en-US" sz="1200">
                <a:solidFill>
                  <a:schemeClr val="accent1"/>
                </a:solidFill>
              </a:rPr>
            </a:br>
            <a:r>
              <a:rPr lang="en-US" sz="1200"/>
              <a:t>      Changes in proton channels	      Changes in proton channels</a:t>
            </a:r>
            <a:br>
              <a:rPr lang="en-US" sz="1200"/>
            </a:br>
            <a:r>
              <a:rPr lang="en-US" sz="1200"/>
              <a:t>      Changes adjacent to channels	      Changes adjacent to channels</a:t>
            </a:r>
          </a:p>
        </p:txBody>
      </p:sp>
      <p:sp>
        <p:nvSpPr>
          <p:cNvPr id="56327" name="Rectangle 10"/>
          <p:cNvSpPr>
            <a:spLocks noChangeArrowheads="1"/>
          </p:cNvSpPr>
          <p:nvPr/>
        </p:nvSpPr>
        <p:spPr bwMode="auto">
          <a:xfrm>
            <a:off x="2971800" y="6400800"/>
            <a:ext cx="304800" cy="76200"/>
          </a:xfrm>
          <a:prstGeom prst="rect">
            <a:avLst/>
          </a:prstGeom>
          <a:solidFill>
            <a:srgbClr val="D20E0D"/>
          </a:solidFill>
          <a:ln w="9525">
            <a:solidFill>
              <a:schemeClr val="bg1"/>
            </a:solidFill>
            <a:miter lim="800000"/>
            <a:headEnd/>
            <a:tailEnd/>
          </a:ln>
        </p:spPr>
        <p:txBody>
          <a:bodyPr wrap="none" anchor="ctr">
            <a:prstTxWarp prst="textNoShape">
              <a:avLst/>
            </a:prstTxWarp>
          </a:bodyPr>
          <a:lstStyle/>
          <a:p>
            <a:endParaRPr lang="en-US"/>
          </a:p>
        </p:txBody>
      </p:sp>
      <p:sp>
        <p:nvSpPr>
          <p:cNvPr id="56328" name="Rectangle 11"/>
          <p:cNvSpPr>
            <a:spLocks noChangeArrowheads="1"/>
          </p:cNvSpPr>
          <p:nvPr/>
        </p:nvSpPr>
        <p:spPr bwMode="auto">
          <a:xfrm>
            <a:off x="2971800" y="6553200"/>
            <a:ext cx="304800" cy="76200"/>
          </a:xfrm>
          <a:prstGeom prst="rect">
            <a:avLst/>
          </a:prstGeom>
          <a:solidFill>
            <a:srgbClr val="2B09EB"/>
          </a:solidFill>
          <a:ln w="9525">
            <a:solidFill>
              <a:schemeClr val="bg1"/>
            </a:solidFill>
            <a:miter lim="800000"/>
            <a:headEnd/>
            <a:tailEnd/>
          </a:ln>
        </p:spPr>
        <p:txBody>
          <a:bodyPr wrap="none" anchor="ctr">
            <a:prstTxWarp prst="textNoShape">
              <a:avLst/>
            </a:prstTxWarp>
          </a:bodyPr>
          <a:lstStyle/>
          <a:p>
            <a:endParaRPr lang="en-US"/>
          </a:p>
        </p:txBody>
      </p:sp>
      <p:sp>
        <p:nvSpPr>
          <p:cNvPr id="56329" name="Rectangle 12"/>
          <p:cNvSpPr>
            <a:spLocks noChangeArrowheads="1"/>
          </p:cNvSpPr>
          <p:nvPr/>
        </p:nvSpPr>
        <p:spPr bwMode="auto">
          <a:xfrm>
            <a:off x="5715000" y="6400800"/>
            <a:ext cx="304800" cy="76200"/>
          </a:xfrm>
          <a:prstGeom prst="rect">
            <a:avLst/>
          </a:prstGeom>
          <a:solidFill>
            <a:srgbClr val="FB8E8E"/>
          </a:solidFill>
          <a:ln w="9525">
            <a:solidFill>
              <a:schemeClr val="bg1"/>
            </a:solidFill>
            <a:miter lim="800000"/>
            <a:headEnd/>
            <a:tailEnd/>
          </a:ln>
        </p:spPr>
        <p:txBody>
          <a:bodyPr wrap="none" anchor="ctr">
            <a:prstTxWarp prst="textNoShape">
              <a:avLst/>
            </a:prstTxWarp>
          </a:bodyPr>
          <a:lstStyle/>
          <a:p>
            <a:endParaRPr lang="en-US"/>
          </a:p>
        </p:txBody>
      </p:sp>
      <p:sp>
        <p:nvSpPr>
          <p:cNvPr id="56330" name="Rectangle 13"/>
          <p:cNvSpPr>
            <a:spLocks noChangeArrowheads="1"/>
          </p:cNvSpPr>
          <p:nvPr/>
        </p:nvSpPr>
        <p:spPr bwMode="auto">
          <a:xfrm>
            <a:off x="5715000" y="6553200"/>
            <a:ext cx="304800" cy="76200"/>
          </a:xfrm>
          <a:prstGeom prst="rect">
            <a:avLst/>
          </a:prstGeom>
          <a:solidFill>
            <a:srgbClr val="27C7E5"/>
          </a:solidFill>
          <a:ln w="9525">
            <a:solidFill>
              <a:schemeClr val="bg1"/>
            </a:solidFill>
            <a:miter lim="800000"/>
            <a:headEnd/>
            <a:tailEnd/>
          </a:ln>
        </p:spPr>
        <p:txBody>
          <a:bodyPr wrap="none" anchor="ctr">
            <a:prstTxWarp prst="textNoShape">
              <a:avLst/>
            </a:prstTxWarp>
          </a:bodyPr>
          <a:lstStyle/>
          <a:p>
            <a:endParaRPr lang="en-US"/>
          </a:p>
        </p:txBody>
      </p:sp>
      <p:sp>
        <p:nvSpPr>
          <p:cNvPr id="13" name="Oval 12"/>
          <p:cNvSpPr/>
          <p:nvPr/>
        </p:nvSpPr>
        <p:spPr>
          <a:xfrm>
            <a:off x="3810000" y="3657600"/>
            <a:ext cx="1295400" cy="8382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6" name="Oval 15"/>
          <p:cNvSpPr/>
          <p:nvPr/>
        </p:nvSpPr>
        <p:spPr>
          <a:xfrm>
            <a:off x="4495800" y="2133600"/>
            <a:ext cx="1600200" cy="762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7" name="Oval 16"/>
          <p:cNvSpPr/>
          <p:nvPr/>
        </p:nvSpPr>
        <p:spPr>
          <a:xfrm>
            <a:off x="2819400" y="3048000"/>
            <a:ext cx="609600" cy="609600"/>
          </a:xfrm>
          <a:prstGeom prst="ellipse">
            <a:avLst/>
          </a:prstGeom>
          <a:noFill/>
          <a:ln w="381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8" name="Oval 17"/>
          <p:cNvSpPr/>
          <p:nvPr/>
        </p:nvSpPr>
        <p:spPr>
          <a:xfrm>
            <a:off x="4114800" y="2743200"/>
            <a:ext cx="609600" cy="609600"/>
          </a:xfrm>
          <a:prstGeom prst="ellipse">
            <a:avLst/>
          </a:prstGeom>
          <a:noFill/>
          <a:ln w="381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21" name="Shape 20"/>
          <p:cNvCxnSpPr>
            <a:endCxn id="18" idx="1"/>
          </p:cNvCxnSpPr>
          <p:nvPr/>
        </p:nvCxnSpPr>
        <p:spPr>
          <a:xfrm flipV="1">
            <a:off x="3124200" y="2832100"/>
            <a:ext cx="1079500" cy="215900"/>
          </a:xfrm>
          <a:prstGeom prst="curvedConnector4">
            <a:avLst>
              <a:gd name="adj1" fmla="val 3528"/>
              <a:gd name="adj2" fmla="val 377124"/>
            </a:avLst>
          </a:prstGeom>
          <a:ln w="50800">
            <a:solidFill>
              <a:schemeClr val="tx1">
                <a:lumMod val="75000"/>
                <a:lumOff val="2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t>Channel D (Direct Coupling)</a:t>
            </a:r>
            <a:br>
              <a:rPr lang="en-US"/>
            </a:br>
            <a:r>
              <a:rPr lang="en-US" sz="2800"/>
              <a:t>Repeated Convergence (and a reversion)</a:t>
            </a:r>
            <a:endParaRPr lang="en-US"/>
          </a:p>
        </p:txBody>
      </p:sp>
      <p:pic>
        <p:nvPicPr>
          <p:cNvPr id="58371" name="Picture 5"/>
          <p:cNvPicPr>
            <a:picLocks noChangeAspect="1" noChangeArrowheads="1"/>
          </p:cNvPicPr>
          <p:nvPr>
            <p:ph idx="1"/>
          </p:nvPr>
        </p:nvPicPr>
        <p:blipFill>
          <a:blip r:embed="rId3"/>
          <a:srcRect/>
          <a:stretch>
            <a:fillRect/>
          </a:stretch>
        </p:blipFill>
        <p:spPr>
          <a:xfrm>
            <a:off x="457200" y="1371600"/>
            <a:ext cx="8229600" cy="4697413"/>
          </a:xfrm>
          <a:noFill/>
        </p:spPr>
      </p:pic>
      <p:sp>
        <p:nvSpPr>
          <p:cNvPr id="58372" name="Rectangle 7"/>
          <p:cNvSpPr>
            <a:spLocks noChangeArrowheads="1"/>
          </p:cNvSpPr>
          <p:nvPr/>
        </p:nvSpPr>
        <p:spPr bwMode="auto">
          <a:xfrm>
            <a:off x="4800600" y="1828800"/>
            <a:ext cx="20574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8373" name="Rectangle 8"/>
          <p:cNvSpPr>
            <a:spLocks noChangeArrowheads="1"/>
          </p:cNvSpPr>
          <p:nvPr/>
        </p:nvSpPr>
        <p:spPr bwMode="auto">
          <a:xfrm>
            <a:off x="381000" y="1447800"/>
            <a:ext cx="609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8374" name="Rectangle 9"/>
          <p:cNvSpPr>
            <a:spLocks noChangeArrowheads="1"/>
          </p:cNvSpPr>
          <p:nvPr/>
        </p:nvSpPr>
        <p:spPr bwMode="auto">
          <a:xfrm>
            <a:off x="2971800" y="5943600"/>
            <a:ext cx="6172200" cy="914400"/>
          </a:xfrm>
          <a:prstGeom prst="rect">
            <a:avLst/>
          </a:prstGeom>
          <a:noFill/>
          <a:ln w="9525">
            <a:noFill/>
            <a:miter lim="800000"/>
            <a:headEnd/>
            <a:tailEnd/>
          </a:ln>
        </p:spPr>
        <p:txBody>
          <a:bodyPr anchor="ctr">
            <a:prstTxWarp prst="textNoShape">
              <a:avLst/>
            </a:prstTxWarp>
          </a:bodyPr>
          <a:lstStyle/>
          <a:p>
            <a:r>
              <a:rPr lang="en-US" sz="1600" b="1"/>
              <a:t>Unique Sites</a:t>
            </a:r>
            <a:r>
              <a:rPr lang="en-US" sz="1600"/>
              <a:t>               	</a:t>
            </a:r>
            <a:r>
              <a:rPr lang="en-US" sz="1600" b="1"/>
              <a:t>Non-Unique Sites</a:t>
            </a:r>
            <a:r>
              <a:rPr lang="en-US" sz="1200">
                <a:solidFill>
                  <a:schemeClr val="accent1"/>
                </a:solidFill>
              </a:rPr>
              <a:t/>
            </a:r>
            <a:br>
              <a:rPr lang="en-US" sz="1200">
                <a:solidFill>
                  <a:schemeClr val="accent1"/>
                </a:solidFill>
              </a:rPr>
            </a:br>
            <a:r>
              <a:rPr lang="en-US" sz="1200"/>
              <a:t>      Changes in proton channels	      Changes in proton channels</a:t>
            </a:r>
            <a:br>
              <a:rPr lang="en-US" sz="1200"/>
            </a:br>
            <a:r>
              <a:rPr lang="en-US" sz="1200"/>
              <a:t>      Changes adjacent to channels	      Changes adjacent to channels</a:t>
            </a:r>
          </a:p>
        </p:txBody>
      </p:sp>
      <p:sp>
        <p:nvSpPr>
          <p:cNvPr id="58375" name="Rectangle 10"/>
          <p:cNvSpPr>
            <a:spLocks noChangeArrowheads="1"/>
          </p:cNvSpPr>
          <p:nvPr/>
        </p:nvSpPr>
        <p:spPr bwMode="auto">
          <a:xfrm>
            <a:off x="2971800" y="6400800"/>
            <a:ext cx="304800" cy="76200"/>
          </a:xfrm>
          <a:prstGeom prst="rect">
            <a:avLst/>
          </a:prstGeom>
          <a:solidFill>
            <a:srgbClr val="D20E0D"/>
          </a:solidFill>
          <a:ln w="9525">
            <a:solidFill>
              <a:schemeClr val="bg1"/>
            </a:solidFill>
            <a:miter lim="800000"/>
            <a:headEnd/>
            <a:tailEnd/>
          </a:ln>
        </p:spPr>
        <p:txBody>
          <a:bodyPr wrap="none" anchor="ctr">
            <a:prstTxWarp prst="textNoShape">
              <a:avLst/>
            </a:prstTxWarp>
          </a:bodyPr>
          <a:lstStyle/>
          <a:p>
            <a:endParaRPr lang="en-US"/>
          </a:p>
        </p:txBody>
      </p:sp>
      <p:sp>
        <p:nvSpPr>
          <p:cNvPr id="58376" name="Rectangle 11"/>
          <p:cNvSpPr>
            <a:spLocks noChangeArrowheads="1"/>
          </p:cNvSpPr>
          <p:nvPr/>
        </p:nvSpPr>
        <p:spPr bwMode="auto">
          <a:xfrm>
            <a:off x="2971800" y="6553200"/>
            <a:ext cx="304800" cy="76200"/>
          </a:xfrm>
          <a:prstGeom prst="rect">
            <a:avLst/>
          </a:prstGeom>
          <a:solidFill>
            <a:srgbClr val="2B09EB"/>
          </a:solidFill>
          <a:ln w="9525">
            <a:solidFill>
              <a:schemeClr val="bg1"/>
            </a:solidFill>
            <a:miter lim="800000"/>
            <a:headEnd/>
            <a:tailEnd/>
          </a:ln>
        </p:spPr>
        <p:txBody>
          <a:bodyPr wrap="none" anchor="ctr">
            <a:prstTxWarp prst="textNoShape">
              <a:avLst/>
            </a:prstTxWarp>
          </a:bodyPr>
          <a:lstStyle/>
          <a:p>
            <a:endParaRPr lang="en-US"/>
          </a:p>
        </p:txBody>
      </p:sp>
      <p:sp>
        <p:nvSpPr>
          <p:cNvPr id="58377" name="Rectangle 12"/>
          <p:cNvSpPr>
            <a:spLocks noChangeArrowheads="1"/>
          </p:cNvSpPr>
          <p:nvPr/>
        </p:nvSpPr>
        <p:spPr bwMode="auto">
          <a:xfrm>
            <a:off x="5715000" y="6400800"/>
            <a:ext cx="304800" cy="76200"/>
          </a:xfrm>
          <a:prstGeom prst="rect">
            <a:avLst/>
          </a:prstGeom>
          <a:solidFill>
            <a:srgbClr val="FB8E8E"/>
          </a:solidFill>
          <a:ln w="9525">
            <a:solidFill>
              <a:schemeClr val="bg1"/>
            </a:solidFill>
            <a:miter lim="800000"/>
            <a:headEnd/>
            <a:tailEnd/>
          </a:ln>
        </p:spPr>
        <p:txBody>
          <a:bodyPr wrap="none" anchor="ctr">
            <a:prstTxWarp prst="textNoShape">
              <a:avLst/>
            </a:prstTxWarp>
          </a:bodyPr>
          <a:lstStyle/>
          <a:p>
            <a:endParaRPr lang="en-US"/>
          </a:p>
        </p:txBody>
      </p:sp>
      <p:sp>
        <p:nvSpPr>
          <p:cNvPr id="58378" name="Rectangle 13"/>
          <p:cNvSpPr>
            <a:spLocks noChangeArrowheads="1"/>
          </p:cNvSpPr>
          <p:nvPr/>
        </p:nvSpPr>
        <p:spPr bwMode="auto">
          <a:xfrm>
            <a:off x="5715000" y="6553200"/>
            <a:ext cx="304800" cy="76200"/>
          </a:xfrm>
          <a:prstGeom prst="rect">
            <a:avLst/>
          </a:prstGeom>
          <a:solidFill>
            <a:srgbClr val="27C7E5"/>
          </a:solidFill>
          <a:ln w="9525">
            <a:solidFill>
              <a:schemeClr val="bg1"/>
            </a:solidFill>
            <a:miter lim="800000"/>
            <a:headEnd/>
            <a:tailEnd/>
          </a:ln>
        </p:spPr>
        <p:txBody>
          <a:bodyPr wrap="none" anchor="ctr">
            <a:prstTxWarp prst="textNoShape">
              <a:avLst/>
            </a:prstTxWarp>
          </a:bodyPr>
          <a:lstStyle/>
          <a:p>
            <a:endParaRPr lang="en-US"/>
          </a:p>
        </p:txBody>
      </p:sp>
      <p:sp>
        <p:nvSpPr>
          <p:cNvPr id="11" name="Oval 10"/>
          <p:cNvSpPr/>
          <p:nvPr/>
        </p:nvSpPr>
        <p:spPr>
          <a:xfrm>
            <a:off x="4648200" y="2743200"/>
            <a:ext cx="6096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2" name="Oval 11"/>
          <p:cNvSpPr/>
          <p:nvPr/>
        </p:nvSpPr>
        <p:spPr>
          <a:xfrm>
            <a:off x="5867400" y="3124200"/>
            <a:ext cx="6096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3" name="Oval 12"/>
          <p:cNvSpPr/>
          <p:nvPr/>
        </p:nvSpPr>
        <p:spPr>
          <a:xfrm>
            <a:off x="5638800" y="3657600"/>
            <a:ext cx="6096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4" name="Oval 13"/>
          <p:cNvSpPr/>
          <p:nvPr/>
        </p:nvSpPr>
        <p:spPr>
          <a:xfrm>
            <a:off x="6400800" y="4495800"/>
            <a:ext cx="6096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5" name="Oval 14"/>
          <p:cNvSpPr/>
          <p:nvPr/>
        </p:nvSpPr>
        <p:spPr>
          <a:xfrm>
            <a:off x="5029200" y="4876800"/>
            <a:ext cx="6096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t>Channel D in </a:t>
            </a:r>
            <a:r>
              <a:rPr lang="en-US" i="1"/>
              <a:t>Rhineura</a:t>
            </a:r>
            <a:r>
              <a:rPr lang="en-US"/>
              <a:t/>
            </a:r>
            <a:br>
              <a:rPr lang="en-US"/>
            </a:br>
            <a:r>
              <a:rPr lang="en-US" sz="3200"/>
              <a:t>a distantly-related legless tubular squamate</a:t>
            </a:r>
            <a:endParaRPr lang="en-US"/>
          </a:p>
        </p:txBody>
      </p:sp>
      <p:pic>
        <p:nvPicPr>
          <p:cNvPr id="60419" name="Picture 5"/>
          <p:cNvPicPr>
            <a:picLocks noChangeAspect="1" noChangeArrowheads="1"/>
          </p:cNvPicPr>
          <p:nvPr>
            <p:ph idx="1"/>
          </p:nvPr>
        </p:nvPicPr>
        <p:blipFill>
          <a:blip r:embed="rId3"/>
          <a:srcRect/>
          <a:stretch>
            <a:fillRect/>
          </a:stretch>
        </p:blipFill>
        <p:spPr>
          <a:xfrm>
            <a:off x="457200" y="1371600"/>
            <a:ext cx="8229600" cy="4697413"/>
          </a:xfrm>
          <a:noFill/>
        </p:spPr>
      </p:pic>
      <p:sp>
        <p:nvSpPr>
          <p:cNvPr id="60420" name="Rectangle 7"/>
          <p:cNvSpPr>
            <a:spLocks noChangeArrowheads="1"/>
          </p:cNvSpPr>
          <p:nvPr/>
        </p:nvSpPr>
        <p:spPr bwMode="auto">
          <a:xfrm>
            <a:off x="4800600" y="1828800"/>
            <a:ext cx="20574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0421" name="Rectangle 8"/>
          <p:cNvSpPr>
            <a:spLocks noChangeArrowheads="1"/>
          </p:cNvSpPr>
          <p:nvPr/>
        </p:nvSpPr>
        <p:spPr bwMode="auto">
          <a:xfrm>
            <a:off x="381000" y="1447800"/>
            <a:ext cx="609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0422" name="Rectangle 9"/>
          <p:cNvSpPr>
            <a:spLocks noChangeArrowheads="1"/>
          </p:cNvSpPr>
          <p:nvPr/>
        </p:nvSpPr>
        <p:spPr bwMode="auto">
          <a:xfrm>
            <a:off x="2971800" y="5943600"/>
            <a:ext cx="6172200" cy="914400"/>
          </a:xfrm>
          <a:prstGeom prst="rect">
            <a:avLst/>
          </a:prstGeom>
          <a:noFill/>
          <a:ln w="9525">
            <a:noFill/>
            <a:miter lim="800000"/>
            <a:headEnd/>
            <a:tailEnd/>
          </a:ln>
        </p:spPr>
        <p:txBody>
          <a:bodyPr anchor="ctr">
            <a:prstTxWarp prst="textNoShape">
              <a:avLst/>
            </a:prstTxWarp>
          </a:bodyPr>
          <a:lstStyle/>
          <a:p>
            <a:r>
              <a:rPr lang="en-US" sz="1600" b="1"/>
              <a:t>Unique Sites</a:t>
            </a:r>
            <a:r>
              <a:rPr lang="en-US" sz="1600"/>
              <a:t>               	</a:t>
            </a:r>
            <a:r>
              <a:rPr lang="en-US" sz="1600" b="1"/>
              <a:t>Non-Unique Sites</a:t>
            </a:r>
            <a:r>
              <a:rPr lang="en-US" sz="1200">
                <a:solidFill>
                  <a:schemeClr val="accent1"/>
                </a:solidFill>
              </a:rPr>
              <a:t/>
            </a:r>
            <a:br>
              <a:rPr lang="en-US" sz="1200">
                <a:solidFill>
                  <a:schemeClr val="accent1"/>
                </a:solidFill>
              </a:rPr>
            </a:br>
            <a:r>
              <a:rPr lang="en-US" sz="1200"/>
              <a:t>      Changes in proton channels	      Changes in proton channels</a:t>
            </a:r>
            <a:br>
              <a:rPr lang="en-US" sz="1200"/>
            </a:br>
            <a:r>
              <a:rPr lang="en-US" sz="1200"/>
              <a:t>      Changes adjacent to channels	      Changes adjacent to channels</a:t>
            </a:r>
          </a:p>
        </p:txBody>
      </p:sp>
      <p:sp>
        <p:nvSpPr>
          <p:cNvPr id="60423" name="Rectangle 10"/>
          <p:cNvSpPr>
            <a:spLocks noChangeArrowheads="1"/>
          </p:cNvSpPr>
          <p:nvPr/>
        </p:nvSpPr>
        <p:spPr bwMode="auto">
          <a:xfrm>
            <a:off x="2971800" y="6400800"/>
            <a:ext cx="304800" cy="76200"/>
          </a:xfrm>
          <a:prstGeom prst="rect">
            <a:avLst/>
          </a:prstGeom>
          <a:solidFill>
            <a:srgbClr val="D20E0D"/>
          </a:solidFill>
          <a:ln w="9525">
            <a:solidFill>
              <a:schemeClr val="bg1"/>
            </a:solidFill>
            <a:miter lim="800000"/>
            <a:headEnd/>
            <a:tailEnd/>
          </a:ln>
        </p:spPr>
        <p:txBody>
          <a:bodyPr wrap="none" anchor="ctr">
            <a:prstTxWarp prst="textNoShape">
              <a:avLst/>
            </a:prstTxWarp>
          </a:bodyPr>
          <a:lstStyle/>
          <a:p>
            <a:endParaRPr lang="en-US"/>
          </a:p>
        </p:txBody>
      </p:sp>
      <p:sp>
        <p:nvSpPr>
          <p:cNvPr id="60424" name="Rectangle 11"/>
          <p:cNvSpPr>
            <a:spLocks noChangeArrowheads="1"/>
          </p:cNvSpPr>
          <p:nvPr/>
        </p:nvSpPr>
        <p:spPr bwMode="auto">
          <a:xfrm>
            <a:off x="2971800" y="6553200"/>
            <a:ext cx="304800" cy="76200"/>
          </a:xfrm>
          <a:prstGeom prst="rect">
            <a:avLst/>
          </a:prstGeom>
          <a:solidFill>
            <a:srgbClr val="2B09EB"/>
          </a:solidFill>
          <a:ln w="9525">
            <a:solidFill>
              <a:schemeClr val="bg1"/>
            </a:solidFill>
            <a:miter lim="800000"/>
            <a:headEnd/>
            <a:tailEnd/>
          </a:ln>
        </p:spPr>
        <p:txBody>
          <a:bodyPr wrap="none" anchor="ctr">
            <a:prstTxWarp prst="textNoShape">
              <a:avLst/>
            </a:prstTxWarp>
          </a:bodyPr>
          <a:lstStyle/>
          <a:p>
            <a:endParaRPr lang="en-US"/>
          </a:p>
        </p:txBody>
      </p:sp>
      <p:sp>
        <p:nvSpPr>
          <p:cNvPr id="60425" name="Rectangle 12"/>
          <p:cNvSpPr>
            <a:spLocks noChangeArrowheads="1"/>
          </p:cNvSpPr>
          <p:nvPr/>
        </p:nvSpPr>
        <p:spPr bwMode="auto">
          <a:xfrm>
            <a:off x="5715000" y="6400800"/>
            <a:ext cx="304800" cy="76200"/>
          </a:xfrm>
          <a:prstGeom prst="rect">
            <a:avLst/>
          </a:prstGeom>
          <a:solidFill>
            <a:srgbClr val="FB8E8E"/>
          </a:solidFill>
          <a:ln w="9525">
            <a:solidFill>
              <a:schemeClr val="bg1"/>
            </a:solidFill>
            <a:miter lim="800000"/>
            <a:headEnd/>
            <a:tailEnd/>
          </a:ln>
        </p:spPr>
        <p:txBody>
          <a:bodyPr wrap="none" anchor="ctr">
            <a:prstTxWarp prst="textNoShape">
              <a:avLst/>
            </a:prstTxWarp>
          </a:bodyPr>
          <a:lstStyle/>
          <a:p>
            <a:endParaRPr lang="en-US"/>
          </a:p>
        </p:txBody>
      </p:sp>
      <p:sp>
        <p:nvSpPr>
          <p:cNvPr id="60426" name="Rectangle 13"/>
          <p:cNvSpPr>
            <a:spLocks noChangeArrowheads="1"/>
          </p:cNvSpPr>
          <p:nvPr/>
        </p:nvSpPr>
        <p:spPr bwMode="auto">
          <a:xfrm>
            <a:off x="5715000" y="6553200"/>
            <a:ext cx="304800" cy="76200"/>
          </a:xfrm>
          <a:prstGeom prst="rect">
            <a:avLst/>
          </a:prstGeom>
          <a:solidFill>
            <a:srgbClr val="27C7E5"/>
          </a:solidFill>
          <a:ln w="9525">
            <a:solidFill>
              <a:schemeClr val="bg1"/>
            </a:solidFill>
            <a:miter lim="800000"/>
            <a:headEnd/>
            <a:tailEnd/>
          </a:ln>
        </p:spPr>
        <p:txBody>
          <a:bodyPr wrap="none" anchor="ctr">
            <a:prstTxWarp prst="textNoShape">
              <a:avLst/>
            </a:prstTxWarp>
          </a:bodyPr>
          <a:lstStyle/>
          <a:p>
            <a:endParaRPr lang="en-US"/>
          </a:p>
        </p:txBody>
      </p:sp>
      <p:sp>
        <p:nvSpPr>
          <p:cNvPr id="11" name="Oval 10"/>
          <p:cNvSpPr/>
          <p:nvPr/>
        </p:nvSpPr>
        <p:spPr>
          <a:xfrm>
            <a:off x="2819400" y="3048000"/>
            <a:ext cx="6096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2" name="Oval 11"/>
          <p:cNvSpPr/>
          <p:nvPr/>
        </p:nvSpPr>
        <p:spPr>
          <a:xfrm>
            <a:off x="4191000" y="3657600"/>
            <a:ext cx="533400" cy="5334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3" name="Oval 12"/>
          <p:cNvSpPr/>
          <p:nvPr/>
        </p:nvSpPr>
        <p:spPr>
          <a:xfrm>
            <a:off x="3886200" y="3962400"/>
            <a:ext cx="533400" cy="5334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4" name="Oval 13"/>
          <p:cNvSpPr/>
          <p:nvPr/>
        </p:nvSpPr>
        <p:spPr>
          <a:xfrm>
            <a:off x="3276600" y="3581400"/>
            <a:ext cx="533400" cy="5334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60431" name="TextBox 14"/>
          <p:cNvSpPr txBox="1">
            <a:spLocks noChangeArrowheads="1"/>
          </p:cNvSpPr>
          <p:nvPr/>
        </p:nvSpPr>
        <p:spPr bwMode="auto">
          <a:xfrm>
            <a:off x="3200400" y="3657600"/>
            <a:ext cx="762000" cy="307975"/>
          </a:xfrm>
          <a:prstGeom prst="rect">
            <a:avLst/>
          </a:prstGeom>
          <a:noFill/>
          <a:ln w="9525">
            <a:noFill/>
            <a:miter lim="800000"/>
            <a:headEnd/>
            <a:tailEnd/>
          </a:ln>
        </p:spPr>
        <p:txBody>
          <a:bodyPr>
            <a:prstTxWarp prst="textNoShape">
              <a:avLst/>
            </a:prstTxWarp>
            <a:spAutoFit/>
          </a:bodyPr>
          <a:lstStyle/>
          <a:p>
            <a:r>
              <a:rPr lang="en-US" sz="1400"/>
              <a:t>S115G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381000"/>
            <a:ext cx="8305800" cy="1143000"/>
          </a:xfrm>
        </p:spPr>
        <p:txBody>
          <a:bodyPr/>
          <a:lstStyle/>
          <a:p>
            <a:pPr eaLnBrk="1" hangingPunct="1"/>
            <a:r>
              <a:rPr lang="en-US"/>
              <a:t>Channel H: Exclusive Pumping, Indirect Coupling</a:t>
            </a:r>
            <a:br>
              <a:rPr lang="en-US"/>
            </a:br>
            <a:r>
              <a:rPr lang="en-US" sz="3200"/>
              <a:t>Controversial function is shut down</a:t>
            </a:r>
            <a:endParaRPr lang="en-US"/>
          </a:p>
        </p:txBody>
      </p:sp>
      <p:pic>
        <p:nvPicPr>
          <p:cNvPr id="62467" name="Picture 4"/>
          <p:cNvPicPr>
            <a:picLocks noChangeAspect="1" noChangeArrowheads="1"/>
          </p:cNvPicPr>
          <p:nvPr>
            <p:ph idx="1"/>
          </p:nvPr>
        </p:nvPicPr>
        <p:blipFill>
          <a:blip r:embed="rId3"/>
          <a:srcRect/>
          <a:stretch>
            <a:fillRect/>
          </a:stretch>
        </p:blipFill>
        <p:spPr>
          <a:xfrm>
            <a:off x="457200" y="2009775"/>
            <a:ext cx="8229600" cy="4210050"/>
          </a:xfrm>
          <a:noFill/>
        </p:spPr>
      </p:pic>
      <p:sp>
        <p:nvSpPr>
          <p:cNvPr id="62468" name="Rectangle 5"/>
          <p:cNvSpPr>
            <a:spLocks noChangeArrowheads="1"/>
          </p:cNvSpPr>
          <p:nvPr/>
        </p:nvSpPr>
        <p:spPr bwMode="auto">
          <a:xfrm>
            <a:off x="4800600" y="2209800"/>
            <a:ext cx="20574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2469" name="Rectangle 6"/>
          <p:cNvSpPr>
            <a:spLocks noChangeArrowheads="1"/>
          </p:cNvSpPr>
          <p:nvPr/>
        </p:nvSpPr>
        <p:spPr bwMode="auto">
          <a:xfrm>
            <a:off x="381000" y="1828800"/>
            <a:ext cx="609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173163" y="228600"/>
            <a:ext cx="7772400" cy="914400"/>
          </a:xfrm>
        </p:spPr>
        <p:txBody>
          <a:bodyPr/>
          <a:lstStyle/>
          <a:p>
            <a:pPr eaLnBrk="1" hangingPunct="1"/>
            <a:r>
              <a:rPr lang="en-US"/>
              <a:t>Controversy over channel H</a:t>
            </a:r>
          </a:p>
        </p:txBody>
      </p:sp>
      <p:pic>
        <p:nvPicPr>
          <p:cNvPr id="64515" name="Picture 5" descr="AltH_1"/>
          <p:cNvPicPr>
            <a:picLocks noChangeAspect="1" noChangeArrowheads="1"/>
          </p:cNvPicPr>
          <p:nvPr/>
        </p:nvPicPr>
        <p:blipFill>
          <a:blip r:embed="rId3"/>
          <a:srcRect/>
          <a:stretch>
            <a:fillRect/>
          </a:stretch>
        </p:blipFill>
        <p:spPr bwMode="auto">
          <a:xfrm>
            <a:off x="1371600" y="1600200"/>
            <a:ext cx="3176588" cy="4241800"/>
          </a:xfrm>
          <a:prstGeom prst="rect">
            <a:avLst/>
          </a:prstGeom>
          <a:noFill/>
          <a:ln w="9525">
            <a:noFill/>
            <a:miter lim="800000"/>
            <a:headEnd/>
            <a:tailEnd/>
          </a:ln>
        </p:spPr>
      </p:pic>
      <p:pic>
        <p:nvPicPr>
          <p:cNvPr id="64516" name="Picture 6" descr="AltH_2"/>
          <p:cNvPicPr>
            <a:picLocks noChangeAspect="1" noChangeArrowheads="1"/>
          </p:cNvPicPr>
          <p:nvPr/>
        </p:nvPicPr>
        <p:blipFill>
          <a:blip r:embed="rId4"/>
          <a:srcRect/>
          <a:stretch>
            <a:fillRect/>
          </a:stretch>
        </p:blipFill>
        <p:spPr bwMode="auto">
          <a:xfrm>
            <a:off x="5181600" y="1600200"/>
            <a:ext cx="2919413" cy="4032250"/>
          </a:xfrm>
          <a:prstGeom prst="rect">
            <a:avLst/>
          </a:prstGeom>
          <a:noFill/>
          <a:ln w="9525">
            <a:noFill/>
            <a:miter lim="800000"/>
            <a:headEnd/>
            <a:tailEnd/>
          </a:ln>
        </p:spPr>
      </p:pic>
      <p:sp>
        <p:nvSpPr>
          <p:cNvPr id="64517" name="Rectangle 7"/>
          <p:cNvSpPr>
            <a:spLocks noChangeArrowheads="1"/>
          </p:cNvSpPr>
          <p:nvPr/>
        </p:nvSpPr>
        <p:spPr bwMode="auto">
          <a:xfrm>
            <a:off x="2133600" y="990600"/>
            <a:ext cx="5562600" cy="646113"/>
          </a:xfrm>
          <a:prstGeom prst="rect">
            <a:avLst/>
          </a:prstGeom>
          <a:noFill/>
          <a:ln w="9525">
            <a:noFill/>
            <a:miter lim="800000"/>
            <a:headEnd/>
            <a:tailEnd/>
          </a:ln>
        </p:spPr>
        <p:txBody>
          <a:bodyPr>
            <a:prstTxWarp prst="textNoShape">
              <a:avLst/>
            </a:prstTxWarp>
            <a:spAutoFit/>
          </a:bodyPr>
          <a:lstStyle/>
          <a:p>
            <a:r>
              <a:rPr lang="en-US" b="1" i="1"/>
              <a:t>- Is it really used?</a:t>
            </a:r>
          </a:p>
          <a:p>
            <a:r>
              <a:rPr lang="en-US" b="1" i="1"/>
              <a:t>- Which of two different paths is it?</a:t>
            </a:r>
          </a:p>
        </p:txBody>
      </p:sp>
      <p:sp>
        <p:nvSpPr>
          <p:cNvPr id="64518" name="Rectangle 8"/>
          <p:cNvSpPr>
            <a:spLocks noChangeArrowheads="1"/>
          </p:cNvSpPr>
          <p:nvPr/>
        </p:nvSpPr>
        <p:spPr bwMode="auto">
          <a:xfrm>
            <a:off x="5410200" y="1676400"/>
            <a:ext cx="3810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4519" name="Rectangle 9"/>
          <p:cNvSpPr>
            <a:spLocks noChangeArrowheads="1"/>
          </p:cNvSpPr>
          <p:nvPr/>
        </p:nvSpPr>
        <p:spPr bwMode="auto">
          <a:xfrm>
            <a:off x="1371600" y="1676400"/>
            <a:ext cx="3810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4520" name="Rectangle 10"/>
          <p:cNvSpPr>
            <a:spLocks noChangeArrowheads="1"/>
          </p:cNvSpPr>
          <p:nvPr/>
        </p:nvSpPr>
        <p:spPr bwMode="auto">
          <a:xfrm>
            <a:off x="304800" y="5759450"/>
            <a:ext cx="8686800" cy="1016000"/>
          </a:xfrm>
          <a:prstGeom prst="rect">
            <a:avLst/>
          </a:prstGeom>
          <a:noFill/>
          <a:ln w="9525">
            <a:noFill/>
            <a:miter lim="800000"/>
            <a:headEnd/>
            <a:tailEnd/>
          </a:ln>
        </p:spPr>
        <p:txBody>
          <a:bodyPr>
            <a:prstTxWarp prst="textNoShape">
              <a:avLst/>
            </a:prstTxWarp>
            <a:spAutoFit/>
          </a:bodyPr>
          <a:lstStyle/>
          <a:p>
            <a:pPr algn="ctr"/>
            <a:r>
              <a:rPr lang="en-US" sz="2000" b="1" i="1"/>
              <a:t>Snakes go out of their way to completely destroy all possible outlets of the alternative Channel H; tyrosine (Y) to Phenylalanine (F) substitutions are usually quite rare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t>Channel K: Proton Delivery to Reaction Center</a:t>
            </a:r>
            <a:br>
              <a:rPr lang="en-US"/>
            </a:br>
            <a:r>
              <a:rPr lang="en-US" sz="2400"/>
              <a:t>Not shut down; increase in positive charge at entrance</a:t>
            </a:r>
            <a:endParaRPr lang="en-US"/>
          </a:p>
        </p:txBody>
      </p:sp>
      <p:pic>
        <p:nvPicPr>
          <p:cNvPr id="66563" name="Picture 4"/>
          <p:cNvPicPr>
            <a:picLocks noChangeAspect="1" noChangeArrowheads="1"/>
          </p:cNvPicPr>
          <p:nvPr>
            <p:ph idx="1"/>
          </p:nvPr>
        </p:nvPicPr>
        <p:blipFill>
          <a:blip r:embed="rId3"/>
          <a:srcRect/>
          <a:stretch>
            <a:fillRect/>
          </a:stretch>
        </p:blipFill>
        <p:spPr>
          <a:xfrm>
            <a:off x="457200" y="1917700"/>
            <a:ext cx="8229600" cy="4394200"/>
          </a:xfrm>
          <a:noFill/>
        </p:spPr>
      </p:pic>
      <p:sp>
        <p:nvSpPr>
          <p:cNvPr id="66564" name="Rectangle 5"/>
          <p:cNvSpPr>
            <a:spLocks noChangeArrowheads="1"/>
          </p:cNvSpPr>
          <p:nvPr/>
        </p:nvSpPr>
        <p:spPr bwMode="auto">
          <a:xfrm>
            <a:off x="4800600" y="1752600"/>
            <a:ext cx="2057400" cy="914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6565" name="Rectangle 6"/>
          <p:cNvSpPr>
            <a:spLocks noChangeArrowheads="1"/>
          </p:cNvSpPr>
          <p:nvPr/>
        </p:nvSpPr>
        <p:spPr bwMode="auto">
          <a:xfrm>
            <a:off x="381000" y="1828800"/>
            <a:ext cx="609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6566" name="Rectangle 8"/>
          <p:cNvSpPr>
            <a:spLocks noChangeArrowheads="1"/>
          </p:cNvSpPr>
          <p:nvPr/>
        </p:nvSpPr>
        <p:spPr bwMode="auto">
          <a:xfrm>
            <a:off x="4876800" y="4191000"/>
            <a:ext cx="762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6567" name="Text Box 7"/>
          <p:cNvSpPr txBox="1">
            <a:spLocks noChangeArrowheads="1"/>
          </p:cNvSpPr>
          <p:nvPr/>
        </p:nvSpPr>
        <p:spPr bwMode="auto">
          <a:xfrm>
            <a:off x="4787900" y="4170363"/>
            <a:ext cx="260350" cy="244475"/>
          </a:xfrm>
          <a:prstGeom prst="rect">
            <a:avLst/>
          </a:prstGeom>
          <a:noFill/>
          <a:ln w="9525">
            <a:noFill/>
            <a:miter lim="800000"/>
            <a:headEnd/>
            <a:tailEnd/>
          </a:ln>
        </p:spPr>
        <p:txBody>
          <a:bodyPr wrap="none">
            <a:prstTxWarp prst="textNoShape">
              <a:avLst/>
            </a:prstTxWarp>
            <a:spAutoFit/>
          </a:bodyPr>
          <a:lstStyle/>
          <a:p>
            <a:r>
              <a:rPr lang="en-US" sz="1000" b="1"/>
              <a:t>V</a:t>
            </a:r>
          </a:p>
        </p:txBody>
      </p:sp>
      <p:sp>
        <p:nvSpPr>
          <p:cNvPr id="66568" name="Rectangle 9"/>
          <p:cNvSpPr>
            <a:spLocks noChangeArrowheads="1"/>
          </p:cNvSpPr>
          <p:nvPr/>
        </p:nvSpPr>
        <p:spPr bwMode="auto">
          <a:xfrm>
            <a:off x="5765800" y="3644900"/>
            <a:ext cx="4572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6569" name="Rectangle 11"/>
          <p:cNvSpPr>
            <a:spLocks noChangeArrowheads="1"/>
          </p:cNvSpPr>
          <p:nvPr/>
        </p:nvSpPr>
        <p:spPr bwMode="auto">
          <a:xfrm>
            <a:off x="5867400" y="3733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6570" name="Line 10"/>
          <p:cNvSpPr>
            <a:spLocks noChangeShapeType="1"/>
          </p:cNvSpPr>
          <p:nvPr/>
        </p:nvSpPr>
        <p:spPr bwMode="auto">
          <a:xfrm>
            <a:off x="5791200" y="3854450"/>
            <a:ext cx="381000" cy="0"/>
          </a:xfrm>
          <a:prstGeom prst="line">
            <a:avLst/>
          </a:prstGeom>
          <a:noFill/>
          <a:ln w="63500">
            <a:solidFill>
              <a:srgbClr val="000001"/>
            </a:solidFill>
            <a:round/>
            <a:headEnd/>
            <a:tailEnd/>
          </a:ln>
        </p:spPr>
        <p:txBody>
          <a:bodyPr wrap="none" anchor="ctr">
            <a:prstTxWarp prst="textNoShape">
              <a:avLst/>
            </a:prstTxWarp>
          </a:bodyPr>
          <a:lstStyle/>
          <a:p>
            <a:endParaRPr lang="en-US"/>
          </a:p>
        </p:txBody>
      </p:sp>
      <p:sp>
        <p:nvSpPr>
          <p:cNvPr id="11" name="Oval 10"/>
          <p:cNvSpPr/>
          <p:nvPr/>
        </p:nvSpPr>
        <p:spPr>
          <a:xfrm>
            <a:off x="3048000" y="3429000"/>
            <a:ext cx="7620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2" name="Oval 11"/>
          <p:cNvSpPr/>
          <p:nvPr/>
        </p:nvSpPr>
        <p:spPr>
          <a:xfrm>
            <a:off x="5029200" y="2590800"/>
            <a:ext cx="12954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3" name="Oval 12"/>
          <p:cNvSpPr/>
          <p:nvPr/>
        </p:nvSpPr>
        <p:spPr>
          <a:xfrm>
            <a:off x="3124200" y="4114800"/>
            <a:ext cx="1752600" cy="9144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t>Channel K in </a:t>
            </a:r>
            <a:r>
              <a:rPr lang="en-US" i="1"/>
              <a:t>Rhineura</a:t>
            </a:r>
            <a:r>
              <a:rPr lang="en-US"/>
              <a:t/>
            </a:r>
            <a:br>
              <a:rPr lang="en-US"/>
            </a:br>
            <a:r>
              <a:rPr lang="en-US" sz="2400"/>
              <a:t>Not shut down; increase in positive charge at entrance</a:t>
            </a:r>
            <a:endParaRPr lang="en-US"/>
          </a:p>
        </p:txBody>
      </p:sp>
      <p:pic>
        <p:nvPicPr>
          <p:cNvPr id="68611" name="Picture 4"/>
          <p:cNvPicPr>
            <a:picLocks noChangeAspect="1" noChangeArrowheads="1"/>
          </p:cNvPicPr>
          <p:nvPr>
            <p:ph idx="1"/>
          </p:nvPr>
        </p:nvPicPr>
        <p:blipFill>
          <a:blip r:embed="rId3"/>
          <a:srcRect/>
          <a:stretch>
            <a:fillRect/>
          </a:stretch>
        </p:blipFill>
        <p:spPr>
          <a:xfrm>
            <a:off x="457200" y="1917700"/>
            <a:ext cx="8229600" cy="4394200"/>
          </a:xfrm>
          <a:noFill/>
        </p:spPr>
      </p:pic>
      <p:sp>
        <p:nvSpPr>
          <p:cNvPr id="68612" name="Rectangle 5"/>
          <p:cNvSpPr>
            <a:spLocks noChangeArrowheads="1"/>
          </p:cNvSpPr>
          <p:nvPr/>
        </p:nvSpPr>
        <p:spPr bwMode="auto">
          <a:xfrm>
            <a:off x="4800600" y="1752600"/>
            <a:ext cx="2057400" cy="914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8613" name="Rectangle 6"/>
          <p:cNvSpPr>
            <a:spLocks noChangeArrowheads="1"/>
          </p:cNvSpPr>
          <p:nvPr/>
        </p:nvSpPr>
        <p:spPr bwMode="auto">
          <a:xfrm>
            <a:off x="381000" y="1828800"/>
            <a:ext cx="609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8614" name="Rectangle 8"/>
          <p:cNvSpPr>
            <a:spLocks noChangeArrowheads="1"/>
          </p:cNvSpPr>
          <p:nvPr/>
        </p:nvSpPr>
        <p:spPr bwMode="auto">
          <a:xfrm>
            <a:off x="4876800" y="4191000"/>
            <a:ext cx="762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8615" name="Text Box 7"/>
          <p:cNvSpPr txBox="1">
            <a:spLocks noChangeArrowheads="1"/>
          </p:cNvSpPr>
          <p:nvPr/>
        </p:nvSpPr>
        <p:spPr bwMode="auto">
          <a:xfrm>
            <a:off x="4787900" y="4170363"/>
            <a:ext cx="260350" cy="244475"/>
          </a:xfrm>
          <a:prstGeom prst="rect">
            <a:avLst/>
          </a:prstGeom>
          <a:noFill/>
          <a:ln w="9525">
            <a:noFill/>
            <a:miter lim="800000"/>
            <a:headEnd/>
            <a:tailEnd/>
          </a:ln>
        </p:spPr>
        <p:txBody>
          <a:bodyPr wrap="none">
            <a:prstTxWarp prst="textNoShape">
              <a:avLst/>
            </a:prstTxWarp>
            <a:spAutoFit/>
          </a:bodyPr>
          <a:lstStyle/>
          <a:p>
            <a:r>
              <a:rPr lang="en-US" sz="1000" b="1"/>
              <a:t>V</a:t>
            </a:r>
          </a:p>
        </p:txBody>
      </p:sp>
      <p:sp>
        <p:nvSpPr>
          <p:cNvPr id="68616" name="Rectangle 9"/>
          <p:cNvSpPr>
            <a:spLocks noChangeArrowheads="1"/>
          </p:cNvSpPr>
          <p:nvPr/>
        </p:nvSpPr>
        <p:spPr bwMode="auto">
          <a:xfrm>
            <a:off x="5765800" y="3644900"/>
            <a:ext cx="4572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8617" name="Rectangle 11"/>
          <p:cNvSpPr>
            <a:spLocks noChangeArrowheads="1"/>
          </p:cNvSpPr>
          <p:nvPr/>
        </p:nvSpPr>
        <p:spPr bwMode="auto">
          <a:xfrm>
            <a:off x="5867400" y="3733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8618" name="Line 10"/>
          <p:cNvSpPr>
            <a:spLocks noChangeShapeType="1"/>
          </p:cNvSpPr>
          <p:nvPr/>
        </p:nvSpPr>
        <p:spPr bwMode="auto">
          <a:xfrm>
            <a:off x="5791200" y="3854450"/>
            <a:ext cx="381000" cy="0"/>
          </a:xfrm>
          <a:prstGeom prst="line">
            <a:avLst/>
          </a:prstGeom>
          <a:noFill/>
          <a:ln w="63500">
            <a:solidFill>
              <a:srgbClr val="000001"/>
            </a:solidFill>
            <a:round/>
            <a:headEnd/>
            <a:tailEnd/>
          </a:ln>
        </p:spPr>
        <p:txBody>
          <a:bodyPr wrap="none" anchor="ctr">
            <a:prstTxWarp prst="textNoShape">
              <a:avLst/>
            </a:prstTxWarp>
          </a:bodyPr>
          <a:lstStyle/>
          <a:p>
            <a:endParaRPr lang="en-US"/>
          </a:p>
        </p:txBody>
      </p:sp>
      <p:sp>
        <p:nvSpPr>
          <p:cNvPr id="11" name="Oval 10"/>
          <p:cNvSpPr/>
          <p:nvPr/>
        </p:nvSpPr>
        <p:spPr>
          <a:xfrm>
            <a:off x="3048000" y="3429000"/>
            <a:ext cx="762000" cy="6096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68620" name="TextBox 13"/>
          <p:cNvSpPr txBox="1">
            <a:spLocks noChangeArrowheads="1"/>
          </p:cNvSpPr>
          <p:nvPr/>
        </p:nvSpPr>
        <p:spPr bwMode="auto">
          <a:xfrm>
            <a:off x="2819400" y="3124200"/>
            <a:ext cx="990600" cy="307975"/>
          </a:xfrm>
          <a:prstGeom prst="rect">
            <a:avLst/>
          </a:prstGeom>
          <a:noFill/>
          <a:ln w="9525">
            <a:noFill/>
            <a:miter lim="800000"/>
            <a:headEnd/>
            <a:tailEnd/>
          </a:ln>
        </p:spPr>
        <p:txBody>
          <a:bodyPr>
            <a:prstTxWarp prst="textNoShape">
              <a:avLst/>
            </a:prstTxWarp>
            <a:spAutoFit/>
          </a:bodyPr>
          <a:lstStyle/>
          <a:p>
            <a:r>
              <a:rPr lang="en-US" sz="1400"/>
              <a:t>S/T 489H</a:t>
            </a:r>
          </a:p>
        </p:txBody>
      </p:sp>
      <p:sp>
        <p:nvSpPr>
          <p:cNvPr id="15" name="Oval 14"/>
          <p:cNvSpPr/>
          <p:nvPr/>
        </p:nvSpPr>
        <p:spPr>
          <a:xfrm>
            <a:off x="3733800" y="4800600"/>
            <a:ext cx="1066800" cy="8382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68622" name="TextBox 15"/>
          <p:cNvSpPr txBox="1">
            <a:spLocks noChangeArrowheads="1"/>
          </p:cNvSpPr>
          <p:nvPr/>
        </p:nvSpPr>
        <p:spPr bwMode="auto">
          <a:xfrm>
            <a:off x="3733800" y="4953000"/>
            <a:ext cx="990600" cy="307975"/>
          </a:xfrm>
          <a:prstGeom prst="rect">
            <a:avLst/>
          </a:prstGeom>
          <a:noFill/>
          <a:ln w="9525">
            <a:noFill/>
            <a:miter lim="800000"/>
            <a:headEnd/>
            <a:tailEnd/>
          </a:ln>
        </p:spPr>
        <p:txBody>
          <a:bodyPr>
            <a:prstTxWarp prst="textNoShape">
              <a:avLst/>
            </a:prstTxWarp>
            <a:spAutoFit/>
          </a:bodyPr>
          <a:lstStyle/>
          <a:p>
            <a:r>
              <a:rPr lang="en-US" sz="1400"/>
              <a:t>T490K</a:t>
            </a:r>
          </a:p>
        </p:txBody>
      </p:sp>
      <p:sp>
        <p:nvSpPr>
          <p:cNvPr id="68623" name="TextBox 16"/>
          <p:cNvSpPr txBox="1">
            <a:spLocks noChangeArrowheads="1"/>
          </p:cNvSpPr>
          <p:nvPr/>
        </p:nvSpPr>
        <p:spPr bwMode="auto">
          <a:xfrm>
            <a:off x="3962400" y="5181600"/>
            <a:ext cx="762000" cy="304800"/>
          </a:xfrm>
          <a:prstGeom prst="rect">
            <a:avLst/>
          </a:prstGeom>
          <a:noFill/>
          <a:ln w="9525">
            <a:noFill/>
            <a:miter lim="800000"/>
            <a:headEnd/>
            <a:tailEnd/>
          </a:ln>
        </p:spPr>
        <p:txBody>
          <a:bodyPr>
            <a:prstTxWarp prst="textNoShape">
              <a:avLst/>
            </a:prstTxWarp>
            <a:spAutoFit/>
          </a:bodyPr>
          <a:lstStyle/>
          <a:p>
            <a:r>
              <a:rPr lang="en-US" sz="1400"/>
              <a:t>N491G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2286000"/>
            <a:ext cx="9144000" cy="3276600"/>
          </a:xfrm>
          <a:prstGeom prst="rect">
            <a:avLst/>
          </a:prstGeom>
          <a:solidFill>
            <a:schemeClr val="bg1">
              <a:alpha val="50195"/>
            </a:schemeClr>
          </a:solidFill>
          <a:ln w="9525">
            <a:noFill/>
            <a:miter lim="800000"/>
            <a:headEnd/>
            <a:tailEnd/>
          </a:ln>
        </p:spPr>
        <p:txBody>
          <a:bodyPr wrap="none" anchor="ctr">
            <a:prstTxWarp prst="textNoShape">
              <a:avLst/>
            </a:prstTxWarp>
          </a:bodyPr>
          <a:lstStyle/>
          <a:p>
            <a:endParaRPr lang="en-US"/>
          </a:p>
        </p:txBody>
      </p:sp>
      <p:sp>
        <p:nvSpPr>
          <p:cNvPr id="70659" name="Title 7"/>
          <p:cNvSpPr>
            <a:spLocks noGrp="1"/>
          </p:cNvSpPr>
          <p:nvPr>
            <p:ph type="title"/>
          </p:nvPr>
        </p:nvSpPr>
        <p:spPr>
          <a:xfrm>
            <a:off x="0" y="304800"/>
            <a:ext cx="9144000" cy="1143000"/>
          </a:xfrm>
        </p:spPr>
        <p:txBody>
          <a:bodyPr/>
          <a:lstStyle/>
          <a:p>
            <a:r>
              <a:rPr lang="en-US" sz="3600" smtClean="0"/>
              <a:t>Snakes a Model for Extreme Adaptation</a:t>
            </a:r>
            <a:r>
              <a:rPr lang="en-US" sz="3200" smtClean="0"/>
              <a:t/>
            </a:r>
            <a:br>
              <a:rPr lang="en-US" sz="3200" smtClean="0"/>
            </a:br>
            <a:r>
              <a:rPr lang="en-US" sz="2800" smtClean="0"/>
              <a:t>Metabolism – Physiology - Venom</a:t>
            </a:r>
          </a:p>
        </p:txBody>
      </p:sp>
      <p:sp>
        <p:nvSpPr>
          <p:cNvPr id="70660" name="Rectangle 4"/>
          <p:cNvSpPr>
            <a:spLocks noGrp="1" noChangeArrowheads="1"/>
          </p:cNvSpPr>
          <p:nvPr>
            <p:ph type="body" idx="1"/>
          </p:nvPr>
        </p:nvSpPr>
        <p:spPr>
          <a:xfrm>
            <a:off x="457200" y="1600200"/>
            <a:ext cx="8686800" cy="5029200"/>
          </a:xfrm>
        </p:spPr>
        <p:txBody>
          <a:bodyPr/>
          <a:lstStyle/>
          <a:p>
            <a:r>
              <a:rPr lang="en-US" smtClean="0"/>
              <a:t>Aerobic Metabolism</a:t>
            </a:r>
          </a:p>
          <a:p>
            <a:pPr lvl="1"/>
            <a:r>
              <a:rPr lang="en-US" smtClean="0"/>
              <a:t>One of the lowest basal metabolic rates</a:t>
            </a:r>
          </a:p>
          <a:p>
            <a:pPr lvl="1"/>
            <a:r>
              <a:rPr lang="en-US" smtClean="0"/>
              <a:t>Highest fluctuation between basal and max</a:t>
            </a:r>
          </a:p>
          <a:p>
            <a:pPr lvl="1"/>
            <a:r>
              <a:rPr lang="en-US" smtClean="0"/>
              <a:t>Fluctuations of 40-fold in 48 hours</a:t>
            </a:r>
          </a:p>
          <a:p>
            <a:pPr lvl="1"/>
            <a:endParaRPr lang="en-US" smtClean="0"/>
          </a:p>
          <a:p>
            <a:endParaRPr lang="en-US" smtClean="0"/>
          </a:p>
          <a:p>
            <a:endParaRPr lang="en-US"/>
          </a:p>
        </p:txBody>
      </p:sp>
      <p:pic>
        <p:nvPicPr>
          <p:cNvPr id="11" name="Picture 14" descr="00123ed3"/>
          <p:cNvPicPr>
            <a:picLocks noChangeAspect="1" noChangeArrowheads="1"/>
          </p:cNvPicPr>
          <p:nvPr/>
        </p:nvPicPr>
        <p:blipFill>
          <a:blip r:embed="rId3"/>
          <a:srcRect/>
          <a:stretch>
            <a:fillRect/>
          </a:stretch>
        </p:blipFill>
        <p:spPr bwMode="auto">
          <a:xfrm>
            <a:off x="7772400" y="5880100"/>
            <a:ext cx="1371600" cy="977900"/>
          </a:xfrm>
          <a:prstGeom prst="rect">
            <a:avLst/>
          </a:prstGeom>
          <a:noFill/>
          <a:effectLst>
            <a:outerShdw blurRad="34290" dist="38099" dir="2700000" algn="ctr" rotWithShape="0">
              <a:schemeClr val="bg1">
                <a:alpha val="74998"/>
              </a:schemeClr>
            </a:outerShdw>
          </a:effectLst>
        </p:spPr>
      </p:pic>
      <p:pic>
        <p:nvPicPr>
          <p:cNvPr id="6" name="Picture 5"/>
          <p:cNvPicPr>
            <a:picLocks noChangeAspect="1"/>
          </p:cNvPicPr>
          <p:nvPr/>
        </p:nvPicPr>
        <p:blipFill>
          <a:blip r:embed="rId4">
            <a:duotone>
              <a:prstClr val="black"/>
              <a:srgbClr val="D9C3A5">
                <a:tint val="50000"/>
                <a:satMod val="180000"/>
              </a:srgbClr>
            </a:duotone>
          </a:blip>
          <a:stretch>
            <a:fillRect/>
          </a:stretch>
        </p:blipFill>
        <p:spPr>
          <a:xfrm>
            <a:off x="2189179" y="3657600"/>
            <a:ext cx="4283629" cy="3276599"/>
          </a:xfrm>
          <a:prstGeom prst="rect">
            <a:avLst/>
          </a:prstGeom>
          <a:effectLst>
            <a:glow rad="101600">
              <a:schemeClr val="bg1">
                <a:alpha val="75000"/>
              </a:schemeClr>
            </a:glow>
            <a:softEdge rad="889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Evolution of Proteins</a:t>
            </a:r>
          </a:p>
        </p:txBody>
      </p:sp>
      <p:pic>
        <p:nvPicPr>
          <p:cNvPr id="18435" name="Picture 2" descr="MolEvol.tiff"/>
          <p:cNvPicPr>
            <a:picLocks noChangeAspect="1"/>
          </p:cNvPicPr>
          <p:nvPr/>
        </p:nvPicPr>
        <p:blipFill>
          <a:blip r:embed="rId2"/>
          <a:srcRect/>
          <a:stretch>
            <a:fillRect/>
          </a:stretch>
        </p:blipFill>
        <p:spPr bwMode="auto">
          <a:xfrm>
            <a:off x="0" y="2362200"/>
            <a:ext cx="9144000" cy="3397250"/>
          </a:xfrm>
          <a:prstGeom prst="rect">
            <a:avLst/>
          </a:prstGeom>
          <a:noFill/>
          <a:ln w="9525">
            <a:noFill/>
            <a:miter lim="800000"/>
            <a:headEnd/>
            <a:tailEnd/>
          </a:ln>
        </p:spPr>
      </p:pic>
      <p:sp>
        <p:nvSpPr>
          <p:cNvPr id="18436" name="TextBox 3"/>
          <p:cNvSpPr txBox="1">
            <a:spLocks noChangeArrowheads="1"/>
          </p:cNvSpPr>
          <p:nvPr/>
        </p:nvSpPr>
        <p:spPr bwMode="auto">
          <a:xfrm>
            <a:off x="7239000" y="6488113"/>
            <a:ext cx="1905000" cy="369887"/>
          </a:xfrm>
          <a:prstGeom prst="rect">
            <a:avLst/>
          </a:prstGeom>
          <a:noFill/>
          <a:ln w="9525">
            <a:noFill/>
            <a:miter lim="800000"/>
            <a:headEnd/>
            <a:tailEnd/>
          </a:ln>
        </p:spPr>
        <p:txBody>
          <a:bodyPr wrap="none">
            <a:prstTxWarp prst="textNoShape">
              <a:avLst/>
            </a:prstTxWarp>
            <a:spAutoFit/>
          </a:bodyPr>
          <a:lstStyle/>
          <a:p>
            <a:r>
              <a:rPr lang="en-US"/>
              <a:t>Jason de Koning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2286000"/>
            <a:ext cx="9144000" cy="3276600"/>
          </a:xfrm>
          <a:prstGeom prst="rect">
            <a:avLst/>
          </a:prstGeom>
          <a:solidFill>
            <a:schemeClr val="bg1">
              <a:alpha val="50195"/>
            </a:schemeClr>
          </a:solidFill>
          <a:ln w="9525">
            <a:noFill/>
            <a:miter lim="800000"/>
            <a:headEnd/>
            <a:tailEnd/>
          </a:ln>
        </p:spPr>
        <p:txBody>
          <a:bodyPr wrap="none" anchor="ctr">
            <a:prstTxWarp prst="textNoShape">
              <a:avLst/>
            </a:prstTxWarp>
          </a:bodyPr>
          <a:lstStyle/>
          <a:p>
            <a:endParaRPr lang="en-US"/>
          </a:p>
        </p:txBody>
      </p:sp>
      <p:sp>
        <p:nvSpPr>
          <p:cNvPr id="72707" name="Rectangle 4"/>
          <p:cNvSpPr>
            <a:spLocks noGrp="1" noChangeArrowheads="1"/>
          </p:cNvSpPr>
          <p:nvPr>
            <p:ph type="body" idx="1"/>
          </p:nvPr>
        </p:nvSpPr>
        <p:spPr/>
        <p:txBody>
          <a:bodyPr/>
          <a:lstStyle/>
          <a:p>
            <a:r>
              <a:rPr lang="en-US" smtClean="0"/>
              <a:t>Aerobic Metabolism</a:t>
            </a:r>
          </a:p>
          <a:p>
            <a:r>
              <a:rPr lang="en-US" smtClean="0"/>
              <a:t>Physiological Remodeling to Digest Prey</a:t>
            </a:r>
          </a:p>
          <a:p>
            <a:pPr lvl="1"/>
            <a:r>
              <a:rPr lang="en-US" smtClean="0"/>
              <a:t>Heart muscle - may enlarge 50%</a:t>
            </a:r>
          </a:p>
          <a:p>
            <a:pPr lvl="1"/>
            <a:r>
              <a:rPr lang="en-US" smtClean="0"/>
              <a:t>Liver – may enlarge 100%  </a:t>
            </a:r>
          </a:p>
          <a:p>
            <a:pPr lvl="1"/>
            <a:r>
              <a:rPr lang="en-US" smtClean="0"/>
              <a:t>Gut - may enlarge 100 - 150% </a:t>
            </a:r>
          </a:p>
          <a:p>
            <a:endParaRPr lang="en-US" smtClean="0"/>
          </a:p>
          <a:p>
            <a:endParaRPr lang="en-US"/>
          </a:p>
        </p:txBody>
      </p:sp>
      <p:pic>
        <p:nvPicPr>
          <p:cNvPr id="176133" name="Picture 5" descr="00123ed3"/>
          <p:cNvPicPr>
            <a:picLocks noChangeAspect="1" noChangeArrowheads="1"/>
          </p:cNvPicPr>
          <p:nvPr/>
        </p:nvPicPr>
        <p:blipFill>
          <a:blip r:embed="rId3"/>
          <a:srcRect/>
          <a:stretch>
            <a:fillRect/>
          </a:stretch>
        </p:blipFill>
        <p:spPr bwMode="auto">
          <a:xfrm>
            <a:off x="7772400" y="5880100"/>
            <a:ext cx="1371600" cy="977900"/>
          </a:xfrm>
          <a:prstGeom prst="rect">
            <a:avLst/>
          </a:prstGeom>
          <a:noFill/>
          <a:effectLst>
            <a:outerShdw blurRad="34290" dist="38099" dir="2700000" algn="ctr" rotWithShape="0">
              <a:schemeClr val="bg1">
                <a:alpha val="74998"/>
              </a:schemeClr>
            </a:outerShdw>
          </a:effectLst>
        </p:spPr>
      </p:pic>
      <p:pic>
        <p:nvPicPr>
          <p:cNvPr id="72709" name="Picture 4"/>
          <p:cNvPicPr>
            <a:picLocks noChangeAspect="1"/>
          </p:cNvPicPr>
          <p:nvPr/>
        </p:nvPicPr>
        <p:blipFill>
          <a:blip r:embed="rId4"/>
          <a:srcRect/>
          <a:stretch>
            <a:fillRect/>
          </a:stretch>
        </p:blipFill>
        <p:spPr bwMode="auto">
          <a:xfrm>
            <a:off x="2614613" y="4533900"/>
            <a:ext cx="4657725" cy="2057400"/>
          </a:xfrm>
          <a:prstGeom prst="rect">
            <a:avLst/>
          </a:prstGeom>
          <a:noFill/>
          <a:ln w="9525">
            <a:noFill/>
            <a:miter lim="800000"/>
            <a:headEnd/>
            <a:tailEnd/>
          </a:ln>
        </p:spPr>
      </p:pic>
      <p:sp>
        <p:nvSpPr>
          <p:cNvPr id="72710" name="Rectangle 6"/>
          <p:cNvSpPr>
            <a:spLocks noChangeArrowheads="1"/>
          </p:cNvSpPr>
          <p:nvPr/>
        </p:nvSpPr>
        <p:spPr bwMode="auto">
          <a:xfrm>
            <a:off x="350838" y="5238750"/>
            <a:ext cx="2141537" cy="647700"/>
          </a:xfrm>
          <a:prstGeom prst="rect">
            <a:avLst/>
          </a:prstGeom>
          <a:noFill/>
          <a:ln w="9525">
            <a:noFill/>
            <a:miter lim="800000"/>
            <a:headEnd/>
            <a:tailEnd/>
          </a:ln>
        </p:spPr>
        <p:txBody>
          <a:bodyPr>
            <a:prstTxWarp prst="textNoShape">
              <a:avLst/>
            </a:prstTxWarp>
            <a:spAutoFit/>
          </a:bodyPr>
          <a:lstStyle/>
          <a:p>
            <a:r>
              <a:rPr lang="en-US" i="1"/>
              <a:t>Secor &amp; Diamond, Nature, 1998</a:t>
            </a:r>
          </a:p>
        </p:txBody>
      </p:sp>
      <p:sp>
        <p:nvSpPr>
          <p:cNvPr id="72711" name="Title 7"/>
          <p:cNvSpPr>
            <a:spLocks noGrp="1"/>
          </p:cNvSpPr>
          <p:nvPr>
            <p:ph type="title"/>
          </p:nvPr>
        </p:nvSpPr>
        <p:spPr/>
        <p:txBody>
          <a:bodyPr/>
          <a:lstStyle/>
          <a:p>
            <a:r>
              <a:rPr lang="en-US" sz="3600" smtClean="0"/>
              <a:t>Snakes a Model for Extreme Adaptation</a:t>
            </a:r>
            <a:r>
              <a:rPr lang="en-US" sz="3200" smtClean="0"/>
              <a:t/>
            </a:r>
            <a:br>
              <a:rPr lang="en-US" sz="3200" smtClean="0"/>
            </a:br>
            <a:r>
              <a:rPr lang="en-US" sz="2800" smtClean="0"/>
              <a:t>Metabolism – Physiology - Venom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2286000"/>
            <a:ext cx="9144000" cy="3276600"/>
          </a:xfrm>
          <a:prstGeom prst="rect">
            <a:avLst/>
          </a:prstGeom>
          <a:solidFill>
            <a:schemeClr val="bg1">
              <a:alpha val="50195"/>
            </a:schemeClr>
          </a:solidFill>
          <a:ln w="9525">
            <a:noFill/>
            <a:miter lim="800000"/>
            <a:headEnd/>
            <a:tailEnd/>
          </a:ln>
        </p:spPr>
        <p:txBody>
          <a:bodyPr wrap="none" anchor="ctr">
            <a:prstTxWarp prst="textNoShape">
              <a:avLst/>
            </a:prstTxWarp>
          </a:bodyPr>
          <a:lstStyle/>
          <a:p>
            <a:endParaRPr lang="en-US"/>
          </a:p>
        </p:txBody>
      </p:sp>
      <p:sp>
        <p:nvSpPr>
          <p:cNvPr id="31748" name="Rectangle 4"/>
          <p:cNvSpPr>
            <a:spLocks noGrp="1" noChangeArrowheads="1"/>
          </p:cNvSpPr>
          <p:nvPr>
            <p:ph type="body" idx="1"/>
          </p:nvPr>
        </p:nvSpPr>
        <p:spPr/>
        <p:txBody>
          <a:bodyPr/>
          <a:lstStyle/>
          <a:p>
            <a:r>
              <a:rPr lang="en-US" smtClean="0"/>
              <a:t>Aerobic Metabolism</a:t>
            </a:r>
          </a:p>
          <a:p>
            <a:r>
              <a:rPr lang="en-US" smtClean="0"/>
              <a:t>Physiological Remodeling</a:t>
            </a:r>
          </a:p>
          <a:p>
            <a:r>
              <a:rPr lang="en-US" smtClean="0"/>
              <a:t>Venom</a:t>
            </a:r>
          </a:p>
          <a:p>
            <a:pPr marL="971550" lvl="1" indent="-317500">
              <a:lnSpc>
                <a:spcPct val="90000"/>
              </a:lnSpc>
            </a:pPr>
            <a:r>
              <a:rPr lang="en-US" smtClean="0"/>
              <a:t>Diverse arsenal of deadly venom proteins</a:t>
            </a:r>
          </a:p>
          <a:p>
            <a:pPr marL="971550" lvl="1" indent="-317500">
              <a:lnSpc>
                <a:spcPct val="90000"/>
              </a:lnSpc>
            </a:pPr>
            <a:r>
              <a:rPr lang="en-US" smtClean="0"/>
              <a:t>Widespread adaptive evolution of venom proteins</a:t>
            </a:r>
          </a:p>
          <a:p>
            <a:pPr marL="971550" lvl="1" indent="-317500"/>
            <a:endParaRPr lang="en-US" smtClean="0"/>
          </a:p>
          <a:p>
            <a:pPr marL="971550" lvl="1" indent="-317500"/>
            <a:endParaRPr lang="en-US" smtClean="0"/>
          </a:p>
          <a:p>
            <a:endParaRPr lang="en-US"/>
          </a:p>
        </p:txBody>
      </p:sp>
      <p:pic>
        <p:nvPicPr>
          <p:cNvPr id="9" name="Picture 14" descr="00123ed3"/>
          <p:cNvPicPr>
            <a:picLocks noChangeAspect="1" noChangeArrowheads="1"/>
          </p:cNvPicPr>
          <p:nvPr/>
        </p:nvPicPr>
        <p:blipFill>
          <a:blip r:embed="rId3"/>
          <a:srcRect/>
          <a:stretch>
            <a:fillRect/>
          </a:stretch>
        </p:blipFill>
        <p:spPr bwMode="auto">
          <a:xfrm>
            <a:off x="7772400" y="5880100"/>
            <a:ext cx="1371600" cy="977900"/>
          </a:xfrm>
          <a:prstGeom prst="rect">
            <a:avLst/>
          </a:prstGeom>
          <a:noFill/>
          <a:effectLst>
            <a:outerShdw blurRad="34290" dist="38099" dir="2700000" algn="ctr" rotWithShape="0">
              <a:schemeClr val="bg1">
                <a:alpha val="74998"/>
              </a:schemeClr>
            </a:outerShdw>
          </a:effectLst>
        </p:spPr>
      </p:pic>
      <p:sp>
        <p:nvSpPr>
          <p:cNvPr id="74757" name="Title 7"/>
          <p:cNvSpPr>
            <a:spLocks noGrp="1"/>
          </p:cNvSpPr>
          <p:nvPr>
            <p:ph type="title"/>
          </p:nvPr>
        </p:nvSpPr>
        <p:spPr/>
        <p:txBody>
          <a:bodyPr/>
          <a:lstStyle/>
          <a:p>
            <a:r>
              <a:rPr lang="en-US" sz="3600" smtClean="0"/>
              <a:t>Snakes a Model for Extreme Adaptation</a:t>
            </a:r>
            <a:r>
              <a:rPr lang="en-US" sz="3200" smtClean="0"/>
              <a:t/>
            </a:r>
            <a:br>
              <a:rPr lang="en-US" sz="3200" smtClean="0"/>
            </a:br>
            <a:r>
              <a:rPr lang="en-US" sz="2800" smtClean="0"/>
              <a:t>Metabolism – Physiology - Venom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3" name="Rectangle 3"/>
          <p:cNvSpPr>
            <a:spLocks noGrp="1" noChangeArrowheads="1"/>
          </p:cNvSpPr>
          <p:nvPr>
            <p:ph type="title"/>
          </p:nvPr>
        </p:nvSpPr>
        <p:spPr>
          <a:xfrm>
            <a:off x="0" y="293688"/>
            <a:ext cx="9144000" cy="981075"/>
          </a:xfrm>
        </p:spPr>
        <p:txBody>
          <a:bodyPr/>
          <a:lstStyle/>
          <a:p>
            <a:r>
              <a:rPr lang="en-US" sz="3200" smtClean="0">
                <a:solidFill>
                  <a:schemeClr val="tx1"/>
                </a:solidFill>
              </a:rPr>
              <a:t>Massive Multi-Protein Adaptation</a:t>
            </a:r>
          </a:p>
        </p:txBody>
      </p:sp>
      <p:sp>
        <p:nvSpPr>
          <p:cNvPr id="76804" name="Rectangle 12"/>
          <p:cNvSpPr>
            <a:spLocks noChangeArrowheads="1"/>
          </p:cNvSpPr>
          <p:nvPr/>
        </p:nvSpPr>
        <p:spPr bwMode="auto">
          <a:xfrm>
            <a:off x="2443163" y="1379538"/>
            <a:ext cx="6561137" cy="4691062"/>
          </a:xfrm>
          <a:prstGeom prst="rect">
            <a:avLst/>
          </a:prstGeom>
          <a:noFill/>
          <a:ln w="9525">
            <a:noFill/>
            <a:miter lim="800000"/>
            <a:headEnd/>
            <a:tailEnd/>
          </a:ln>
        </p:spPr>
        <p:txBody>
          <a:bodyPr>
            <a:prstTxWarp prst="textNoShape">
              <a:avLst/>
            </a:prstTxWarp>
            <a:spAutoFit/>
          </a:bodyPr>
          <a:lstStyle/>
          <a:p>
            <a:pPr lvl="1">
              <a:spcBef>
                <a:spcPct val="20000"/>
              </a:spcBef>
              <a:buClr>
                <a:srgbClr val="FF8000"/>
              </a:buClr>
              <a:buSzPct val="100000"/>
              <a:buFont typeface="Wingdings" charset="2"/>
              <a:buChar char="ü"/>
            </a:pPr>
            <a:r>
              <a:rPr lang="en-US">
                <a:latin typeface="Helvetica" charset="0"/>
                <a:ea typeface="Osaka" charset="-128"/>
                <a:cs typeface="Osaka" charset="-128"/>
              </a:rPr>
              <a:t>Most extreme adaptation known in metabolic proteins</a:t>
            </a:r>
          </a:p>
          <a:p>
            <a:pPr lvl="1">
              <a:spcBef>
                <a:spcPct val="20000"/>
              </a:spcBef>
              <a:buClr>
                <a:srgbClr val="FF8000"/>
              </a:buClr>
              <a:buSzPct val="100000"/>
              <a:buFont typeface="Wingdings" charset="2"/>
              <a:buChar char="ü"/>
            </a:pPr>
            <a:endParaRPr lang="en-US">
              <a:latin typeface="Helvetica" charset="0"/>
              <a:ea typeface="Osaka" charset="-128"/>
              <a:cs typeface="Osaka" charset="-128"/>
            </a:endParaRPr>
          </a:p>
          <a:p>
            <a:pPr lvl="1">
              <a:spcBef>
                <a:spcPct val="20000"/>
              </a:spcBef>
              <a:buClr>
                <a:srgbClr val="FF8000"/>
              </a:buClr>
              <a:buSzPct val="100000"/>
              <a:buFont typeface="Wingdings" charset="2"/>
              <a:buChar char="ü"/>
            </a:pPr>
            <a:r>
              <a:rPr lang="en-US">
                <a:latin typeface="Helvetica" charset="0"/>
                <a:ea typeface="Osaka" charset="-128"/>
                <a:cs typeface="Osaka" charset="-128"/>
              </a:rPr>
              <a:t>Molecular coevolution – best example known</a:t>
            </a:r>
          </a:p>
          <a:p>
            <a:pPr lvl="1">
              <a:spcBef>
                <a:spcPct val="20000"/>
              </a:spcBef>
              <a:buClr>
                <a:srgbClr val="FF8000"/>
              </a:buClr>
              <a:buSzPct val="100000"/>
              <a:buFont typeface="Wingdings" charset="2"/>
              <a:buChar char="ü"/>
            </a:pPr>
            <a:endParaRPr lang="en-US">
              <a:latin typeface="Helvetica" charset="0"/>
              <a:ea typeface="Osaka" charset="-128"/>
              <a:cs typeface="Osaka" charset="-128"/>
            </a:endParaRPr>
          </a:p>
          <a:p>
            <a:pPr lvl="1">
              <a:spcBef>
                <a:spcPct val="20000"/>
              </a:spcBef>
              <a:buClr>
                <a:srgbClr val="FF8000"/>
              </a:buClr>
              <a:buSzPct val="100000"/>
              <a:buFont typeface="Wingdings" charset="2"/>
              <a:buChar char="ü"/>
            </a:pPr>
            <a:r>
              <a:rPr lang="en-US">
                <a:latin typeface="Helvetica" charset="0"/>
                <a:ea typeface="Osaka" charset="-128"/>
                <a:cs typeface="Osaka" charset="-128"/>
              </a:rPr>
              <a:t>Molecular convergence</a:t>
            </a:r>
          </a:p>
          <a:p>
            <a:pPr lvl="1">
              <a:spcBef>
                <a:spcPct val="20000"/>
              </a:spcBef>
              <a:buClr>
                <a:srgbClr val="FF8000"/>
              </a:buClr>
              <a:buSzPct val="100000"/>
            </a:pPr>
            <a:endParaRPr lang="en-US">
              <a:latin typeface="Helvetica" charset="0"/>
              <a:ea typeface="Osaka" charset="-128"/>
              <a:cs typeface="Osaka" charset="-128"/>
            </a:endParaRPr>
          </a:p>
          <a:p>
            <a:pPr lvl="1">
              <a:spcBef>
                <a:spcPct val="20000"/>
              </a:spcBef>
              <a:buClr>
                <a:srgbClr val="FF8000"/>
              </a:buClr>
              <a:buSzPct val="100000"/>
              <a:buFont typeface="Wingdings" charset="2"/>
              <a:buChar char="ü"/>
            </a:pPr>
            <a:r>
              <a:rPr lang="en-US">
                <a:latin typeface="Helvetica" charset="0"/>
                <a:ea typeface="Osaka" charset="-128"/>
                <a:cs typeface="Osaka" charset="-128"/>
              </a:rPr>
              <a:t>Shift in mitochondrial function</a:t>
            </a:r>
          </a:p>
          <a:p>
            <a:pPr lvl="2">
              <a:spcBef>
                <a:spcPct val="20000"/>
              </a:spcBef>
              <a:buClr>
                <a:srgbClr val="FF8000"/>
              </a:buClr>
              <a:buSzPct val="100000"/>
              <a:buFont typeface="Wingdings" charset="2"/>
              <a:buChar char="ü"/>
            </a:pPr>
            <a:r>
              <a:rPr lang="en-US">
                <a:latin typeface="Helvetica" charset="0"/>
                <a:ea typeface="Osaka" charset="-128"/>
                <a:cs typeface="Osaka" charset="-128"/>
              </a:rPr>
              <a:t>Increase proton flow to the reaction center?</a:t>
            </a:r>
          </a:p>
          <a:p>
            <a:pPr lvl="2">
              <a:spcBef>
                <a:spcPct val="20000"/>
              </a:spcBef>
              <a:buClr>
                <a:srgbClr val="FF8000"/>
              </a:buClr>
              <a:buSzPct val="100000"/>
            </a:pPr>
            <a:endParaRPr lang="en-US">
              <a:latin typeface="Helvetica" charset="0"/>
              <a:ea typeface="Osaka" charset="-128"/>
              <a:cs typeface="Osaka" charset="-128"/>
            </a:endParaRPr>
          </a:p>
          <a:p>
            <a:pPr lvl="2">
              <a:spcBef>
                <a:spcPct val="20000"/>
              </a:spcBef>
              <a:buClr>
                <a:srgbClr val="FF8000"/>
              </a:buClr>
              <a:buSzPct val="100000"/>
            </a:pPr>
            <a:endParaRPr lang="en-US">
              <a:latin typeface="Helvetica" charset="0"/>
              <a:ea typeface="Osaka" charset="-128"/>
              <a:cs typeface="Osaka" charset="-128"/>
            </a:endParaRPr>
          </a:p>
          <a:p>
            <a:pPr lvl="1">
              <a:spcBef>
                <a:spcPct val="20000"/>
              </a:spcBef>
              <a:buClr>
                <a:srgbClr val="FF8000"/>
              </a:buClr>
              <a:buSzPct val="100000"/>
              <a:buFont typeface="Wingdings" charset="2"/>
              <a:buChar char="ü"/>
            </a:pPr>
            <a:r>
              <a:rPr lang="en-US">
                <a:latin typeface="Helvetica" charset="0"/>
                <a:ea typeface="Osaka" charset="-128"/>
                <a:cs typeface="Osaka" charset="-128"/>
              </a:rPr>
              <a:t>Likely important for metabolic fluctuations in snakes</a:t>
            </a:r>
          </a:p>
          <a:p>
            <a:pPr lvl="1">
              <a:spcBef>
                <a:spcPct val="20000"/>
              </a:spcBef>
              <a:buClr>
                <a:srgbClr val="FF8000"/>
              </a:buClr>
              <a:buSzPct val="100000"/>
              <a:buFont typeface="Wingdings" charset="2"/>
              <a:buChar char="ü"/>
            </a:pPr>
            <a:endParaRPr lang="en-US">
              <a:latin typeface="Helvetica" charset="0"/>
              <a:ea typeface="Osaka" charset="-128"/>
              <a:cs typeface="Osaka" charset="-128"/>
            </a:endParaRPr>
          </a:p>
          <a:p>
            <a:pPr lvl="1">
              <a:spcBef>
                <a:spcPct val="20000"/>
              </a:spcBef>
              <a:buClr>
                <a:srgbClr val="FF8000"/>
              </a:buClr>
              <a:buSzPct val="100000"/>
              <a:buFont typeface="Wingdings" charset="2"/>
              <a:buChar char="ü"/>
            </a:pPr>
            <a:r>
              <a:rPr lang="en-US">
                <a:latin typeface="Helvetica" charset="0"/>
                <a:ea typeface="Osaka" charset="-128"/>
                <a:cs typeface="Osaka" charset="-128"/>
              </a:rPr>
              <a:t>Microevolutinary event </a:t>
            </a:r>
            <a:r>
              <a:rPr lang="en-US">
                <a:latin typeface="Helvetica" charset="0"/>
                <a:ea typeface="Osaka" charset="-128"/>
                <a:cs typeface="Osaka" charset="-128"/>
                <a:sym typeface="Wingdings" charset="2"/>
              </a:rPr>
              <a:t> macroevolutionary adaptation</a:t>
            </a:r>
            <a:endParaRPr lang="en-US">
              <a:latin typeface="Helvetica" charset="0"/>
              <a:ea typeface="Osaka" charset="-128"/>
              <a:cs typeface="Osaka" charset="-128"/>
            </a:endParaRPr>
          </a:p>
          <a:p>
            <a:pPr>
              <a:spcBef>
                <a:spcPct val="20000"/>
              </a:spcBef>
              <a:buClr>
                <a:srgbClr val="FF8000"/>
              </a:buClr>
              <a:buSzPct val="100000"/>
              <a:buFont typeface="Wingdings" charset="2"/>
              <a:buChar char="ü"/>
            </a:pPr>
            <a:endParaRPr lang="en-US">
              <a:latin typeface="Helvetica" charset="0"/>
              <a:ea typeface="Osaka" charset="-128"/>
              <a:cs typeface="Osaka" charset="-128"/>
            </a:endParaRPr>
          </a:p>
        </p:txBody>
      </p:sp>
      <p:graphicFrame>
        <p:nvGraphicFramePr>
          <p:cNvPr id="76802" name="Object 2"/>
          <p:cNvGraphicFramePr>
            <a:graphicFrameLocks noChangeAspect="1"/>
          </p:cNvGraphicFramePr>
          <p:nvPr/>
        </p:nvGraphicFramePr>
        <p:xfrm>
          <a:off x="306388" y="1560513"/>
          <a:ext cx="2562225" cy="4221162"/>
        </p:xfrm>
        <a:graphic>
          <a:graphicData uri="http://schemas.openxmlformats.org/presentationml/2006/ole">
            <p:oleObj spid="_x0000_s76802" name="Document" r:id="rId4" imgW="2865120" imgH="4480560" progId="Word.Document.8">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2286000"/>
            <a:ext cx="9144000" cy="3276600"/>
          </a:xfrm>
          <a:prstGeom prst="rect">
            <a:avLst/>
          </a:prstGeom>
          <a:solidFill>
            <a:schemeClr val="bg1">
              <a:alpha val="50195"/>
            </a:schemeClr>
          </a:solidFill>
          <a:ln w="9525">
            <a:noFill/>
            <a:miter lim="800000"/>
            <a:headEnd/>
            <a:tailEnd/>
          </a:ln>
        </p:spPr>
        <p:txBody>
          <a:bodyPr wrap="none" anchor="ctr">
            <a:prstTxWarp prst="textNoShape">
              <a:avLst/>
            </a:prstTxWarp>
          </a:bodyPr>
          <a:lstStyle/>
          <a:p>
            <a:endParaRPr lang="en-US"/>
          </a:p>
        </p:txBody>
      </p:sp>
      <p:sp>
        <p:nvSpPr>
          <p:cNvPr id="78851" name="Rectangle 4"/>
          <p:cNvSpPr>
            <a:spLocks noGrp="1" noChangeArrowheads="1"/>
          </p:cNvSpPr>
          <p:nvPr>
            <p:ph type="body" idx="1"/>
          </p:nvPr>
        </p:nvSpPr>
        <p:spPr/>
        <p:txBody>
          <a:bodyPr/>
          <a:lstStyle/>
          <a:p>
            <a:r>
              <a:rPr lang="en-US" smtClean="0"/>
              <a:t>Aerobic Metabolism</a:t>
            </a:r>
          </a:p>
          <a:p>
            <a:r>
              <a:rPr lang="en-US" smtClean="0"/>
              <a:t>Physiological Remodeling</a:t>
            </a:r>
          </a:p>
          <a:p>
            <a:r>
              <a:rPr lang="en-US" smtClean="0"/>
              <a:t>Venom</a:t>
            </a:r>
          </a:p>
          <a:p>
            <a:r>
              <a:rPr lang="en-US" smtClean="0"/>
              <a:t>Evolutionary History</a:t>
            </a:r>
          </a:p>
          <a:p>
            <a:pPr lvl="1"/>
            <a:r>
              <a:rPr lang="en-US" smtClean="0"/>
              <a:t>=&gt; Fossorial and inactive</a:t>
            </a:r>
          </a:p>
          <a:p>
            <a:pPr lvl="1"/>
            <a:r>
              <a:rPr lang="en-US" smtClean="0"/>
              <a:t>=&gt; Terrestrial and capable of switching from inactive to very active</a:t>
            </a:r>
          </a:p>
          <a:p>
            <a:pPr lvl="1"/>
            <a:endParaRPr lang="en-US" smtClean="0"/>
          </a:p>
          <a:p>
            <a:pPr lvl="1"/>
            <a:endParaRPr lang="en-US" smtClean="0"/>
          </a:p>
          <a:p>
            <a:endParaRPr lang="en-US"/>
          </a:p>
        </p:txBody>
      </p:sp>
      <p:pic>
        <p:nvPicPr>
          <p:cNvPr id="9" name="Picture 14" descr="00123ed3"/>
          <p:cNvPicPr>
            <a:picLocks noChangeAspect="1" noChangeArrowheads="1"/>
          </p:cNvPicPr>
          <p:nvPr/>
        </p:nvPicPr>
        <p:blipFill>
          <a:blip r:embed="rId3"/>
          <a:srcRect/>
          <a:stretch>
            <a:fillRect/>
          </a:stretch>
        </p:blipFill>
        <p:spPr bwMode="auto">
          <a:xfrm>
            <a:off x="7772400" y="5880100"/>
            <a:ext cx="1371600" cy="977900"/>
          </a:xfrm>
          <a:prstGeom prst="rect">
            <a:avLst/>
          </a:prstGeom>
          <a:noFill/>
          <a:effectLst>
            <a:outerShdw blurRad="34290" dist="38099" dir="2700000" algn="ctr" rotWithShape="0">
              <a:schemeClr val="bg1">
                <a:alpha val="74998"/>
              </a:schemeClr>
            </a:outerShdw>
          </a:effectLst>
        </p:spPr>
      </p:pic>
      <p:sp>
        <p:nvSpPr>
          <p:cNvPr id="78853" name="Title 7"/>
          <p:cNvSpPr>
            <a:spLocks noGrp="1"/>
          </p:cNvSpPr>
          <p:nvPr>
            <p:ph type="title"/>
          </p:nvPr>
        </p:nvSpPr>
        <p:spPr/>
        <p:txBody>
          <a:bodyPr/>
          <a:lstStyle/>
          <a:p>
            <a:r>
              <a:rPr lang="en-US" sz="3600" smtClean="0"/>
              <a:t>Snakes a Model for Extreme Adaptation</a:t>
            </a:r>
            <a:r>
              <a:rPr lang="en-US" sz="3200" smtClean="0"/>
              <a:t/>
            </a:r>
            <a:br>
              <a:rPr lang="en-US" sz="3200" smtClean="0"/>
            </a:br>
            <a:r>
              <a:rPr lang="en-US" sz="2800" smtClean="0"/>
              <a:t>Metabolism – Physiology - Venom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srcRect l="55914" t="17412" r="6451" b="8099"/>
          <a:stretch>
            <a:fillRect/>
          </a:stretch>
        </p:blipFill>
        <p:spPr bwMode="auto">
          <a:xfrm>
            <a:off x="152400" y="381000"/>
            <a:ext cx="3886200" cy="6172200"/>
          </a:xfrm>
          <a:prstGeom prst="rect">
            <a:avLst/>
          </a:prstGeom>
          <a:noFill/>
          <a:ln w="9525">
            <a:noFill/>
            <a:miter lim="800000"/>
            <a:headEnd/>
            <a:tailEnd/>
          </a:ln>
        </p:spPr>
      </p:pic>
      <p:sp>
        <p:nvSpPr>
          <p:cNvPr id="80899" name="Text Box 3"/>
          <p:cNvSpPr txBox="1">
            <a:spLocks noChangeArrowheads="1"/>
          </p:cNvSpPr>
          <p:nvPr/>
        </p:nvSpPr>
        <p:spPr bwMode="auto">
          <a:xfrm>
            <a:off x="4343400" y="381000"/>
            <a:ext cx="4191000" cy="4678363"/>
          </a:xfrm>
          <a:prstGeom prst="rect">
            <a:avLst/>
          </a:prstGeom>
          <a:noFill/>
          <a:ln w="9525">
            <a:noFill/>
            <a:miter lim="800000"/>
            <a:headEnd/>
            <a:tailEnd/>
          </a:ln>
        </p:spPr>
        <p:txBody>
          <a:bodyPr>
            <a:prstTxWarp prst="textNoShape">
              <a:avLst/>
            </a:prstTxWarp>
            <a:spAutoFit/>
          </a:bodyPr>
          <a:lstStyle/>
          <a:p>
            <a:pPr algn="ctr"/>
            <a:r>
              <a:rPr lang="en-US" sz="3200" b="1">
                <a:solidFill>
                  <a:schemeClr val="tx2"/>
                </a:solidFill>
              </a:rPr>
              <a:t>Did Venom Play a Role?</a:t>
            </a:r>
          </a:p>
          <a:p>
            <a:endParaRPr lang="en-US" b="1">
              <a:solidFill>
                <a:schemeClr val="tx2"/>
              </a:solidFill>
            </a:endParaRPr>
          </a:p>
          <a:p>
            <a:r>
              <a:rPr lang="en-US" b="1">
                <a:solidFill>
                  <a:schemeClr val="tx2"/>
                </a:solidFill>
              </a:rPr>
              <a:t>Snake venom genes were present (and expressed in salivary glands) in lizards </a:t>
            </a:r>
            <a:r>
              <a:rPr lang="en-US" b="1" i="1">
                <a:solidFill>
                  <a:srgbClr val="51AE0C"/>
                </a:solidFill>
              </a:rPr>
              <a:t>PRIOR</a:t>
            </a:r>
            <a:r>
              <a:rPr lang="en-US" b="1">
                <a:solidFill>
                  <a:schemeClr val="tx2"/>
                </a:solidFill>
              </a:rPr>
              <a:t> to snake evolution</a:t>
            </a:r>
          </a:p>
          <a:p>
            <a:endParaRPr lang="en-US" b="1">
              <a:solidFill>
                <a:schemeClr val="tx2"/>
              </a:solidFill>
            </a:endParaRPr>
          </a:p>
          <a:p>
            <a:r>
              <a:rPr lang="en-US" b="1">
                <a:solidFill>
                  <a:schemeClr val="tx2"/>
                </a:solidFill>
              </a:rPr>
              <a:t>A broad arsenal of amazingly toxic proteins evolved only in some snakes</a:t>
            </a:r>
          </a:p>
          <a:p>
            <a:endParaRPr lang="en-US" b="1">
              <a:solidFill>
                <a:schemeClr val="tx2"/>
              </a:solidFill>
            </a:endParaRPr>
          </a:p>
          <a:p>
            <a:r>
              <a:rPr lang="en-US" b="1">
                <a:solidFill>
                  <a:schemeClr val="tx2"/>
                </a:solidFill>
              </a:rPr>
              <a:t>Venom is also one of the main known causes of accelerated or diversifying evolution</a:t>
            </a:r>
          </a:p>
          <a:p>
            <a:endParaRPr lang="en-US" b="1">
              <a:solidFill>
                <a:schemeClr val="tx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2209800" y="4038600"/>
            <a:ext cx="2590800" cy="381000"/>
          </a:xfrm>
          <a:prstGeom prst="rect">
            <a:avLst/>
          </a:prstGeom>
          <a:solidFill>
            <a:srgbClr val="80A4E6"/>
          </a:solidFill>
          <a:ln w="9525">
            <a:solidFill>
              <a:schemeClr val="tx1"/>
            </a:solidFill>
            <a:miter lim="800000"/>
            <a:headEnd/>
            <a:tailEnd/>
          </a:ln>
        </p:spPr>
        <p:txBody>
          <a:bodyPr wrap="none" anchor="ctr">
            <a:prstTxWarp prst="textNoShape">
              <a:avLst/>
            </a:prstTxWarp>
          </a:bodyPr>
          <a:lstStyle/>
          <a:p>
            <a:endParaRPr lang="en-US"/>
          </a:p>
        </p:txBody>
      </p:sp>
      <p:sp>
        <p:nvSpPr>
          <p:cNvPr id="82947" name="Rectangle 3"/>
          <p:cNvSpPr>
            <a:spLocks noChangeArrowheads="1"/>
          </p:cNvSpPr>
          <p:nvPr/>
        </p:nvSpPr>
        <p:spPr bwMode="auto">
          <a:xfrm>
            <a:off x="1676400" y="4371975"/>
            <a:ext cx="4724400" cy="2286000"/>
          </a:xfrm>
          <a:prstGeom prst="rect">
            <a:avLst/>
          </a:prstGeom>
          <a:solidFill>
            <a:srgbClr val="CC6600"/>
          </a:solidFill>
          <a:ln w="9525">
            <a:solidFill>
              <a:schemeClr val="tx1"/>
            </a:solidFill>
            <a:miter lim="800000"/>
            <a:headEnd/>
            <a:tailEnd/>
          </a:ln>
        </p:spPr>
        <p:txBody>
          <a:bodyPr wrap="none" anchor="ctr">
            <a:prstTxWarp prst="textNoShape">
              <a:avLst/>
            </a:prstTxWarp>
          </a:bodyPr>
          <a:lstStyle/>
          <a:p>
            <a:endParaRPr lang="en-US"/>
          </a:p>
        </p:txBody>
      </p:sp>
      <p:sp>
        <p:nvSpPr>
          <p:cNvPr id="82948" name="Rectangle 4"/>
          <p:cNvSpPr>
            <a:spLocks noChangeArrowheads="1"/>
          </p:cNvSpPr>
          <p:nvPr/>
        </p:nvSpPr>
        <p:spPr bwMode="auto">
          <a:xfrm>
            <a:off x="0" y="0"/>
            <a:ext cx="2362200" cy="2895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82949" name="Rectangle 5"/>
          <p:cNvSpPr>
            <a:spLocks noGrp="1" noChangeArrowheads="1"/>
          </p:cNvSpPr>
          <p:nvPr>
            <p:ph type="title"/>
          </p:nvPr>
        </p:nvSpPr>
        <p:spPr>
          <a:xfrm>
            <a:off x="1219200" y="-79375"/>
            <a:ext cx="7010400" cy="1527175"/>
          </a:xfrm>
        </p:spPr>
        <p:txBody>
          <a:bodyPr/>
          <a:lstStyle/>
          <a:p>
            <a:r>
              <a:rPr lang="en-US"/>
              <a:t>Snake / Lizard Phylogeny</a:t>
            </a:r>
          </a:p>
        </p:txBody>
      </p:sp>
      <p:pic>
        <p:nvPicPr>
          <p:cNvPr id="82950" name="Picture 6"/>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04800" y="1235075"/>
            <a:ext cx="6096000" cy="5357813"/>
          </a:xfrm>
          <a:prstGeom prst="rect">
            <a:avLst/>
          </a:prstGeom>
          <a:noFill/>
          <a:ln w="9525">
            <a:noFill/>
            <a:miter lim="800000"/>
            <a:headEnd/>
            <a:tailEnd/>
          </a:ln>
        </p:spPr>
      </p:pic>
      <p:sp>
        <p:nvSpPr>
          <p:cNvPr id="253959" name="Line 7"/>
          <p:cNvSpPr>
            <a:spLocks noChangeShapeType="1"/>
          </p:cNvSpPr>
          <p:nvPr/>
        </p:nvSpPr>
        <p:spPr bwMode="auto">
          <a:xfrm flipH="1" flipV="1">
            <a:off x="1143000" y="3276600"/>
            <a:ext cx="304800" cy="914400"/>
          </a:xfrm>
          <a:prstGeom prst="line">
            <a:avLst/>
          </a:prstGeom>
          <a:noFill/>
          <a:ln w="38100">
            <a:solidFill>
              <a:srgbClr val="FF0000"/>
            </a:solidFill>
            <a:round/>
            <a:headEnd/>
            <a:tailEnd type="triangle" w="med" len="med"/>
          </a:ln>
          <a:effectLst>
            <a:outerShdw blurRad="63500" dist="38099" dir="2700000" algn="ctr" rotWithShape="0">
              <a:schemeClr val="tx2">
                <a:alpha val="74998"/>
              </a:schemeClr>
            </a:outerShdw>
          </a:effectLst>
        </p:spPr>
        <p:txBody>
          <a:bodyPr>
            <a:prstTxWarp prst="textNoShape">
              <a:avLst/>
            </a:prstTxWarp>
          </a:bodyPr>
          <a:lstStyle/>
          <a:p>
            <a:pPr>
              <a:defRPr/>
            </a:pPr>
            <a:endParaRPr lang="en-US"/>
          </a:p>
        </p:txBody>
      </p:sp>
      <p:sp>
        <p:nvSpPr>
          <p:cNvPr id="82952" name="Text Box 8"/>
          <p:cNvSpPr txBox="1">
            <a:spLocks noChangeArrowheads="1"/>
          </p:cNvSpPr>
          <p:nvPr/>
        </p:nvSpPr>
        <p:spPr bwMode="auto">
          <a:xfrm>
            <a:off x="6477000" y="5410200"/>
            <a:ext cx="984250" cy="366713"/>
          </a:xfrm>
          <a:prstGeom prst="rect">
            <a:avLst/>
          </a:prstGeom>
          <a:noFill/>
          <a:ln w="9525">
            <a:noFill/>
            <a:miter lim="800000"/>
            <a:headEnd/>
            <a:tailEnd/>
          </a:ln>
        </p:spPr>
        <p:txBody>
          <a:bodyPr wrap="none">
            <a:prstTxWarp prst="textNoShape">
              <a:avLst/>
            </a:prstTxWarp>
            <a:spAutoFit/>
          </a:bodyPr>
          <a:lstStyle/>
          <a:p>
            <a:r>
              <a:rPr lang="en-US" b="1"/>
              <a:t>Snakes</a:t>
            </a:r>
          </a:p>
        </p:txBody>
      </p:sp>
      <p:sp>
        <p:nvSpPr>
          <p:cNvPr id="82953" name="Text Box 9"/>
          <p:cNvSpPr txBox="1">
            <a:spLocks noChangeArrowheads="1"/>
          </p:cNvSpPr>
          <p:nvPr/>
        </p:nvSpPr>
        <p:spPr bwMode="auto">
          <a:xfrm>
            <a:off x="6308725" y="1484313"/>
            <a:ext cx="2530475" cy="2289175"/>
          </a:xfrm>
          <a:prstGeom prst="rect">
            <a:avLst/>
          </a:prstGeom>
          <a:noFill/>
          <a:ln w="9525">
            <a:noFill/>
            <a:miter lim="800000"/>
            <a:headEnd/>
            <a:tailEnd/>
          </a:ln>
        </p:spPr>
        <p:txBody>
          <a:bodyPr>
            <a:prstTxWarp prst="textNoShape">
              <a:avLst/>
            </a:prstTxWarp>
            <a:spAutoFit/>
          </a:bodyPr>
          <a:lstStyle/>
          <a:p>
            <a:r>
              <a:rPr lang="en-US" b="1">
                <a:solidFill>
                  <a:srgbClr val="0000FF"/>
                </a:solidFill>
              </a:rPr>
              <a:t>Morphological and Nuclear Data strongly disagree with mtDNA-based trees</a:t>
            </a:r>
          </a:p>
          <a:p>
            <a:endParaRPr lang="en-US" b="1">
              <a:solidFill>
                <a:srgbClr val="0000FF"/>
              </a:solidFill>
            </a:endParaRPr>
          </a:p>
          <a:p>
            <a:r>
              <a:rPr lang="en-US" b="1" i="1">
                <a:solidFill>
                  <a:srgbClr val="0000FF"/>
                </a:solidFill>
              </a:rPr>
              <a:t>Note: mtDNA tree is based on 12,000 bp!</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3"/>
          <a:srcRect l="5740" b="5663"/>
          <a:stretch>
            <a:fillRect/>
          </a:stretch>
        </p:blipFill>
        <p:spPr bwMode="auto">
          <a:xfrm>
            <a:off x="779463" y="1746250"/>
            <a:ext cx="4935537" cy="4454525"/>
          </a:xfrm>
          <a:prstGeom prst="rect">
            <a:avLst/>
          </a:prstGeom>
          <a:noFill/>
          <a:ln w="12700">
            <a:noFill/>
            <a:miter lim="800000"/>
            <a:headEnd/>
            <a:tailEnd/>
          </a:ln>
        </p:spPr>
      </p:pic>
      <p:sp>
        <p:nvSpPr>
          <p:cNvPr id="84995" name="Rectangle 4"/>
          <p:cNvSpPr>
            <a:spLocks/>
          </p:cNvSpPr>
          <p:nvPr/>
        </p:nvSpPr>
        <p:spPr bwMode="auto">
          <a:xfrm>
            <a:off x="1981200" y="6172200"/>
            <a:ext cx="2627313" cy="373063"/>
          </a:xfrm>
          <a:prstGeom prst="rect">
            <a:avLst/>
          </a:prstGeom>
          <a:noFill/>
          <a:ln w="12700">
            <a:noFill/>
            <a:miter lim="800000"/>
            <a:headEnd/>
            <a:tailEnd/>
          </a:ln>
        </p:spPr>
        <p:txBody>
          <a:bodyPr lIns="0" tIns="0" rIns="0" bIns="0" anchor="ctr">
            <a:prstTxWarp prst="textNoShape">
              <a:avLst/>
            </a:prstTxWarp>
          </a:bodyPr>
          <a:lstStyle/>
          <a:p>
            <a:r>
              <a:rPr lang="en-US">
                <a:solidFill>
                  <a:srgbClr val="1D98FF"/>
                </a:solidFill>
                <a:ea typeface="Gill Sans" charset="0"/>
                <a:cs typeface="Gill Sans" charset="0"/>
              </a:rPr>
              <a:t>Divergent Substitutions</a:t>
            </a:r>
          </a:p>
        </p:txBody>
      </p:sp>
      <p:sp>
        <p:nvSpPr>
          <p:cNvPr id="84996" name="AutoShape 5"/>
          <p:cNvSpPr>
            <a:spLocks/>
          </p:cNvSpPr>
          <p:nvPr/>
        </p:nvSpPr>
        <p:spPr bwMode="auto">
          <a:xfrm rot="-5400000">
            <a:off x="-911225" y="3425825"/>
            <a:ext cx="2676525" cy="396875"/>
          </a:xfrm>
          <a:custGeom>
            <a:avLst/>
            <a:gdLst>
              <a:gd name="T0" fmla="*/ 2147483647 w 21600"/>
              <a:gd name="T1" fmla="*/ 2147483647 h 21600"/>
              <a:gd name="T2" fmla="*/ 0 60000 65536"/>
              <a:gd name="T3" fmla="*/ 0 w 21600"/>
              <a:gd name="T4" fmla="*/ 0 h 21600"/>
              <a:gd name="T5" fmla="*/ 21600 w 21600"/>
              <a:gd name="T6" fmla="*/ 21600 h 21600"/>
            </a:gdLst>
            <a:ahLst/>
            <a:cxnLst>
              <a:cxn ang="T2">
                <a:pos x="T0" y="T1"/>
              </a:cxn>
            </a:cxnLst>
            <a:rect l="T3" t="T4" r="T5" b="T6"/>
            <a:pathLst>
              <a:path w="21600" h="21600">
                <a:moveTo>
                  <a:pt x="0" y="0"/>
                </a:moveTo>
                <a:lnTo>
                  <a:pt x="21600" y="0"/>
                </a:lnTo>
                <a:lnTo>
                  <a:pt x="21600" y="21600"/>
                </a:lnTo>
                <a:lnTo>
                  <a:pt x="0" y="21600"/>
                </a:lnTo>
                <a:close/>
                <a:moveTo>
                  <a:pt x="0" y="0"/>
                </a:moveTo>
              </a:path>
            </a:pathLst>
          </a:custGeom>
          <a:noFill/>
          <a:ln w="12700">
            <a:noFill/>
            <a:miter lim="800000"/>
            <a:headEnd/>
            <a:tailEnd/>
          </a:ln>
        </p:spPr>
        <p:txBody>
          <a:bodyPr lIns="0" tIns="0" rIns="0" bIns="0" anchor="ctr">
            <a:prstTxWarp prst="textNoShape">
              <a:avLst/>
            </a:prstTxWarp>
          </a:bodyPr>
          <a:lstStyle/>
          <a:p>
            <a:r>
              <a:rPr lang="en-US">
                <a:solidFill>
                  <a:srgbClr val="1D98FF"/>
                </a:solidFill>
                <a:ea typeface="Gill Sans" charset="0"/>
                <a:cs typeface="Gill Sans" charset="0"/>
              </a:rPr>
              <a:t>Convergent Substitutions</a:t>
            </a:r>
          </a:p>
        </p:txBody>
      </p:sp>
      <p:sp>
        <p:nvSpPr>
          <p:cNvPr id="84997" name="Rectangle 6"/>
          <p:cNvSpPr>
            <a:spLocks/>
          </p:cNvSpPr>
          <p:nvPr/>
        </p:nvSpPr>
        <p:spPr bwMode="auto">
          <a:xfrm>
            <a:off x="2293938" y="1993900"/>
            <a:ext cx="2390775" cy="322263"/>
          </a:xfrm>
          <a:prstGeom prst="rect">
            <a:avLst/>
          </a:prstGeom>
          <a:noFill/>
          <a:ln w="12700">
            <a:noFill/>
            <a:miter lim="800000"/>
            <a:headEnd/>
            <a:tailEnd/>
          </a:ln>
        </p:spPr>
        <p:txBody>
          <a:bodyPr lIns="0" tIns="0" rIns="0" bIns="0" anchor="ctr">
            <a:prstTxWarp prst="textNoShape">
              <a:avLst/>
            </a:prstTxWarp>
          </a:bodyPr>
          <a:lstStyle/>
          <a:p>
            <a:r>
              <a:rPr lang="en-US">
                <a:solidFill>
                  <a:srgbClr val="269DFF"/>
                </a:solidFill>
                <a:ea typeface="Gill Sans" charset="0"/>
                <a:cs typeface="Gill Sans" charset="0"/>
              </a:rPr>
              <a:t>Snake-Agamid pair</a:t>
            </a:r>
          </a:p>
        </p:txBody>
      </p:sp>
      <p:sp>
        <p:nvSpPr>
          <p:cNvPr id="84998" name="Rectangle 7"/>
          <p:cNvSpPr>
            <a:spLocks/>
          </p:cNvSpPr>
          <p:nvPr/>
        </p:nvSpPr>
        <p:spPr bwMode="auto">
          <a:xfrm>
            <a:off x="7162800" y="1752600"/>
            <a:ext cx="1701800" cy="3962400"/>
          </a:xfrm>
          <a:prstGeom prst="rect">
            <a:avLst/>
          </a:prstGeom>
          <a:noFill/>
          <a:ln w="12700">
            <a:noFill/>
            <a:miter lim="800000"/>
            <a:headEnd/>
            <a:tailEnd/>
          </a:ln>
        </p:spPr>
        <p:txBody>
          <a:bodyPr lIns="0" tIns="0" rIns="0" bIns="0" anchor="ctr">
            <a:prstTxWarp prst="textNoShape">
              <a:avLst/>
            </a:prstTxWarp>
          </a:bodyPr>
          <a:lstStyle/>
          <a:p>
            <a:pPr algn="ctr"/>
            <a:r>
              <a:rPr lang="en-US" sz="2000">
                <a:solidFill>
                  <a:srgbClr val="1D98FF"/>
                </a:solidFill>
                <a:latin typeface="Gill Sans" charset="0"/>
                <a:ea typeface="Gill Sans" charset="0"/>
                <a:cs typeface="Gill Sans" charset="0"/>
                <a:sym typeface="Gill Sans" charset="0"/>
              </a:rPr>
              <a:t>~114 convergent residues (Bayesian posterior integration)</a:t>
            </a:r>
          </a:p>
          <a:p>
            <a:pPr algn="ctr"/>
            <a:endParaRPr lang="en-US" sz="2000">
              <a:solidFill>
                <a:srgbClr val="1D98FF"/>
              </a:solidFill>
              <a:latin typeface="Gill Sans" charset="0"/>
              <a:ea typeface="Gill Sans" charset="0"/>
              <a:cs typeface="Gill Sans" charset="0"/>
              <a:sym typeface="Gill Sans" charset="0"/>
            </a:endParaRPr>
          </a:p>
          <a:p>
            <a:pPr algn="ctr"/>
            <a:r>
              <a:rPr lang="en-US" sz="2000">
                <a:solidFill>
                  <a:srgbClr val="1D98FF"/>
                </a:solidFill>
                <a:latin typeface="Gill Sans" charset="0"/>
                <a:ea typeface="Gill Sans" charset="0"/>
                <a:cs typeface="Gill Sans" charset="0"/>
                <a:sym typeface="Gill Sans" charset="0"/>
              </a:rPr>
              <a:t>&gt;44 above empirical expectation</a:t>
            </a:r>
          </a:p>
          <a:p>
            <a:pPr algn="ctr"/>
            <a:endParaRPr lang="en-US" sz="2000">
              <a:solidFill>
                <a:srgbClr val="1D98FF"/>
              </a:solidFill>
              <a:latin typeface="Gill Sans" charset="0"/>
              <a:ea typeface="Gill Sans" charset="0"/>
              <a:cs typeface="Gill Sans" charset="0"/>
              <a:sym typeface="Gill Sans" charset="0"/>
            </a:endParaRPr>
          </a:p>
          <a:p>
            <a:pPr algn="ctr"/>
            <a:r>
              <a:rPr lang="en-US" sz="2000">
                <a:solidFill>
                  <a:srgbClr val="1D98FF"/>
                </a:solidFill>
                <a:latin typeface="Gill Sans" charset="0"/>
                <a:ea typeface="Gill Sans" charset="0"/>
                <a:cs typeface="Gill Sans" charset="0"/>
                <a:sym typeface="Gill Sans" charset="0"/>
              </a:rPr>
              <a:t>~30 with high posterior support</a:t>
            </a:r>
          </a:p>
        </p:txBody>
      </p:sp>
      <p:sp>
        <p:nvSpPr>
          <p:cNvPr id="84999" name="Oval 6"/>
          <p:cNvSpPr>
            <a:spLocks/>
          </p:cNvSpPr>
          <p:nvPr/>
        </p:nvSpPr>
        <p:spPr bwMode="auto">
          <a:xfrm>
            <a:off x="3733800" y="2514600"/>
            <a:ext cx="207963" cy="207963"/>
          </a:xfrm>
          <a:prstGeom prst="ellipse">
            <a:avLst/>
          </a:prstGeom>
          <a:solidFill>
            <a:srgbClr val="FF7F00">
              <a:alpha val="50195"/>
            </a:srgbClr>
          </a:solidFill>
          <a:ln w="25400">
            <a:solidFill>
              <a:srgbClr val="FF0000">
                <a:alpha val="50195"/>
              </a:srgbClr>
            </a:solidFill>
            <a:miter lim="800000"/>
            <a:headEnd/>
            <a:tailEnd/>
          </a:ln>
        </p:spPr>
        <p:txBody>
          <a:bodyPr lIns="0" tIns="0" rIns="0" bIns="0">
            <a:prstTxWarp prst="textNoShape">
              <a:avLst/>
            </a:prstTxWarp>
          </a:bodyPr>
          <a:lstStyle/>
          <a:p>
            <a:endParaRPr lang="en-US"/>
          </a:p>
        </p:txBody>
      </p:sp>
      <p:sp>
        <p:nvSpPr>
          <p:cNvPr id="85000" name="Rectangle 1"/>
          <p:cNvSpPr>
            <a:spLocks noGrp="1" noChangeArrowheads="1"/>
          </p:cNvSpPr>
          <p:nvPr>
            <p:ph type="title"/>
          </p:nvPr>
        </p:nvSpPr>
        <p:spPr>
          <a:xfrm>
            <a:off x="36513" y="298450"/>
            <a:ext cx="9053512" cy="1081088"/>
          </a:xfrm>
        </p:spPr>
        <p:txBody>
          <a:bodyPr/>
          <a:lstStyle/>
          <a:p>
            <a:pPr eaLnBrk="1" hangingPunct="1"/>
            <a:r>
              <a:rPr lang="en-US" smtClean="0">
                <a:solidFill>
                  <a:srgbClr val="02BABC"/>
                </a:solidFill>
              </a:rPr>
              <a:t>Excess Convergence in Mitochondrial Proteins</a:t>
            </a:r>
          </a:p>
        </p:txBody>
      </p:sp>
      <p:sp>
        <p:nvSpPr>
          <p:cNvPr id="85001" name="Rectangle 6"/>
          <p:cNvSpPr>
            <a:spLocks/>
          </p:cNvSpPr>
          <p:nvPr/>
        </p:nvSpPr>
        <p:spPr bwMode="auto">
          <a:xfrm>
            <a:off x="5715000" y="2133600"/>
            <a:ext cx="990600" cy="322263"/>
          </a:xfrm>
          <a:prstGeom prst="rect">
            <a:avLst/>
          </a:prstGeom>
          <a:noFill/>
          <a:ln w="12700">
            <a:noFill/>
            <a:miter lim="800000"/>
            <a:headEnd/>
            <a:tailEnd/>
          </a:ln>
        </p:spPr>
        <p:txBody>
          <a:bodyPr lIns="0" tIns="0" rIns="0" bIns="0" anchor="ctr">
            <a:prstTxWarp prst="textNoShape">
              <a:avLst/>
            </a:prstTxWarp>
          </a:bodyPr>
          <a:lstStyle/>
          <a:p>
            <a:r>
              <a:rPr lang="en-US">
                <a:solidFill>
                  <a:srgbClr val="269DFF"/>
                </a:solidFill>
                <a:ea typeface="Gill Sans" charset="0"/>
                <a:cs typeface="Gill Sans" charset="0"/>
              </a:rPr>
              <a:t>Empirical</a:t>
            </a:r>
          </a:p>
        </p:txBody>
      </p:sp>
      <p:sp>
        <p:nvSpPr>
          <p:cNvPr id="85002" name="Rectangle 6"/>
          <p:cNvSpPr>
            <a:spLocks/>
          </p:cNvSpPr>
          <p:nvPr/>
        </p:nvSpPr>
        <p:spPr bwMode="auto">
          <a:xfrm>
            <a:off x="5715000" y="3429000"/>
            <a:ext cx="990600" cy="322263"/>
          </a:xfrm>
          <a:prstGeom prst="rect">
            <a:avLst/>
          </a:prstGeom>
          <a:noFill/>
          <a:ln w="12700">
            <a:noFill/>
            <a:miter lim="800000"/>
            <a:headEnd/>
            <a:tailEnd/>
          </a:ln>
        </p:spPr>
        <p:txBody>
          <a:bodyPr lIns="0" tIns="0" rIns="0" bIns="0" anchor="ctr">
            <a:prstTxWarp prst="textNoShape">
              <a:avLst/>
            </a:prstTxWarp>
          </a:bodyPr>
          <a:lstStyle/>
          <a:p>
            <a:r>
              <a:rPr lang="en-US">
                <a:solidFill>
                  <a:srgbClr val="269DFF"/>
                </a:solidFill>
                <a:ea typeface="Gill Sans" charset="0"/>
                <a:cs typeface="Gill Sans" charset="0"/>
              </a:rPr>
              <a:t>Expected</a:t>
            </a:r>
          </a:p>
          <a:p>
            <a:r>
              <a:rPr lang="en-US">
                <a:solidFill>
                  <a:srgbClr val="269DFF"/>
                </a:solidFill>
                <a:ea typeface="Gill Sans" charset="0"/>
                <a:cs typeface="Gill Sans" charset="0"/>
              </a:rPr>
              <a:t>(mtMAM)</a:t>
            </a:r>
          </a:p>
        </p:txBody>
      </p:sp>
      <p:sp>
        <p:nvSpPr>
          <p:cNvPr id="85003" name="Rectangle 6"/>
          <p:cNvSpPr>
            <a:spLocks/>
          </p:cNvSpPr>
          <p:nvPr/>
        </p:nvSpPr>
        <p:spPr bwMode="auto">
          <a:xfrm>
            <a:off x="1447800" y="3365500"/>
            <a:ext cx="1676400" cy="520700"/>
          </a:xfrm>
          <a:prstGeom prst="rect">
            <a:avLst/>
          </a:prstGeom>
          <a:noFill/>
          <a:ln w="12700">
            <a:noFill/>
            <a:miter lim="800000"/>
            <a:headEnd/>
            <a:tailEnd/>
          </a:ln>
        </p:spPr>
        <p:txBody>
          <a:bodyPr lIns="0" tIns="0" rIns="0" bIns="0" anchor="ctr">
            <a:prstTxWarp prst="textNoShape">
              <a:avLst/>
            </a:prstTxWarp>
          </a:bodyPr>
          <a:lstStyle/>
          <a:p>
            <a:pPr algn="ctr"/>
            <a:r>
              <a:rPr lang="en-US">
                <a:solidFill>
                  <a:srgbClr val="269DFF"/>
                </a:solidFill>
                <a:ea typeface="Gill Sans" charset="0"/>
                <a:cs typeface="Gill Sans" charset="0"/>
              </a:rPr>
              <a:t>Each Point is a </a:t>
            </a:r>
          </a:p>
          <a:p>
            <a:pPr algn="ctr"/>
            <a:r>
              <a:rPr lang="en-US">
                <a:solidFill>
                  <a:srgbClr val="269DFF"/>
                </a:solidFill>
                <a:ea typeface="Gill Sans" charset="0"/>
                <a:cs typeface="Gill Sans" charset="0"/>
              </a:rPr>
              <a:t>Branch Pair</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a:xfrm>
            <a:off x="465138" y="179388"/>
            <a:ext cx="8215312" cy="1268412"/>
          </a:xfrm>
        </p:spPr>
        <p:txBody>
          <a:bodyPr/>
          <a:lstStyle/>
          <a:p>
            <a:pPr eaLnBrk="1" hangingPunct="1"/>
            <a:r>
              <a:rPr lang="en-US" sz="3500" smtClean="0">
                <a:solidFill>
                  <a:schemeClr val="accent1"/>
                </a:solidFill>
              </a:rPr>
              <a:t>Fast Sites Converge a Little Bit</a:t>
            </a:r>
            <a:br>
              <a:rPr lang="en-US" sz="3500" smtClean="0">
                <a:solidFill>
                  <a:schemeClr val="accent1"/>
                </a:solidFill>
              </a:rPr>
            </a:br>
            <a:r>
              <a:rPr lang="en-US" sz="2400" smtClean="0">
                <a:solidFill>
                  <a:schemeClr val="accent1"/>
                </a:solidFill>
              </a:rPr>
              <a:t>Predicted by Neutral Convergence</a:t>
            </a:r>
            <a:endParaRPr lang="en-US" sz="3500" smtClean="0">
              <a:solidFill>
                <a:schemeClr val="accent1"/>
              </a:solidFill>
            </a:endParaRPr>
          </a:p>
        </p:txBody>
      </p:sp>
      <p:pic>
        <p:nvPicPr>
          <p:cNvPr id="87043" name="Picture 3"/>
          <p:cNvPicPr>
            <a:picLocks noChangeAspect="1" noChangeArrowheads="1"/>
          </p:cNvPicPr>
          <p:nvPr/>
        </p:nvPicPr>
        <p:blipFill>
          <a:blip r:embed="rId2"/>
          <a:srcRect/>
          <a:stretch>
            <a:fillRect/>
          </a:stretch>
        </p:blipFill>
        <p:spPr bwMode="auto">
          <a:xfrm>
            <a:off x="1828800" y="1447800"/>
            <a:ext cx="5203825" cy="4614863"/>
          </a:xfrm>
          <a:prstGeom prst="rect">
            <a:avLst/>
          </a:prstGeom>
          <a:noFill/>
          <a:ln w="12700">
            <a:noFill/>
            <a:miter lim="800000"/>
            <a:headEnd/>
            <a:tailEnd/>
          </a:ln>
        </p:spPr>
      </p:pic>
      <p:sp>
        <p:nvSpPr>
          <p:cNvPr id="87044" name="Rectangle 4"/>
          <p:cNvSpPr>
            <a:spLocks/>
          </p:cNvSpPr>
          <p:nvPr/>
        </p:nvSpPr>
        <p:spPr bwMode="auto">
          <a:xfrm>
            <a:off x="2362200" y="6215063"/>
            <a:ext cx="4271963" cy="276225"/>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rgbClr val="2953FF"/>
                </a:solidFill>
                <a:ea typeface="Gill Sans" charset="0"/>
                <a:cs typeface="Gill Sans" charset="0"/>
              </a:rPr>
              <a:t>Posterior Number of Substitutions per Site</a:t>
            </a:r>
          </a:p>
        </p:txBody>
      </p:sp>
      <p:sp>
        <p:nvSpPr>
          <p:cNvPr id="87045" name="Rectangle 5"/>
          <p:cNvSpPr>
            <a:spLocks/>
          </p:cNvSpPr>
          <p:nvPr/>
        </p:nvSpPr>
        <p:spPr bwMode="auto">
          <a:xfrm rot="-5400000">
            <a:off x="-118269" y="3285332"/>
            <a:ext cx="2771775" cy="554038"/>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a:solidFill>
                  <a:srgbClr val="2953FF"/>
                </a:solidFill>
                <a:ea typeface="Gill Sans" charset="0"/>
                <a:cs typeface="Gill Sans" charset="0"/>
              </a:rPr>
              <a:t>Probability of Convergence</a:t>
            </a:r>
          </a:p>
          <a:p>
            <a:pPr algn="ctr"/>
            <a:r>
              <a:rPr lang="en-US">
                <a:solidFill>
                  <a:srgbClr val="2953FF"/>
                </a:solidFill>
                <a:ea typeface="Gill Sans" charset="0"/>
                <a:cs typeface="Gill Sans" charset="0"/>
              </a:rPr>
              <a:t>On Snake-Agamid Branch</a:t>
            </a:r>
          </a:p>
        </p:txBody>
      </p:sp>
      <p:sp>
        <p:nvSpPr>
          <p:cNvPr id="9" name="Rectangle 8"/>
          <p:cNvSpPr/>
          <p:nvPr/>
        </p:nvSpPr>
        <p:spPr>
          <a:xfrm>
            <a:off x="2209800" y="1566863"/>
            <a:ext cx="3679825" cy="337978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12" name="Straight Arrow Connector 11"/>
          <p:cNvCxnSpPr/>
          <p:nvPr/>
        </p:nvCxnSpPr>
        <p:spPr>
          <a:xfrm rot="5400000">
            <a:off x="6011862" y="4318001"/>
            <a:ext cx="930275" cy="152400"/>
          </a:xfrm>
          <a:prstGeom prst="straightConnector1">
            <a:avLst/>
          </a:prstGeom>
          <a:ln w="41275" cap="flat" cmpd="sng" algn="ctr">
            <a:solidFill>
              <a:srgbClr val="44BABE"/>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38600" y="3243263"/>
            <a:ext cx="3048000" cy="646112"/>
          </a:xfrm>
          <a:prstGeom prst="rect">
            <a:avLst/>
          </a:prstGeom>
          <a:noFill/>
        </p:spPr>
        <p:txBody>
          <a:bodyPr>
            <a:prstTxWarp prst="textNoShape">
              <a:avLst/>
            </a:prstTxWarp>
            <a:spAutoFit/>
          </a:bodyPr>
          <a:lstStyle/>
          <a:p>
            <a:pPr algn="ctr"/>
            <a:r>
              <a:rPr lang="en-US">
                <a:solidFill>
                  <a:srgbClr val="2953FF"/>
                </a:solidFill>
              </a:rPr>
              <a:t>Neutral Homoplasy</a:t>
            </a:r>
          </a:p>
          <a:p>
            <a:pPr algn="ctr"/>
            <a:r>
              <a:rPr lang="en-US">
                <a:solidFill>
                  <a:srgbClr val="2953FF"/>
                </a:solidFill>
              </a:rPr>
              <a:t>“Long Branch Attraction”</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a:xfrm>
            <a:off x="465138" y="179388"/>
            <a:ext cx="8215312" cy="1268412"/>
          </a:xfrm>
        </p:spPr>
        <p:txBody>
          <a:bodyPr/>
          <a:lstStyle/>
          <a:p>
            <a:pPr eaLnBrk="1" hangingPunct="1"/>
            <a:r>
              <a:rPr lang="en-US" sz="3500" smtClean="0">
                <a:solidFill>
                  <a:schemeClr val="accent1"/>
                </a:solidFill>
              </a:rPr>
              <a:t>Converged Sites Evolved Slowly</a:t>
            </a:r>
            <a:br>
              <a:rPr lang="en-US" sz="3500" smtClean="0">
                <a:solidFill>
                  <a:schemeClr val="accent1"/>
                </a:solidFill>
              </a:rPr>
            </a:br>
            <a:r>
              <a:rPr lang="en-US" sz="2400" smtClean="0">
                <a:solidFill>
                  <a:schemeClr val="accent1"/>
                </a:solidFill>
              </a:rPr>
              <a:t>Consistent with Adaptive Convergence</a:t>
            </a:r>
            <a:endParaRPr lang="en-US" sz="3500" smtClean="0">
              <a:solidFill>
                <a:schemeClr val="accent1"/>
              </a:solidFill>
            </a:endParaRPr>
          </a:p>
        </p:txBody>
      </p:sp>
      <p:pic>
        <p:nvPicPr>
          <p:cNvPr id="88067" name="Picture 3"/>
          <p:cNvPicPr>
            <a:picLocks noChangeAspect="1" noChangeArrowheads="1"/>
          </p:cNvPicPr>
          <p:nvPr/>
        </p:nvPicPr>
        <p:blipFill>
          <a:blip r:embed="rId2"/>
          <a:srcRect/>
          <a:stretch>
            <a:fillRect/>
          </a:stretch>
        </p:blipFill>
        <p:spPr bwMode="auto">
          <a:xfrm>
            <a:off x="1828800" y="1447800"/>
            <a:ext cx="5203825" cy="4614863"/>
          </a:xfrm>
          <a:prstGeom prst="rect">
            <a:avLst/>
          </a:prstGeom>
          <a:noFill/>
          <a:ln w="12700">
            <a:noFill/>
            <a:miter lim="800000"/>
            <a:headEnd/>
            <a:tailEnd/>
          </a:ln>
        </p:spPr>
      </p:pic>
      <p:sp>
        <p:nvSpPr>
          <p:cNvPr id="88068" name="Rectangle 4"/>
          <p:cNvSpPr>
            <a:spLocks/>
          </p:cNvSpPr>
          <p:nvPr/>
        </p:nvSpPr>
        <p:spPr bwMode="auto">
          <a:xfrm>
            <a:off x="2362200" y="6215063"/>
            <a:ext cx="4271963" cy="276225"/>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rgbClr val="2953FF"/>
                </a:solidFill>
                <a:ea typeface="Gill Sans" charset="0"/>
                <a:cs typeface="Gill Sans" charset="0"/>
              </a:rPr>
              <a:t>Posterior Number of Substitutions per Site</a:t>
            </a:r>
          </a:p>
        </p:txBody>
      </p:sp>
      <p:sp>
        <p:nvSpPr>
          <p:cNvPr id="88069" name="Rectangle 5"/>
          <p:cNvSpPr>
            <a:spLocks/>
          </p:cNvSpPr>
          <p:nvPr/>
        </p:nvSpPr>
        <p:spPr bwMode="auto">
          <a:xfrm rot="-5400000">
            <a:off x="-118269" y="3285332"/>
            <a:ext cx="2771775" cy="554038"/>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a:solidFill>
                  <a:srgbClr val="2953FF"/>
                </a:solidFill>
                <a:ea typeface="Gill Sans" charset="0"/>
                <a:cs typeface="Gill Sans" charset="0"/>
              </a:rPr>
              <a:t>Probability of Convergence</a:t>
            </a:r>
          </a:p>
          <a:p>
            <a:pPr algn="ctr"/>
            <a:r>
              <a:rPr lang="en-US">
                <a:solidFill>
                  <a:srgbClr val="2953FF"/>
                </a:solidFill>
                <a:ea typeface="Gill Sans" charset="0"/>
                <a:cs typeface="Gill Sans" charset="0"/>
              </a:rPr>
              <a:t>On Snake-Agamid Branch</a:t>
            </a:r>
          </a:p>
        </p:txBody>
      </p:sp>
      <p:cxnSp>
        <p:nvCxnSpPr>
          <p:cNvPr id="10" name="Straight Arrow Connector 9"/>
          <p:cNvCxnSpPr/>
          <p:nvPr/>
        </p:nvCxnSpPr>
        <p:spPr>
          <a:xfrm rot="10800000" flipV="1">
            <a:off x="5105400" y="2057400"/>
            <a:ext cx="1905000" cy="1033463"/>
          </a:xfrm>
          <a:prstGeom prst="straightConnector1">
            <a:avLst/>
          </a:prstGeom>
          <a:ln w="50800" cap="flat" cmpd="sng" algn="ctr">
            <a:solidFill>
              <a:schemeClr val="accent4">
                <a:lumMod val="50000"/>
                <a:lumOff val="50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086600" y="1524000"/>
            <a:ext cx="1649413" cy="1200150"/>
          </a:xfrm>
          <a:prstGeom prst="rect">
            <a:avLst/>
          </a:prstGeom>
          <a:noFill/>
          <a:ln>
            <a:noFill/>
          </a:ln>
        </p:spPr>
        <p:txBody>
          <a:bodyPr>
            <a:prstTxWarp prst="textNoShape">
              <a:avLst/>
            </a:prstTxWarp>
            <a:spAutoFit/>
          </a:bodyPr>
          <a:lstStyle/>
          <a:p>
            <a:pPr algn="ctr"/>
            <a:r>
              <a:rPr lang="en-US">
                <a:solidFill>
                  <a:srgbClr val="2953FF"/>
                </a:solidFill>
              </a:rPr>
              <a:t>Convergence at Highly Conserved Sites</a:t>
            </a:r>
          </a:p>
        </p:txBody>
      </p:sp>
      <p:sp>
        <p:nvSpPr>
          <p:cNvPr id="14" name="Right Brace 13"/>
          <p:cNvSpPr/>
          <p:nvPr/>
        </p:nvSpPr>
        <p:spPr>
          <a:xfrm>
            <a:off x="4419600" y="1676400"/>
            <a:ext cx="571500" cy="2895600"/>
          </a:xfrm>
          <a:prstGeom prst="rightBrace">
            <a:avLst/>
          </a:prstGeom>
          <a:ln w="50800" cap="flat" cmpd="sng" algn="ctr">
            <a:solidFill>
              <a:schemeClr val="accent4">
                <a:lumMod val="50000"/>
                <a:lumOff val="50000"/>
              </a:schemeClr>
            </a:solidFill>
            <a:prstDash val="solid"/>
            <a:round/>
            <a:headEnd type="none" w="med" len="med"/>
            <a:tailEnd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solidFill>
                <a:srgbClr val="2953FF"/>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2"/>
          <a:srcRect/>
          <a:stretch>
            <a:fillRect/>
          </a:stretch>
        </p:blipFill>
        <p:spPr bwMode="auto">
          <a:xfrm>
            <a:off x="3509963" y="1550988"/>
            <a:ext cx="5253037" cy="5072062"/>
          </a:xfrm>
          <a:prstGeom prst="rect">
            <a:avLst/>
          </a:prstGeom>
          <a:noFill/>
          <a:ln w="12700">
            <a:noFill/>
            <a:miter lim="800000"/>
            <a:headEnd/>
            <a:tailEnd/>
          </a:ln>
        </p:spPr>
      </p:pic>
      <p:sp>
        <p:nvSpPr>
          <p:cNvPr id="89091" name="Rectangle 3"/>
          <p:cNvSpPr>
            <a:spLocks/>
          </p:cNvSpPr>
          <p:nvPr/>
        </p:nvSpPr>
        <p:spPr bwMode="auto">
          <a:xfrm>
            <a:off x="184150" y="-38100"/>
            <a:ext cx="8813800" cy="1409700"/>
          </a:xfrm>
          <a:prstGeom prst="rect">
            <a:avLst/>
          </a:prstGeom>
          <a:noFill/>
          <a:ln w="12700">
            <a:noFill/>
            <a:miter lim="800000"/>
            <a:headEnd/>
            <a:tailEnd/>
          </a:ln>
        </p:spPr>
        <p:txBody>
          <a:bodyPr lIns="0" tIns="0" rIns="0" bIns="0" anchor="ctr">
            <a:prstTxWarp prst="textNoShape">
              <a:avLst/>
            </a:prstTxWarp>
          </a:bodyPr>
          <a:lstStyle/>
          <a:p>
            <a:pPr algn="ctr"/>
            <a:r>
              <a:rPr lang="en-US" sz="3600">
                <a:solidFill>
                  <a:schemeClr val="accent1"/>
                </a:solidFill>
                <a:ea typeface="Gill Sans" charset="0"/>
                <a:cs typeface="Gill Sans" charset="0"/>
              </a:rPr>
              <a:t>Screening Convergent Sites Restores Nuclear Tree</a:t>
            </a:r>
          </a:p>
          <a:p>
            <a:pPr algn="ctr"/>
            <a:r>
              <a:rPr lang="en-US" sz="2400">
                <a:solidFill>
                  <a:schemeClr val="accent1"/>
                </a:solidFill>
                <a:ea typeface="Gill Sans" charset="0"/>
                <a:cs typeface="Gill Sans" charset="0"/>
              </a:rPr>
              <a:t>top 5% of convergent sites were screened</a:t>
            </a:r>
          </a:p>
        </p:txBody>
      </p:sp>
      <p:sp>
        <p:nvSpPr>
          <p:cNvPr id="193541" name="Line 4"/>
          <p:cNvSpPr>
            <a:spLocks noChangeShapeType="1"/>
          </p:cNvSpPr>
          <p:nvPr/>
        </p:nvSpPr>
        <p:spPr bwMode="auto">
          <a:xfrm flipH="1" flipV="1">
            <a:off x="2819400" y="3581400"/>
            <a:ext cx="914400" cy="304800"/>
          </a:xfrm>
          <a:prstGeom prst="line">
            <a:avLst/>
          </a:prstGeom>
          <a:noFill/>
          <a:ln w="69850">
            <a:solidFill>
              <a:schemeClr val="accent4">
                <a:lumMod val="50000"/>
                <a:lumOff val="50000"/>
              </a:schemeClr>
            </a:solidFill>
            <a:miter lim="800000"/>
            <a:headEnd type="stealth" w="med" len="med"/>
            <a:tailEnd/>
          </a:ln>
        </p:spPr>
        <p:txBody>
          <a:bodyPr lIns="0" tIns="0" rIns="0" bIns="0">
            <a:prstTxWarp prst="textNoShape">
              <a:avLst/>
            </a:prstTxWarp>
          </a:bodyPr>
          <a:lstStyle/>
          <a:p>
            <a:pPr>
              <a:defRPr/>
            </a:pPr>
            <a:endParaRPr lang="en-US">
              <a:solidFill>
                <a:schemeClr val="accent4">
                  <a:lumMod val="50000"/>
                  <a:lumOff val="50000"/>
                </a:schemeClr>
              </a:solidFill>
            </a:endParaRPr>
          </a:p>
        </p:txBody>
      </p:sp>
      <p:sp>
        <p:nvSpPr>
          <p:cNvPr id="89093" name="Rectangle 5"/>
          <p:cNvSpPr>
            <a:spLocks/>
          </p:cNvSpPr>
          <p:nvPr/>
        </p:nvSpPr>
        <p:spPr bwMode="auto">
          <a:xfrm>
            <a:off x="533400" y="2895600"/>
            <a:ext cx="2232025" cy="3124200"/>
          </a:xfrm>
          <a:prstGeom prst="rect">
            <a:avLst/>
          </a:prstGeom>
          <a:noFill/>
          <a:ln w="12700">
            <a:noFill/>
            <a:miter lim="800000"/>
            <a:headEnd/>
            <a:tailEnd/>
          </a:ln>
        </p:spPr>
        <p:txBody>
          <a:bodyPr lIns="0" tIns="0" rIns="0" bIns="0" anchor="ctr">
            <a:prstTxWarp prst="textNoShape">
              <a:avLst/>
            </a:prstTxWarp>
          </a:bodyPr>
          <a:lstStyle/>
          <a:p>
            <a:pPr algn="ctr"/>
            <a:r>
              <a:rPr lang="en-US" sz="2100">
                <a:solidFill>
                  <a:srgbClr val="2953FF"/>
                </a:solidFill>
                <a:ea typeface="Gill Sans" charset="0"/>
                <a:cs typeface="Gill Sans" charset="0"/>
              </a:rPr>
              <a:t>Iguanids and Agamids Join as Sister Taxa</a:t>
            </a:r>
          </a:p>
          <a:p>
            <a:pPr algn="ctr"/>
            <a:endParaRPr lang="en-US" sz="2100">
              <a:solidFill>
                <a:srgbClr val="2953FF"/>
              </a:solidFill>
              <a:ea typeface="Gill Sans" charset="0"/>
              <a:cs typeface="Gill Sans" charset="0"/>
            </a:endParaRPr>
          </a:p>
          <a:p>
            <a:pPr algn="ctr"/>
            <a:r>
              <a:rPr lang="en-US" sz="2100">
                <a:solidFill>
                  <a:srgbClr val="2953FF"/>
                </a:solidFill>
                <a:ea typeface="Gill Sans" charset="0"/>
                <a:cs typeface="Gill Sans" charset="0"/>
              </a:rPr>
              <a:t>Latent Signal for Correct Tree is Present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458" name="Group 14"/>
          <p:cNvGrpSpPr>
            <a:grpSpLocks/>
          </p:cNvGrpSpPr>
          <p:nvPr/>
        </p:nvGrpSpPr>
        <p:grpSpPr bwMode="auto">
          <a:xfrm>
            <a:off x="-685800" y="0"/>
            <a:ext cx="11647488" cy="7367588"/>
            <a:chOff x="-1744" y="-710"/>
            <a:chExt cx="8649" cy="5471"/>
          </a:xfrm>
        </p:grpSpPr>
        <p:pic>
          <p:nvPicPr>
            <p:cNvPr id="19459" name="Picture 3"/>
            <p:cNvPicPr>
              <a:picLocks noChangeAspect="1" noChangeArrowheads="1"/>
            </p:cNvPicPr>
            <p:nvPr/>
          </p:nvPicPr>
          <p:blipFill>
            <a:blip r:embed="rId3"/>
            <a:srcRect/>
            <a:stretch>
              <a:fillRect/>
            </a:stretch>
          </p:blipFill>
          <p:spPr bwMode="auto">
            <a:xfrm>
              <a:off x="-1744" y="-710"/>
              <a:ext cx="8649" cy="5471"/>
            </a:xfrm>
            <a:prstGeom prst="rect">
              <a:avLst/>
            </a:prstGeom>
            <a:noFill/>
            <a:ln w="9525">
              <a:noFill/>
              <a:miter lim="800000"/>
              <a:headEnd/>
              <a:tailEnd/>
            </a:ln>
          </p:spPr>
        </p:pic>
        <p:pic>
          <p:nvPicPr>
            <p:cNvPr id="19460" name="Picture 4"/>
            <p:cNvPicPr>
              <a:picLocks noChangeAspect="1" noChangeArrowheads="1"/>
            </p:cNvPicPr>
            <p:nvPr/>
          </p:nvPicPr>
          <p:blipFill>
            <a:blip r:embed="rId4"/>
            <a:srcRect/>
            <a:stretch>
              <a:fillRect/>
            </a:stretch>
          </p:blipFill>
          <p:spPr bwMode="auto">
            <a:xfrm>
              <a:off x="2843" y="3226"/>
              <a:ext cx="768" cy="1073"/>
            </a:xfrm>
            <a:prstGeom prst="rect">
              <a:avLst/>
            </a:prstGeom>
            <a:noFill/>
            <a:ln w="9525">
              <a:noFill/>
              <a:miter lim="800000"/>
              <a:headEnd/>
              <a:tailEnd/>
            </a:ln>
          </p:spPr>
        </p:pic>
        <p:pic>
          <p:nvPicPr>
            <p:cNvPr id="19461" name="Picture 5"/>
            <p:cNvPicPr>
              <a:picLocks noChangeAspect="1" noChangeArrowheads="1"/>
            </p:cNvPicPr>
            <p:nvPr/>
          </p:nvPicPr>
          <p:blipFill>
            <a:blip r:embed="rId5"/>
            <a:srcRect l="10046" t="13091" r="10046" b="13091"/>
            <a:stretch>
              <a:fillRect/>
            </a:stretch>
          </p:blipFill>
          <p:spPr bwMode="auto">
            <a:xfrm>
              <a:off x="3203" y="-198"/>
              <a:ext cx="668" cy="473"/>
            </a:xfrm>
            <a:prstGeom prst="rect">
              <a:avLst/>
            </a:prstGeom>
            <a:noFill/>
            <a:ln w="9525">
              <a:noFill/>
              <a:miter lim="800000"/>
              <a:headEnd/>
              <a:tailEnd/>
            </a:ln>
          </p:spPr>
        </p:pic>
        <p:pic>
          <p:nvPicPr>
            <p:cNvPr id="19462" name="Picture 6"/>
            <p:cNvPicPr>
              <a:picLocks noChangeAspect="1" noChangeArrowheads="1"/>
            </p:cNvPicPr>
            <p:nvPr/>
          </p:nvPicPr>
          <p:blipFill>
            <a:blip r:embed="rId6"/>
            <a:srcRect/>
            <a:stretch>
              <a:fillRect/>
            </a:stretch>
          </p:blipFill>
          <p:spPr bwMode="auto">
            <a:xfrm>
              <a:off x="1835" y="3226"/>
              <a:ext cx="862" cy="748"/>
            </a:xfrm>
            <a:prstGeom prst="rect">
              <a:avLst/>
            </a:prstGeom>
            <a:noFill/>
            <a:ln w="9525">
              <a:noFill/>
              <a:miter lim="800000"/>
              <a:headEnd/>
              <a:tailEnd/>
            </a:ln>
          </p:spPr>
        </p:pic>
        <p:pic>
          <p:nvPicPr>
            <p:cNvPr id="19463" name="Picture 7"/>
            <p:cNvPicPr>
              <a:picLocks noChangeAspect="1" noChangeArrowheads="1"/>
            </p:cNvPicPr>
            <p:nvPr/>
          </p:nvPicPr>
          <p:blipFill>
            <a:blip r:embed="rId7"/>
            <a:srcRect/>
            <a:stretch>
              <a:fillRect/>
            </a:stretch>
          </p:blipFill>
          <p:spPr bwMode="auto">
            <a:xfrm>
              <a:off x="5098" y="730"/>
              <a:ext cx="529" cy="720"/>
            </a:xfrm>
            <a:prstGeom prst="rect">
              <a:avLst/>
            </a:prstGeom>
            <a:noFill/>
            <a:ln w="9525">
              <a:noFill/>
              <a:miter lim="800000"/>
              <a:headEnd/>
              <a:tailEnd/>
            </a:ln>
          </p:spPr>
        </p:pic>
        <p:pic>
          <p:nvPicPr>
            <p:cNvPr id="19464" name="Picture 8"/>
            <p:cNvPicPr>
              <a:picLocks noChangeAspect="1" noChangeArrowheads="1"/>
            </p:cNvPicPr>
            <p:nvPr/>
          </p:nvPicPr>
          <p:blipFill>
            <a:blip r:embed="rId8"/>
            <a:srcRect/>
            <a:stretch>
              <a:fillRect/>
            </a:stretch>
          </p:blipFill>
          <p:spPr bwMode="auto">
            <a:xfrm>
              <a:off x="4427" y="1642"/>
              <a:ext cx="720" cy="484"/>
            </a:xfrm>
            <a:prstGeom prst="rect">
              <a:avLst/>
            </a:prstGeom>
            <a:noFill/>
            <a:ln w="9525">
              <a:noFill/>
              <a:miter lim="800000"/>
              <a:headEnd/>
              <a:tailEnd/>
            </a:ln>
          </p:spPr>
        </p:pic>
        <p:pic>
          <p:nvPicPr>
            <p:cNvPr id="19465" name="Picture 9"/>
            <p:cNvPicPr>
              <a:picLocks noChangeAspect="1" noChangeArrowheads="1"/>
            </p:cNvPicPr>
            <p:nvPr/>
          </p:nvPicPr>
          <p:blipFill>
            <a:blip r:embed="rId9"/>
            <a:srcRect l="7248" t="10965" r="7248" b="10965"/>
            <a:stretch>
              <a:fillRect/>
            </a:stretch>
          </p:blipFill>
          <p:spPr bwMode="auto">
            <a:xfrm>
              <a:off x="3371" y="1834"/>
              <a:ext cx="816" cy="493"/>
            </a:xfrm>
            <a:prstGeom prst="rect">
              <a:avLst/>
            </a:prstGeom>
            <a:noFill/>
            <a:ln w="9525">
              <a:noFill/>
              <a:miter lim="800000"/>
              <a:headEnd/>
              <a:tailEnd/>
            </a:ln>
          </p:spPr>
        </p:pic>
        <p:pic>
          <p:nvPicPr>
            <p:cNvPr id="19466" name="Picture 10"/>
            <p:cNvPicPr>
              <a:picLocks noChangeAspect="1" noChangeArrowheads="1"/>
            </p:cNvPicPr>
            <p:nvPr/>
          </p:nvPicPr>
          <p:blipFill>
            <a:blip r:embed="rId10"/>
            <a:srcRect/>
            <a:stretch>
              <a:fillRect/>
            </a:stretch>
          </p:blipFill>
          <p:spPr bwMode="auto">
            <a:xfrm>
              <a:off x="443" y="2842"/>
              <a:ext cx="772" cy="579"/>
            </a:xfrm>
            <a:prstGeom prst="rect">
              <a:avLst/>
            </a:prstGeom>
            <a:noFill/>
            <a:ln w="9525">
              <a:noFill/>
              <a:miter lim="800000"/>
              <a:headEnd/>
              <a:tailEnd/>
            </a:ln>
          </p:spPr>
        </p:pic>
        <p:pic>
          <p:nvPicPr>
            <p:cNvPr id="19467" name="Picture 11"/>
            <p:cNvPicPr>
              <a:picLocks noChangeAspect="1" noChangeArrowheads="1"/>
            </p:cNvPicPr>
            <p:nvPr/>
          </p:nvPicPr>
          <p:blipFill>
            <a:blip r:embed="rId11"/>
            <a:srcRect/>
            <a:stretch>
              <a:fillRect/>
            </a:stretch>
          </p:blipFill>
          <p:spPr bwMode="auto">
            <a:xfrm>
              <a:off x="-469" y="2842"/>
              <a:ext cx="560" cy="600"/>
            </a:xfrm>
            <a:prstGeom prst="rect">
              <a:avLst/>
            </a:prstGeom>
            <a:noFill/>
            <a:ln w="9525">
              <a:noFill/>
              <a:miter lim="800000"/>
              <a:headEnd/>
              <a:tailEnd/>
            </a:ln>
          </p:spPr>
        </p:pic>
        <p:pic>
          <p:nvPicPr>
            <p:cNvPr id="19468" name="Picture 12"/>
            <p:cNvPicPr>
              <a:picLocks noChangeAspect="1" noChangeArrowheads="1"/>
            </p:cNvPicPr>
            <p:nvPr/>
          </p:nvPicPr>
          <p:blipFill>
            <a:blip r:embed="rId12"/>
            <a:srcRect/>
            <a:stretch>
              <a:fillRect/>
            </a:stretch>
          </p:blipFill>
          <p:spPr bwMode="auto">
            <a:xfrm>
              <a:off x="4875" y="-206"/>
              <a:ext cx="672" cy="504"/>
            </a:xfrm>
            <a:prstGeom prst="rect">
              <a:avLst/>
            </a:prstGeom>
            <a:noFill/>
            <a:ln w="9525">
              <a:noFill/>
              <a:miter lim="800000"/>
              <a:headEnd/>
              <a:tailEnd/>
            </a:ln>
          </p:spPr>
        </p:pic>
        <p:pic>
          <p:nvPicPr>
            <p:cNvPr id="19469" name="Picture 13"/>
            <p:cNvPicPr>
              <a:picLocks noChangeAspect="1" noChangeArrowheads="1"/>
            </p:cNvPicPr>
            <p:nvPr/>
          </p:nvPicPr>
          <p:blipFill>
            <a:blip r:embed="rId13"/>
            <a:srcRect/>
            <a:stretch>
              <a:fillRect/>
            </a:stretch>
          </p:blipFill>
          <p:spPr bwMode="auto">
            <a:xfrm>
              <a:off x="2651" y="2122"/>
              <a:ext cx="576" cy="33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t>Ruggedness, Dimensionality, and Changing Landscapes</a:t>
            </a:r>
          </a:p>
        </p:txBody>
      </p:sp>
      <p:pic>
        <p:nvPicPr>
          <p:cNvPr id="90115" name="Picture 2" descr="Ridge.tiff"/>
          <p:cNvPicPr>
            <a:picLocks noChangeAspect="1"/>
          </p:cNvPicPr>
          <p:nvPr/>
        </p:nvPicPr>
        <p:blipFill>
          <a:blip r:embed="rId2"/>
          <a:srcRect/>
          <a:stretch>
            <a:fillRect/>
          </a:stretch>
        </p:blipFill>
        <p:spPr bwMode="auto">
          <a:xfrm>
            <a:off x="0" y="2066925"/>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1"/>
          <p:cNvSpPr>
            <a:spLocks noGrp="1" noChangeArrowheads="1"/>
          </p:cNvSpPr>
          <p:nvPr>
            <p:ph type="title"/>
          </p:nvPr>
        </p:nvSpPr>
        <p:spPr>
          <a:xfrm>
            <a:off x="25400" y="533400"/>
            <a:ext cx="9144000" cy="1676400"/>
          </a:xfrm>
        </p:spPr>
        <p:txBody>
          <a:bodyPr/>
          <a:lstStyle/>
          <a:p>
            <a:pPr eaLnBrk="1" hangingPunct="1"/>
            <a:r>
              <a:rPr lang="en-US" sz="4800" smtClean="0"/>
              <a:t>PLEX: Context-dependent evolutionary genomics in a practical time frame</a:t>
            </a:r>
            <a:br>
              <a:rPr lang="en-US" sz="4800" smtClean="0"/>
            </a:br>
            <a:endParaRPr lang="en-US" sz="4800" smtClean="0"/>
          </a:p>
        </p:txBody>
      </p:sp>
      <p:sp>
        <p:nvSpPr>
          <p:cNvPr id="211971" name="Rectangle 2"/>
          <p:cNvSpPr>
            <a:spLocks noGrp="1" noChangeArrowheads="1"/>
          </p:cNvSpPr>
          <p:nvPr>
            <p:ph idx="1"/>
          </p:nvPr>
        </p:nvSpPr>
        <p:spPr>
          <a:xfrm>
            <a:off x="0" y="2286000"/>
            <a:ext cx="9144000" cy="4510088"/>
          </a:xfrm>
        </p:spPr>
        <p:txBody>
          <a:bodyPr/>
          <a:lstStyle/>
          <a:p>
            <a:pPr marL="623888" eaLnBrk="1" hangingPunct="1"/>
            <a:r>
              <a:rPr lang="en-US" sz="2900"/>
              <a:t>Large phylogenomic datasets</a:t>
            </a:r>
            <a:r>
              <a:rPr lang="en-US" sz="2900" smtClean="0"/>
              <a:t> now common</a:t>
            </a:r>
          </a:p>
          <a:p>
            <a:pPr marL="1023938" lvl="1" eaLnBrk="1" hangingPunct="1"/>
            <a:r>
              <a:rPr lang="en-US" sz="2500" smtClean="0"/>
              <a:t>Parametric </a:t>
            </a:r>
            <a:r>
              <a:rPr lang="en-US" sz="2500"/>
              <a:t>inference with realistic evolutionary models is</a:t>
            </a:r>
            <a:r>
              <a:rPr lang="en-US" sz="2500" smtClean="0"/>
              <a:t> (was) computationally </a:t>
            </a:r>
            <a:r>
              <a:rPr lang="en-US" sz="2500"/>
              <a:t>burdensome</a:t>
            </a:r>
          </a:p>
          <a:p>
            <a:pPr marL="623888" eaLnBrk="1" hangingPunct="1"/>
            <a:r>
              <a:rPr lang="en-US" sz="2900"/>
              <a:t>MCMC + data augmentation of ancestral states and substitution histories can be extremely </a:t>
            </a:r>
            <a:r>
              <a:rPr lang="en-US" sz="2900" smtClean="0"/>
              <a:t>fast</a:t>
            </a:r>
          </a:p>
          <a:p>
            <a:pPr marL="1023938" lvl="1" eaLnBrk="1" hangingPunct="1"/>
            <a:r>
              <a:rPr lang="en-US" sz="2400"/>
              <a:t>Augmentation step </a:t>
            </a:r>
            <a:r>
              <a:rPr lang="en-US" sz="2400" smtClean="0"/>
              <a:t>is (was) </a:t>
            </a:r>
            <a:r>
              <a:rPr lang="en-US" sz="2400"/>
              <a:t>a major performance bottleneck (&gt;99% of computation)</a:t>
            </a:r>
          </a:p>
          <a:p>
            <a:pPr marL="623888" eaLnBrk="1" hangingPunct="1"/>
            <a:r>
              <a:rPr lang="en-US" sz="2900"/>
              <a:t>Order of magnitude speed improvements and excellent scaling can be </a:t>
            </a:r>
            <a:r>
              <a:rPr lang="en-US" sz="2900" smtClean="0"/>
              <a:t>achieved </a:t>
            </a:r>
          </a:p>
          <a:p>
            <a:pPr marL="1023938" lvl="1" eaLnBrk="1" hangingPunct="1"/>
            <a:r>
              <a:rPr lang="en-US" sz="2500" smtClean="0"/>
              <a:t>partially </a:t>
            </a:r>
            <a:r>
              <a:rPr lang="en-US" sz="2500"/>
              <a:t>sampling substitution histories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en-US"/>
          </a:p>
        </p:txBody>
      </p:sp>
      <p:pic>
        <p:nvPicPr>
          <p:cNvPr id="94211" name="Picture 2" descr="Rodriguepnasgraphic.tiff"/>
          <p:cNvPicPr>
            <a:picLocks noChangeAspect="1"/>
          </p:cNvPicPr>
          <p:nvPr/>
        </p:nvPicPr>
        <p:blipFill>
          <a:blip r:embed="rId2"/>
          <a:srcRect/>
          <a:stretch>
            <a:fillRect/>
          </a:stretch>
        </p:blipFill>
        <p:spPr bwMode="auto">
          <a:xfrm>
            <a:off x="0" y="0"/>
            <a:ext cx="9144000" cy="2289175"/>
          </a:xfrm>
          <a:prstGeom prst="rect">
            <a:avLst/>
          </a:prstGeom>
          <a:noFill/>
          <a:ln w="9525">
            <a:noFill/>
            <a:miter lim="800000"/>
            <a:headEnd/>
            <a:tailEnd/>
          </a:ln>
        </p:spPr>
      </p:pic>
      <p:pic>
        <p:nvPicPr>
          <p:cNvPr id="94212" name="Picture 3" descr="RodPnasContent.tiff"/>
          <p:cNvPicPr>
            <a:picLocks noChangeAspect="1"/>
          </p:cNvPicPr>
          <p:nvPr/>
        </p:nvPicPr>
        <p:blipFill>
          <a:blip r:embed="rId3"/>
          <a:srcRect/>
          <a:stretch>
            <a:fillRect/>
          </a:stretch>
        </p:blipFill>
        <p:spPr bwMode="auto">
          <a:xfrm>
            <a:off x="1600200" y="2763838"/>
            <a:ext cx="7543800" cy="2252662"/>
          </a:xfrm>
          <a:prstGeom prst="rect">
            <a:avLst/>
          </a:prstGeom>
          <a:noFill/>
          <a:ln w="9525">
            <a:noFill/>
            <a:miter lim="800000"/>
            <a:headEnd/>
            <a:tailEnd/>
          </a:ln>
        </p:spPr>
      </p:pic>
      <p:sp>
        <p:nvSpPr>
          <p:cNvPr id="94213" name="TextBox 4"/>
          <p:cNvSpPr txBox="1">
            <a:spLocks noChangeArrowheads="1"/>
          </p:cNvSpPr>
          <p:nvPr/>
        </p:nvSpPr>
        <p:spPr bwMode="auto">
          <a:xfrm>
            <a:off x="457200" y="3200400"/>
            <a:ext cx="762000" cy="1200150"/>
          </a:xfrm>
          <a:prstGeom prst="rect">
            <a:avLst/>
          </a:prstGeom>
          <a:noFill/>
          <a:ln w="9525">
            <a:noFill/>
            <a:miter lim="800000"/>
            <a:headEnd/>
            <a:tailEnd/>
          </a:ln>
        </p:spPr>
        <p:txBody>
          <a:bodyPr>
            <a:prstTxWarp prst="textNoShape">
              <a:avLst/>
            </a:prstTxWarp>
            <a:spAutoFit/>
          </a:bodyPr>
          <a:lstStyle/>
          <a:p>
            <a:r>
              <a:rPr lang="en-US" sz="7200"/>
              <a:t>!!</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228600"/>
            <a:ext cx="9144000" cy="1143000"/>
          </a:xfrm>
        </p:spPr>
        <p:txBody>
          <a:bodyPr/>
          <a:lstStyle/>
          <a:p>
            <a:r>
              <a:rPr lang="en-US" sz="3600" smtClean="0"/>
              <a:t>Time Complexity of Integrated Likelihood Calculations on a Phylogeny</a:t>
            </a:r>
          </a:p>
        </p:txBody>
      </p:sp>
      <p:grpSp>
        <p:nvGrpSpPr>
          <p:cNvPr id="95235" name="Group 12"/>
          <p:cNvGrpSpPr>
            <a:grpSpLocks/>
          </p:cNvGrpSpPr>
          <p:nvPr/>
        </p:nvGrpSpPr>
        <p:grpSpPr bwMode="auto">
          <a:xfrm>
            <a:off x="1524000" y="2438400"/>
            <a:ext cx="685800" cy="685800"/>
            <a:chOff x="1219200" y="3124200"/>
            <a:chExt cx="533400" cy="533400"/>
          </a:xfrm>
        </p:grpSpPr>
        <p:sp>
          <p:nvSpPr>
            <p:cNvPr id="16" name="Oval 15"/>
            <p:cNvSpPr/>
            <p:nvPr/>
          </p:nvSpPr>
          <p:spPr>
            <a:xfrm>
              <a:off x="1219200" y="3124200"/>
              <a:ext cx="5334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7" name="Oval 16"/>
            <p:cNvSpPr/>
            <p:nvPr/>
          </p:nvSpPr>
          <p:spPr>
            <a:xfrm>
              <a:off x="1219200" y="3124200"/>
              <a:ext cx="533400" cy="533400"/>
            </a:xfrm>
            <a:prstGeom prst="ellipse">
              <a:avLst/>
            </a:prstGeom>
            <a:gradFill flip="none" rotWithShape="1">
              <a:gsLst>
                <a:gs pos="0">
                  <a:schemeClr val="accent1">
                    <a:lumMod val="60000"/>
                    <a:lumOff val="40000"/>
                    <a:alpha val="41000"/>
                  </a:schemeClr>
                </a:gs>
                <a:gs pos="100000">
                  <a:schemeClr val="accent2">
                    <a:lumMod val="60000"/>
                    <a:lumOff val="40000"/>
                    <a:alpha val="41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A</a:t>
              </a:r>
            </a:p>
          </p:txBody>
        </p:sp>
      </p:grpSp>
      <p:grpSp>
        <p:nvGrpSpPr>
          <p:cNvPr id="95236" name="Group 11"/>
          <p:cNvGrpSpPr>
            <a:grpSpLocks/>
          </p:cNvGrpSpPr>
          <p:nvPr/>
        </p:nvGrpSpPr>
        <p:grpSpPr bwMode="auto">
          <a:xfrm>
            <a:off x="6553200" y="2667000"/>
            <a:ext cx="609600" cy="609600"/>
            <a:chOff x="3200400" y="3581400"/>
            <a:chExt cx="533400" cy="533400"/>
          </a:xfrm>
        </p:grpSpPr>
        <p:sp>
          <p:nvSpPr>
            <p:cNvPr id="18" name="Oval 17"/>
            <p:cNvSpPr/>
            <p:nvPr/>
          </p:nvSpPr>
          <p:spPr>
            <a:xfrm>
              <a:off x="3200400" y="3581400"/>
              <a:ext cx="533400" cy="533400"/>
            </a:xfrm>
            <a:prstGeom prst="ellipse">
              <a:avLst/>
            </a:prstGeom>
            <a:gradFill>
              <a:gsLst>
                <a:gs pos="0">
                  <a:srgbClr val="FF0000"/>
                </a:gs>
                <a:gs pos="100000">
                  <a:srgbClr val="F094B0"/>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2400">
                <a:solidFill>
                  <a:srgbClr val="FFFFFF"/>
                </a:solidFill>
              </a:endParaRPr>
            </a:p>
          </p:txBody>
        </p:sp>
        <p:sp>
          <p:nvSpPr>
            <p:cNvPr id="19" name="Oval 18"/>
            <p:cNvSpPr/>
            <p:nvPr/>
          </p:nvSpPr>
          <p:spPr>
            <a:xfrm>
              <a:off x="3200400" y="3581400"/>
              <a:ext cx="533400" cy="533400"/>
            </a:xfrm>
            <a:prstGeom prst="ellipse">
              <a:avLst/>
            </a:prstGeom>
            <a:gradFill flip="none" rotWithShape="1">
              <a:gsLst>
                <a:gs pos="15000">
                  <a:srgbClr val="F094B0">
                    <a:alpha val="39000"/>
                  </a:srgbClr>
                </a:gs>
                <a:gs pos="98000">
                  <a:srgbClr val="FF0000">
                    <a:alpha val="41000"/>
                  </a:srgbClr>
                </a:gs>
              </a:gsLst>
              <a:path path="circle">
                <a:fillToRect l="100000" t="100000"/>
              </a:path>
              <a:tileRect r="-100000" b="-100000"/>
            </a:gra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C</a:t>
              </a:r>
            </a:p>
          </p:txBody>
        </p:sp>
      </p:grpSp>
      <p:grpSp>
        <p:nvGrpSpPr>
          <p:cNvPr id="95237" name="Group 10"/>
          <p:cNvGrpSpPr>
            <a:grpSpLocks/>
          </p:cNvGrpSpPr>
          <p:nvPr/>
        </p:nvGrpSpPr>
        <p:grpSpPr bwMode="auto">
          <a:xfrm>
            <a:off x="7315200" y="5867400"/>
            <a:ext cx="668338" cy="668338"/>
            <a:chOff x="5181600" y="4038600"/>
            <a:chExt cx="533400" cy="533400"/>
          </a:xfrm>
        </p:grpSpPr>
        <p:sp>
          <p:nvSpPr>
            <p:cNvPr id="20" name="Oval 19"/>
            <p:cNvSpPr/>
            <p:nvPr/>
          </p:nvSpPr>
          <p:spPr>
            <a:xfrm>
              <a:off x="5181600" y="4038600"/>
              <a:ext cx="533400" cy="533400"/>
            </a:xfrm>
            <a:prstGeom prst="ellipse">
              <a:avLst/>
            </a:prstGeom>
            <a:gradFill>
              <a:gsLst>
                <a:gs pos="0">
                  <a:schemeClr val="accent1">
                    <a:lumMod val="50000"/>
                  </a:schemeClr>
                </a:gs>
                <a:gs pos="100000">
                  <a:schemeClr val="accent1">
                    <a:lumMod val="60000"/>
                    <a:lumOff val="40000"/>
                  </a:schemeClr>
                </a:gs>
              </a:gsLst>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2400">
                <a:solidFill>
                  <a:srgbClr val="FFFFFF"/>
                </a:solidFill>
              </a:endParaRPr>
            </a:p>
          </p:txBody>
        </p:sp>
        <p:sp>
          <p:nvSpPr>
            <p:cNvPr id="21" name="Oval 20"/>
            <p:cNvSpPr/>
            <p:nvPr/>
          </p:nvSpPr>
          <p:spPr>
            <a:xfrm>
              <a:off x="5181600" y="4038600"/>
              <a:ext cx="533400" cy="533400"/>
            </a:xfrm>
            <a:prstGeom prst="ellipse">
              <a:avLst/>
            </a:prstGeom>
            <a:gradFill flip="none" rotWithShape="1">
              <a:gsLst>
                <a:gs pos="0">
                  <a:schemeClr val="accent1">
                    <a:lumMod val="40000"/>
                    <a:lumOff val="60000"/>
                    <a:alpha val="62000"/>
                  </a:schemeClr>
                </a:gs>
                <a:gs pos="100000">
                  <a:schemeClr val="accent1">
                    <a:lumMod val="75000"/>
                    <a:alpha val="50000"/>
                  </a:schemeClr>
                </a:gs>
              </a:gsLst>
              <a:path path="circle">
                <a:fillToRect l="100000" t="100000"/>
              </a:path>
              <a:tileRect r="-100000" b="-100000"/>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T</a:t>
              </a:r>
            </a:p>
          </p:txBody>
        </p:sp>
      </p:grpSp>
      <p:grpSp>
        <p:nvGrpSpPr>
          <p:cNvPr id="95238" name="Group 26"/>
          <p:cNvGrpSpPr>
            <a:grpSpLocks/>
          </p:cNvGrpSpPr>
          <p:nvPr/>
        </p:nvGrpSpPr>
        <p:grpSpPr bwMode="auto">
          <a:xfrm>
            <a:off x="1905000" y="3962400"/>
            <a:ext cx="685800" cy="685800"/>
            <a:chOff x="1219200" y="3124200"/>
            <a:chExt cx="533400" cy="533400"/>
          </a:xfrm>
        </p:grpSpPr>
        <p:sp>
          <p:nvSpPr>
            <p:cNvPr id="28" name="Oval 27"/>
            <p:cNvSpPr/>
            <p:nvPr/>
          </p:nvSpPr>
          <p:spPr>
            <a:xfrm>
              <a:off x="1219200" y="3124200"/>
              <a:ext cx="5334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9" name="Oval 28"/>
            <p:cNvSpPr/>
            <p:nvPr/>
          </p:nvSpPr>
          <p:spPr>
            <a:xfrm>
              <a:off x="1219200" y="3124200"/>
              <a:ext cx="533400" cy="533400"/>
            </a:xfrm>
            <a:prstGeom prst="ellipse">
              <a:avLst/>
            </a:prstGeom>
            <a:gradFill flip="none" rotWithShape="1">
              <a:gsLst>
                <a:gs pos="0">
                  <a:schemeClr val="accent1">
                    <a:lumMod val="60000"/>
                    <a:lumOff val="40000"/>
                    <a:alpha val="41000"/>
                  </a:schemeClr>
                </a:gs>
                <a:gs pos="100000">
                  <a:schemeClr val="accent2">
                    <a:lumMod val="60000"/>
                    <a:lumOff val="40000"/>
                    <a:alpha val="41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A</a:t>
              </a:r>
            </a:p>
          </p:txBody>
        </p:sp>
      </p:grpSp>
      <p:cxnSp>
        <p:nvCxnSpPr>
          <p:cNvPr id="31" name="Straight Connector 30"/>
          <p:cNvCxnSpPr/>
          <p:nvPr/>
        </p:nvCxnSpPr>
        <p:spPr>
          <a:xfrm>
            <a:off x="2209800" y="2781300"/>
            <a:ext cx="1295400" cy="266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2490787" y="3048001"/>
            <a:ext cx="1014413" cy="1014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800600" y="2971800"/>
            <a:ext cx="1752600" cy="100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V="1">
            <a:off x="4686300" y="3238500"/>
            <a:ext cx="2841625" cy="261302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505200" y="3048000"/>
            <a:ext cx="129540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95244" name="Group 13"/>
          <p:cNvGrpSpPr>
            <a:grpSpLocks/>
          </p:cNvGrpSpPr>
          <p:nvPr/>
        </p:nvGrpSpPr>
        <p:grpSpPr bwMode="auto">
          <a:xfrm>
            <a:off x="4495800" y="2819400"/>
            <a:ext cx="533400" cy="533400"/>
            <a:chOff x="7162800" y="4495800"/>
            <a:chExt cx="533400" cy="533400"/>
          </a:xfrm>
        </p:grpSpPr>
        <p:sp>
          <p:nvSpPr>
            <p:cNvPr id="22" name="Oval 21"/>
            <p:cNvSpPr/>
            <p:nvPr/>
          </p:nvSpPr>
          <p:spPr>
            <a:xfrm>
              <a:off x="7162800" y="4495800"/>
              <a:ext cx="533400" cy="533400"/>
            </a:xfrm>
            <a:prstGeom prst="ellipse">
              <a:avLst/>
            </a:prstGeom>
            <a:gradFill>
              <a:gsLst>
                <a:gs pos="0">
                  <a:schemeClr val="tx1">
                    <a:lumMod val="90000"/>
                    <a:lumOff val="10000"/>
                  </a:schemeClr>
                </a:gs>
                <a:gs pos="99000">
                  <a:schemeClr val="tx1">
                    <a:lumMod val="25000"/>
                    <a:lumOff val="75000"/>
                  </a:schemeClr>
                </a:gs>
              </a:gsLst>
            </a:gra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23" name="Oval 22"/>
            <p:cNvSpPr/>
            <p:nvPr/>
          </p:nvSpPr>
          <p:spPr>
            <a:xfrm>
              <a:off x="7162800" y="4495800"/>
              <a:ext cx="533400" cy="533400"/>
            </a:xfrm>
            <a:prstGeom prst="ellipse">
              <a:avLst/>
            </a:prstGeom>
            <a:gradFill>
              <a:gsLst>
                <a:gs pos="0">
                  <a:schemeClr val="tx1">
                    <a:lumMod val="10000"/>
                    <a:lumOff val="90000"/>
                    <a:alpha val="50000"/>
                  </a:schemeClr>
                </a:gs>
                <a:gs pos="99000">
                  <a:schemeClr val="tx1">
                    <a:lumMod val="75000"/>
                    <a:lumOff val="25000"/>
                    <a:alpha val="54000"/>
                  </a:schemeClr>
                </a:gs>
              </a:gsLst>
            </a:gra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a:t>
              </a:r>
            </a:p>
          </p:txBody>
        </p:sp>
      </p:grpSp>
      <p:grpSp>
        <p:nvGrpSpPr>
          <p:cNvPr id="95245" name="Group 42"/>
          <p:cNvGrpSpPr>
            <a:grpSpLocks/>
          </p:cNvGrpSpPr>
          <p:nvPr/>
        </p:nvGrpSpPr>
        <p:grpSpPr bwMode="auto">
          <a:xfrm>
            <a:off x="3200400" y="2743200"/>
            <a:ext cx="533400" cy="533400"/>
            <a:chOff x="7162800" y="4495800"/>
            <a:chExt cx="533400" cy="533400"/>
          </a:xfrm>
        </p:grpSpPr>
        <p:sp>
          <p:nvSpPr>
            <p:cNvPr id="44" name="Oval 43"/>
            <p:cNvSpPr/>
            <p:nvPr/>
          </p:nvSpPr>
          <p:spPr>
            <a:xfrm>
              <a:off x="7162800" y="4495800"/>
              <a:ext cx="533400" cy="533400"/>
            </a:xfrm>
            <a:prstGeom prst="ellipse">
              <a:avLst/>
            </a:prstGeom>
            <a:gradFill>
              <a:gsLst>
                <a:gs pos="0">
                  <a:schemeClr val="tx1">
                    <a:lumMod val="90000"/>
                    <a:lumOff val="10000"/>
                  </a:schemeClr>
                </a:gs>
                <a:gs pos="99000">
                  <a:schemeClr val="tx1">
                    <a:lumMod val="25000"/>
                    <a:lumOff val="75000"/>
                  </a:schemeClr>
                </a:gs>
              </a:gsLst>
            </a:gra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45" name="Oval 44"/>
            <p:cNvSpPr/>
            <p:nvPr/>
          </p:nvSpPr>
          <p:spPr>
            <a:xfrm>
              <a:off x="7162800" y="4495800"/>
              <a:ext cx="533400" cy="533400"/>
            </a:xfrm>
            <a:prstGeom prst="ellipse">
              <a:avLst/>
            </a:prstGeom>
            <a:gradFill>
              <a:gsLst>
                <a:gs pos="0">
                  <a:schemeClr val="tx1">
                    <a:lumMod val="10000"/>
                    <a:lumOff val="90000"/>
                    <a:alpha val="50000"/>
                  </a:schemeClr>
                </a:gs>
                <a:gs pos="99000">
                  <a:schemeClr val="tx1">
                    <a:lumMod val="75000"/>
                    <a:lumOff val="25000"/>
                    <a:alpha val="54000"/>
                  </a:schemeClr>
                </a:gs>
              </a:gsLst>
            </a:gra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a:t>
              </a:r>
            </a:p>
          </p:txBody>
        </p:sp>
      </p:grpSp>
      <p:grpSp>
        <p:nvGrpSpPr>
          <p:cNvPr id="95246" name="Group 47"/>
          <p:cNvGrpSpPr>
            <a:grpSpLocks/>
          </p:cNvGrpSpPr>
          <p:nvPr/>
        </p:nvGrpSpPr>
        <p:grpSpPr bwMode="auto">
          <a:xfrm>
            <a:off x="5181600" y="3581400"/>
            <a:ext cx="533400" cy="533400"/>
            <a:chOff x="7162800" y="4495800"/>
            <a:chExt cx="533400" cy="533400"/>
          </a:xfrm>
        </p:grpSpPr>
        <p:sp>
          <p:nvSpPr>
            <p:cNvPr id="49" name="Oval 48"/>
            <p:cNvSpPr/>
            <p:nvPr/>
          </p:nvSpPr>
          <p:spPr>
            <a:xfrm>
              <a:off x="7162800" y="4495800"/>
              <a:ext cx="533400" cy="533400"/>
            </a:xfrm>
            <a:prstGeom prst="ellipse">
              <a:avLst/>
            </a:prstGeom>
            <a:gradFill>
              <a:gsLst>
                <a:gs pos="0">
                  <a:schemeClr val="tx1">
                    <a:lumMod val="90000"/>
                    <a:lumOff val="10000"/>
                  </a:schemeClr>
                </a:gs>
                <a:gs pos="99000">
                  <a:schemeClr val="tx1">
                    <a:lumMod val="25000"/>
                    <a:lumOff val="75000"/>
                  </a:schemeClr>
                </a:gs>
              </a:gsLst>
            </a:gra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0" name="Oval 49"/>
            <p:cNvSpPr/>
            <p:nvPr/>
          </p:nvSpPr>
          <p:spPr>
            <a:xfrm>
              <a:off x="7162800" y="4495800"/>
              <a:ext cx="533400" cy="533400"/>
            </a:xfrm>
            <a:prstGeom prst="ellipse">
              <a:avLst/>
            </a:prstGeom>
            <a:gradFill>
              <a:gsLst>
                <a:gs pos="0">
                  <a:schemeClr val="tx1">
                    <a:lumMod val="10000"/>
                    <a:lumOff val="90000"/>
                    <a:alpha val="50000"/>
                  </a:schemeClr>
                </a:gs>
                <a:gs pos="99000">
                  <a:schemeClr val="tx1">
                    <a:lumMod val="75000"/>
                    <a:lumOff val="25000"/>
                    <a:alpha val="54000"/>
                  </a:schemeClr>
                </a:gs>
              </a:gsLst>
            </a:gra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a:t>
              </a:r>
            </a:p>
          </p:txBody>
        </p:sp>
      </p:grpSp>
      <p:grpSp>
        <p:nvGrpSpPr>
          <p:cNvPr id="95247" name="Group 50"/>
          <p:cNvGrpSpPr>
            <a:grpSpLocks/>
          </p:cNvGrpSpPr>
          <p:nvPr/>
        </p:nvGrpSpPr>
        <p:grpSpPr bwMode="auto">
          <a:xfrm>
            <a:off x="5867400" y="4343400"/>
            <a:ext cx="533400" cy="533400"/>
            <a:chOff x="7162800" y="4495800"/>
            <a:chExt cx="533400" cy="533400"/>
          </a:xfrm>
        </p:grpSpPr>
        <p:sp>
          <p:nvSpPr>
            <p:cNvPr id="52" name="Oval 51"/>
            <p:cNvSpPr/>
            <p:nvPr/>
          </p:nvSpPr>
          <p:spPr>
            <a:xfrm>
              <a:off x="7162800" y="4495800"/>
              <a:ext cx="533400" cy="533400"/>
            </a:xfrm>
            <a:prstGeom prst="ellipse">
              <a:avLst/>
            </a:prstGeom>
            <a:gradFill>
              <a:gsLst>
                <a:gs pos="0">
                  <a:schemeClr val="tx1">
                    <a:lumMod val="90000"/>
                    <a:lumOff val="10000"/>
                  </a:schemeClr>
                </a:gs>
                <a:gs pos="99000">
                  <a:schemeClr val="tx1">
                    <a:lumMod val="25000"/>
                    <a:lumOff val="75000"/>
                  </a:schemeClr>
                </a:gs>
              </a:gsLst>
            </a:gra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3" name="Oval 52"/>
            <p:cNvSpPr/>
            <p:nvPr/>
          </p:nvSpPr>
          <p:spPr>
            <a:xfrm>
              <a:off x="7162800" y="4495800"/>
              <a:ext cx="533400" cy="533400"/>
            </a:xfrm>
            <a:prstGeom prst="ellipse">
              <a:avLst/>
            </a:prstGeom>
            <a:gradFill>
              <a:gsLst>
                <a:gs pos="0">
                  <a:schemeClr val="tx1">
                    <a:lumMod val="10000"/>
                    <a:lumOff val="90000"/>
                    <a:alpha val="50000"/>
                  </a:schemeClr>
                </a:gs>
                <a:gs pos="99000">
                  <a:schemeClr val="tx1">
                    <a:lumMod val="75000"/>
                    <a:lumOff val="25000"/>
                    <a:alpha val="54000"/>
                  </a:schemeClr>
                </a:gs>
              </a:gsLst>
            </a:gra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a:t>
              </a:r>
            </a:p>
          </p:txBody>
        </p:sp>
      </p:grpSp>
      <p:grpSp>
        <p:nvGrpSpPr>
          <p:cNvPr id="95248" name="Group 53"/>
          <p:cNvGrpSpPr>
            <a:grpSpLocks/>
          </p:cNvGrpSpPr>
          <p:nvPr/>
        </p:nvGrpSpPr>
        <p:grpSpPr bwMode="auto">
          <a:xfrm>
            <a:off x="6553200" y="5105400"/>
            <a:ext cx="533400" cy="533400"/>
            <a:chOff x="7162800" y="4495800"/>
            <a:chExt cx="533400" cy="533400"/>
          </a:xfrm>
        </p:grpSpPr>
        <p:sp>
          <p:nvSpPr>
            <p:cNvPr id="55" name="Oval 54"/>
            <p:cNvSpPr/>
            <p:nvPr/>
          </p:nvSpPr>
          <p:spPr>
            <a:xfrm>
              <a:off x="7162800" y="4495800"/>
              <a:ext cx="533400" cy="533400"/>
            </a:xfrm>
            <a:prstGeom prst="ellipse">
              <a:avLst/>
            </a:prstGeom>
            <a:gradFill>
              <a:gsLst>
                <a:gs pos="0">
                  <a:schemeClr val="tx1">
                    <a:lumMod val="90000"/>
                    <a:lumOff val="10000"/>
                  </a:schemeClr>
                </a:gs>
                <a:gs pos="99000">
                  <a:schemeClr val="tx1">
                    <a:lumMod val="25000"/>
                    <a:lumOff val="75000"/>
                  </a:schemeClr>
                </a:gs>
              </a:gsLst>
            </a:gradFill>
            <a:ln>
              <a:solidFill>
                <a:schemeClr val="tx1">
                  <a:lumMod val="25000"/>
                  <a:lumOff val="75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6" name="Oval 55"/>
            <p:cNvSpPr/>
            <p:nvPr/>
          </p:nvSpPr>
          <p:spPr>
            <a:xfrm>
              <a:off x="7162800" y="4495800"/>
              <a:ext cx="533400" cy="533400"/>
            </a:xfrm>
            <a:prstGeom prst="ellipse">
              <a:avLst/>
            </a:prstGeom>
            <a:gradFill>
              <a:gsLst>
                <a:gs pos="0">
                  <a:schemeClr val="tx1">
                    <a:lumMod val="10000"/>
                    <a:lumOff val="90000"/>
                    <a:alpha val="50000"/>
                  </a:schemeClr>
                </a:gs>
                <a:gs pos="99000">
                  <a:schemeClr val="tx1">
                    <a:lumMod val="75000"/>
                    <a:lumOff val="25000"/>
                    <a:alpha val="54000"/>
                  </a:schemeClr>
                </a:gs>
              </a:gsLst>
            </a:gra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sz="2400">
                  <a:solidFill>
                    <a:srgbClr val="FFFFFF"/>
                  </a:solidFill>
                </a:rPr>
                <a:t>?</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61" name="Title 1"/>
          <p:cNvSpPr>
            <a:spLocks noGrp="1"/>
          </p:cNvSpPr>
          <p:nvPr>
            <p:ph type="title"/>
          </p:nvPr>
        </p:nvSpPr>
        <p:spPr>
          <a:xfrm>
            <a:off x="0" y="228600"/>
            <a:ext cx="9144000" cy="1676400"/>
          </a:xfrm>
        </p:spPr>
        <p:txBody>
          <a:bodyPr/>
          <a:lstStyle/>
          <a:p>
            <a:r>
              <a:rPr lang="en-US" sz="3600" smtClean="0"/>
              <a:t>Time Complexity of Integrated Likelihood Calculations on a Phylogeny</a:t>
            </a:r>
            <a:br>
              <a:rPr lang="en-US" sz="3600" smtClean="0"/>
            </a:br>
            <a:r>
              <a:rPr lang="en-US" sz="2000" smtClean="0"/>
              <a:t>(N states, b branches between nodes, s sites)</a:t>
            </a:r>
          </a:p>
        </p:txBody>
      </p:sp>
      <p:graphicFrame>
        <p:nvGraphicFramePr>
          <p:cNvPr id="96258" name="Content Placeholder 3"/>
          <p:cNvGraphicFramePr>
            <a:graphicFrameLocks noChangeAspect="1"/>
          </p:cNvGraphicFramePr>
          <p:nvPr>
            <p:ph idx="1"/>
          </p:nvPr>
        </p:nvGraphicFramePr>
        <p:xfrm>
          <a:off x="1676400" y="1828800"/>
          <a:ext cx="5400675" cy="1090613"/>
        </p:xfrm>
        <a:graphic>
          <a:graphicData uri="http://schemas.openxmlformats.org/presentationml/2006/ole">
            <p:oleObj spid="_x0000_s96258" name="Equation" r:id="rId3" imgW="1257300" imgH="254000" progId="Equation.3">
              <p:embed/>
            </p:oleObj>
          </a:graphicData>
        </a:graphic>
      </p:graphicFrame>
      <p:sp>
        <p:nvSpPr>
          <p:cNvPr id="96262" name="TextBox 4"/>
          <p:cNvSpPr txBox="1">
            <a:spLocks noChangeArrowheads="1"/>
          </p:cNvSpPr>
          <p:nvPr/>
        </p:nvSpPr>
        <p:spPr bwMode="auto">
          <a:xfrm>
            <a:off x="2819400" y="2895600"/>
            <a:ext cx="1792288" cy="830263"/>
          </a:xfrm>
          <a:prstGeom prst="rect">
            <a:avLst/>
          </a:prstGeom>
          <a:noFill/>
          <a:ln w="9525">
            <a:noFill/>
            <a:miter lim="800000"/>
            <a:headEnd/>
            <a:tailEnd/>
          </a:ln>
        </p:spPr>
        <p:txBody>
          <a:bodyPr wrap="none">
            <a:prstTxWarp prst="textNoShape">
              <a:avLst/>
            </a:prstTxWarp>
            <a:spAutoFit/>
          </a:bodyPr>
          <a:lstStyle/>
          <a:p>
            <a:pPr algn="ctr"/>
            <a:r>
              <a:rPr lang="en-US" sz="2400"/>
              <a:t>Substitution</a:t>
            </a:r>
          </a:p>
          <a:p>
            <a:pPr algn="ctr"/>
            <a:r>
              <a:rPr lang="en-US" sz="2400"/>
              <a:t>Histories</a:t>
            </a:r>
          </a:p>
        </p:txBody>
      </p:sp>
      <p:sp>
        <p:nvSpPr>
          <p:cNvPr id="96263" name="TextBox 5"/>
          <p:cNvSpPr txBox="1">
            <a:spLocks noChangeArrowheads="1"/>
          </p:cNvSpPr>
          <p:nvPr/>
        </p:nvSpPr>
        <p:spPr bwMode="auto">
          <a:xfrm>
            <a:off x="5372100" y="2882900"/>
            <a:ext cx="1481138" cy="830263"/>
          </a:xfrm>
          <a:prstGeom prst="rect">
            <a:avLst/>
          </a:prstGeom>
          <a:noFill/>
          <a:ln w="9525">
            <a:noFill/>
            <a:miter lim="800000"/>
            <a:headEnd/>
            <a:tailEnd/>
          </a:ln>
        </p:spPr>
        <p:txBody>
          <a:bodyPr wrap="none">
            <a:prstTxWarp prst="textNoShape">
              <a:avLst/>
            </a:prstTxWarp>
            <a:spAutoFit/>
          </a:bodyPr>
          <a:lstStyle/>
          <a:p>
            <a:pPr algn="ctr"/>
            <a:r>
              <a:rPr lang="en-US" sz="2400"/>
              <a:t>Ancestral</a:t>
            </a:r>
          </a:p>
          <a:p>
            <a:pPr algn="ctr"/>
            <a:r>
              <a:rPr lang="en-US" sz="2400"/>
              <a:t>States</a:t>
            </a:r>
          </a:p>
        </p:txBody>
      </p:sp>
      <p:cxnSp>
        <p:nvCxnSpPr>
          <p:cNvPr id="8" name="Straight Connector 7"/>
          <p:cNvCxnSpPr/>
          <p:nvPr/>
        </p:nvCxnSpPr>
        <p:spPr>
          <a:xfrm>
            <a:off x="2514600" y="2819400"/>
            <a:ext cx="2362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486400" y="2743200"/>
            <a:ext cx="1295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6266" name="TextBox 10"/>
          <p:cNvSpPr txBox="1">
            <a:spLocks noChangeArrowheads="1"/>
          </p:cNvSpPr>
          <p:nvPr/>
        </p:nvSpPr>
        <p:spPr bwMode="auto">
          <a:xfrm>
            <a:off x="787400" y="3873500"/>
            <a:ext cx="7951788" cy="461963"/>
          </a:xfrm>
          <a:prstGeom prst="rect">
            <a:avLst/>
          </a:prstGeom>
          <a:noFill/>
          <a:ln w="9525">
            <a:noFill/>
            <a:miter lim="800000"/>
            <a:headEnd/>
            <a:tailEnd/>
          </a:ln>
        </p:spPr>
        <p:txBody>
          <a:bodyPr wrap="none">
            <a:prstTxWarp prst="textNoShape">
              <a:avLst/>
            </a:prstTxWarp>
            <a:spAutoFit/>
          </a:bodyPr>
          <a:lstStyle/>
          <a:p>
            <a:r>
              <a:rPr lang="en-US" sz="2400"/>
              <a:t>Calculation gets overwhelming with increased complexity</a:t>
            </a:r>
          </a:p>
        </p:txBody>
      </p:sp>
      <p:sp>
        <p:nvSpPr>
          <p:cNvPr id="96267" name="TextBox 11"/>
          <p:cNvSpPr txBox="1">
            <a:spLocks noChangeArrowheads="1"/>
          </p:cNvSpPr>
          <p:nvPr/>
        </p:nvSpPr>
        <p:spPr bwMode="auto">
          <a:xfrm>
            <a:off x="330200" y="4546600"/>
            <a:ext cx="4191000" cy="2032000"/>
          </a:xfrm>
          <a:prstGeom prst="rect">
            <a:avLst/>
          </a:prstGeom>
          <a:noFill/>
          <a:ln w="9525">
            <a:noFill/>
            <a:miter lim="800000"/>
            <a:headEnd/>
            <a:tailEnd/>
          </a:ln>
        </p:spPr>
        <p:txBody>
          <a:bodyPr>
            <a:prstTxWarp prst="textNoShape">
              <a:avLst/>
            </a:prstTxWarp>
            <a:spAutoFit/>
          </a:bodyPr>
          <a:lstStyle/>
          <a:p>
            <a:r>
              <a:rPr lang="en-US" b="1"/>
              <a:t>Spatial Variation </a:t>
            </a:r>
            <a:r>
              <a:rPr lang="en-US"/>
              <a:t>(many rate matrices)</a:t>
            </a:r>
          </a:p>
          <a:p>
            <a:r>
              <a:rPr lang="en-US"/>
              <a:t>Gradient Mixture Models</a:t>
            </a:r>
          </a:p>
          <a:p>
            <a:r>
              <a:rPr lang="en-US"/>
              <a:t>Context dependence</a:t>
            </a:r>
          </a:p>
          <a:p>
            <a:endParaRPr lang="en-US"/>
          </a:p>
          <a:p>
            <a:r>
              <a:rPr lang="en-US" b="1"/>
              <a:t>Temporal Variation</a:t>
            </a:r>
          </a:p>
          <a:p>
            <a:r>
              <a:rPr lang="en-US"/>
              <a:t>Markov-modulated codon models</a:t>
            </a:r>
          </a:p>
          <a:p>
            <a:r>
              <a:rPr lang="en-US"/>
              <a:t>Switching selection regimes</a:t>
            </a:r>
          </a:p>
        </p:txBody>
      </p:sp>
      <p:graphicFrame>
        <p:nvGraphicFramePr>
          <p:cNvPr id="96259" name="Object 3"/>
          <p:cNvGraphicFramePr>
            <a:graphicFrameLocks noChangeAspect="1"/>
          </p:cNvGraphicFramePr>
          <p:nvPr/>
        </p:nvGraphicFramePr>
        <p:xfrm>
          <a:off x="4613275" y="4419600"/>
          <a:ext cx="4516438" cy="836613"/>
        </p:xfrm>
        <a:graphic>
          <a:graphicData uri="http://schemas.openxmlformats.org/presentationml/2006/ole">
            <p:oleObj spid="_x0000_s96259" name="Equation" r:id="rId4" imgW="1371600" imgH="254000" progId="Equation.3">
              <p:embed/>
            </p:oleObj>
          </a:graphicData>
        </a:graphic>
      </p:graphicFrame>
      <p:graphicFrame>
        <p:nvGraphicFramePr>
          <p:cNvPr id="96260" name="Object 4"/>
          <p:cNvGraphicFramePr>
            <a:graphicFrameLocks noChangeAspect="1"/>
          </p:cNvGraphicFramePr>
          <p:nvPr/>
        </p:nvGraphicFramePr>
        <p:xfrm>
          <a:off x="5626100" y="5307013"/>
          <a:ext cx="2667000" cy="1482725"/>
        </p:xfrm>
        <a:graphic>
          <a:graphicData uri="http://schemas.openxmlformats.org/presentationml/2006/ole">
            <p:oleObj spid="_x0000_s96260" name="Equation" r:id="rId5" imgW="1257300" imgH="698500" progId="Equation.3">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6" name="Rectangle 57"/>
          <p:cNvSpPr>
            <a:spLocks/>
          </p:cNvSpPr>
          <p:nvPr/>
        </p:nvSpPr>
        <p:spPr bwMode="auto">
          <a:xfrm>
            <a:off x="304800" y="-249238"/>
            <a:ext cx="8534400" cy="1035051"/>
          </a:xfrm>
          <a:prstGeom prst="rect">
            <a:avLst/>
          </a:prstGeom>
          <a:noFill/>
          <a:ln w="12700">
            <a:noFill/>
            <a:miter lim="800000"/>
            <a:headEnd/>
            <a:tailEnd/>
          </a:ln>
        </p:spPr>
        <p:txBody>
          <a:bodyPr lIns="0" tIns="0" rIns="0" bIns="0" anchor="ctr">
            <a:prstTxWarp prst="textNoShape">
              <a:avLst/>
            </a:prstTxWarp>
          </a:bodyPr>
          <a:lstStyle/>
          <a:p>
            <a:r>
              <a:rPr lang="en-US" sz="3400">
                <a:ea typeface="Gill Sans" charset="0"/>
                <a:cs typeface="Gill Sans" charset="0"/>
              </a:rPr>
              <a:t>Time Complexity Using Data Augmentation</a:t>
            </a:r>
          </a:p>
        </p:txBody>
      </p:sp>
      <p:grpSp>
        <p:nvGrpSpPr>
          <p:cNvPr id="97287" name="Group 58"/>
          <p:cNvGrpSpPr>
            <a:grpSpLocks/>
          </p:cNvGrpSpPr>
          <p:nvPr/>
        </p:nvGrpSpPr>
        <p:grpSpPr bwMode="auto">
          <a:xfrm>
            <a:off x="5526088" y="795338"/>
            <a:ext cx="1812925" cy="2274887"/>
            <a:chOff x="0" y="0"/>
            <a:chExt cx="1624" cy="2039"/>
          </a:xfrm>
        </p:grpSpPr>
        <p:pic>
          <p:nvPicPr>
            <p:cNvPr id="97322" name="Picture 59"/>
            <p:cNvPicPr>
              <a:picLocks noChangeAspect="1" noChangeArrowheads="1"/>
            </p:cNvPicPr>
            <p:nvPr/>
          </p:nvPicPr>
          <p:blipFill>
            <a:blip r:embed="rId3"/>
            <a:srcRect t="427" r="6889"/>
            <a:stretch>
              <a:fillRect/>
            </a:stretch>
          </p:blipFill>
          <p:spPr bwMode="auto">
            <a:xfrm>
              <a:off x="32" y="0"/>
              <a:ext cx="1557" cy="1871"/>
            </a:xfrm>
            <a:prstGeom prst="rect">
              <a:avLst/>
            </a:prstGeom>
            <a:noFill/>
            <a:ln w="12700">
              <a:noFill/>
              <a:miter lim="800000"/>
              <a:headEnd/>
              <a:tailEnd/>
            </a:ln>
          </p:spPr>
        </p:pic>
        <p:grpSp>
          <p:nvGrpSpPr>
            <p:cNvPr id="97323" name="Group 60"/>
            <p:cNvGrpSpPr>
              <a:grpSpLocks/>
            </p:cNvGrpSpPr>
            <p:nvPr/>
          </p:nvGrpSpPr>
          <p:grpSpPr bwMode="auto">
            <a:xfrm>
              <a:off x="1439" y="62"/>
              <a:ext cx="185" cy="318"/>
              <a:chOff x="0" y="0"/>
              <a:chExt cx="184" cy="317"/>
            </a:xfrm>
          </p:grpSpPr>
          <p:sp>
            <p:nvSpPr>
              <p:cNvPr id="23613" name="AutoShape 61"/>
              <p:cNvSpPr>
                <a:spLocks/>
              </p:cNvSpPr>
              <p:nvPr/>
            </p:nvSpPr>
            <p:spPr bwMode="auto">
              <a:xfrm>
                <a:off x="0" y="6"/>
                <a:ext cx="184" cy="182"/>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52" name="Rectangle 62"/>
              <p:cNvSpPr>
                <a:spLocks/>
              </p:cNvSpPr>
              <p:nvPr/>
            </p:nvSpPr>
            <p:spPr bwMode="auto">
              <a:xfrm>
                <a:off x="20" y="0"/>
                <a:ext cx="143" cy="317"/>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T</a:t>
                </a:r>
              </a:p>
              <a:p>
                <a:pPr marL="17463">
                  <a:lnSpc>
                    <a:spcPct val="107000"/>
                  </a:lnSpc>
                  <a:tabLst>
                    <a:tab pos="61913" algn="l"/>
                  </a:tabLst>
                </a:pPr>
                <a:endParaRPr lang="en-US" sz="1000">
                  <a:ea typeface="Gill Sans" charset="0"/>
                  <a:cs typeface="Gill Sans" charset="0"/>
                </a:endParaRPr>
              </a:p>
            </p:txBody>
          </p:sp>
        </p:grpSp>
        <p:grpSp>
          <p:nvGrpSpPr>
            <p:cNvPr id="97324" name="Group 63"/>
            <p:cNvGrpSpPr>
              <a:grpSpLocks/>
            </p:cNvGrpSpPr>
            <p:nvPr/>
          </p:nvGrpSpPr>
          <p:grpSpPr bwMode="auto">
            <a:xfrm>
              <a:off x="1439" y="769"/>
              <a:ext cx="185" cy="318"/>
              <a:chOff x="0" y="0"/>
              <a:chExt cx="184" cy="317"/>
            </a:xfrm>
          </p:grpSpPr>
          <p:sp>
            <p:nvSpPr>
              <p:cNvPr id="23616" name="AutoShape 64"/>
              <p:cNvSpPr>
                <a:spLocks/>
              </p:cNvSpPr>
              <p:nvPr/>
            </p:nvSpPr>
            <p:spPr bwMode="auto">
              <a:xfrm>
                <a:off x="0" y="5"/>
                <a:ext cx="184" cy="183"/>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50" name="Rectangle 65"/>
              <p:cNvSpPr>
                <a:spLocks/>
              </p:cNvSpPr>
              <p:nvPr/>
            </p:nvSpPr>
            <p:spPr bwMode="auto">
              <a:xfrm>
                <a:off x="20" y="0"/>
                <a:ext cx="143" cy="317"/>
              </a:xfrm>
              <a:prstGeom prst="rect">
                <a:avLst/>
              </a:prstGeom>
              <a:noFill/>
              <a:ln w="12700">
                <a:noFill/>
                <a:miter lim="800000"/>
                <a:headEnd/>
                <a:tailEnd/>
              </a:ln>
            </p:spPr>
            <p:txBody>
              <a:bodyPr lIns="0" tIns="0" rIns="0" bIns="0">
                <a:prstTxWarp prst="textNoShape">
                  <a:avLst/>
                </a:prstTxWarp>
              </a:bodyPr>
              <a:lstStyle/>
              <a:p>
                <a:pPr marL="17463">
                  <a:lnSpc>
                    <a:spcPct val="105000"/>
                  </a:lnSpc>
                  <a:tabLst>
                    <a:tab pos="61913" algn="l"/>
                  </a:tabLst>
                </a:pPr>
                <a:r>
                  <a:rPr lang="en-US" sz="1000">
                    <a:ea typeface="Gill Sans" charset="0"/>
                    <a:cs typeface="Gill Sans" charset="0"/>
                  </a:rPr>
                  <a:t>T</a:t>
                </a:r>
                <a:endParaRPr lang="en-US" sz="1400">
                  <a:ea typeface="Gill Sans" charset="0"/>
                  <a:cs typeface="Gill Sans" charset="0"/>
                </a:endParaRPr>
              </a:p>
              <a:p>
                <a:pPr marL="17463">
                  <a:lnSpc>
                    <a:spcPct val="105000"/>
                  </a:lnSpc>
                  <a:tabLst>
                    <a:tab pos="61913" algn="l"/>
                  </a:tabLst>
                </a:pPr>
                <a:endParaRPr lang="en-US" sz="1400">
                  <a:ea typeface="Gill Sans" charset="0"/>
                  <a:cs typeface="Gill Sans" charset="0"/>
                </a:endParaRPr>
              </a:p>
            </p:txBody>
          </p:sp>
        </p:grpSp>
        <p:grpSp>
          <p:nvGrpSpPr>
            <p:cNvPr id="97325" name="Group 66"/>
            <p:cNvGrpSpPr>
              <a:grpSpLocks/>
            </p:cNvGrpSpPr>
            <p:nvPr/>
          </p:nvGrpSpPr>
          <p:grpSpPr bwMode="auto">
            <a:xfrm>
              <a:off x="1439" y="1114"/>
              <a:ext cx="185" cy="318"/>
              <a:chOff x="0" y="0"/>
              <a:chExt cx="184" cy="317"/>
            </a:xfrm>
          </p:grpSpPr>
          <p:sp>
            <p:nvSpPr>
              <p:cNvPr id="23619" name="AutoShape 67"/>
              <p:cNvSpPr>
                <a:spLocks/>
              </p:cNvSpPr>
              <p:nvPr/>
            </p:nvSpPr>
            <p:spPr bwMode="auto">
              <a:xfrm>
                <a:off x="0" y="6"/>
                <a:ext cx="184" cy="182"/>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48" name="Rectangle 68"/>
              <p:cNvSpPr>
                <a:spLocks/>
              </p:cNvSpPr>
              <p:nvPr/>
            </p:nvSpPr>
            <p:spPr bwMode="auto">
              <a:xfrm>
                <a:off x="20" y="0"/>
                <a:ext cx="143" cy="317"/>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T</a:t>
                </a:r>
              </a:p>
              <a:p>
                <a:pPr marL="17463">
                  <a:lnSpc>
                    <a:spcPct val="107000"/>
                  </a:lnSpc>
                  <a:tabLst>
                    <a:tab pos="61913" algn="l"/>
                  </a:tabLst>
                </a:pPr>
                <a:endParaRPr lang="en-US" sz="1000">
                  <a:ea typeface="Gill Sans" charset="0"/>
                  <a:cs typeface="Gill Sans" charset="0"/>
                </a:endParaRPr>
              </a:p>
            </p:txBody>
          </p:sp>
        </p:grpSp>
        <p:grpSp>
          <p:nvGrpSpPr>
            <p:cNvPr id="97326" name="Group 69"/>
            <p:cNvGrpSpPr>
              <a:grpSpLocks/>
            </p:cNvGrpSpPr>
            <p:nvPr/>
          </p:nvGrpSpPr>
          <p:grpSpPr bwMode="auto">
            <a:xfrm>
              <a:off x="1439" y="1620"/>
              <a:ext cx="185" cy="318"/>
              <a:chOff x="0" y="0"/>
              <a:chExt cx="184" cy="317"/>
            </a:xfrm>
          </p:grpSpPr>
          <p:sp>
            <p:nvSpPr>
              <p:cNvPr id="23622" name="AutoShape 70"/>
              <p:cNvSpPr>
                <a:spLocks/>
              </p:cNvSpPr>
              <p:nvPr/>
            </p:nvSpPr>
            <p:spPr bwMode="auto">
              <a:xfrm>
                <a:off x="0" y="6"/>
                <a:ext cx="184" cy="182"/>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46" name="Rectangle 71"/>
              <p:cNvSpPr>
                <a:spLocks/>
              </p:cNvSpPr>
              <p:nvPr/>
            </p:nvSpPr>
            <p:spPr bwMode="auto">
              <a:xfrm>
                <a:off x="20" y="0"/>
                <a:ext cx="143" cy="317"/>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A</a:t>
                </a:r>
              </a:p>
            </p:txBody>
          </p:sp>
        </p:grpSp>
        <p:grpSp>
          <p:nvGrpSpPr>
            <p:cNvPr id="97327" name="Group 72"/>
            <p:cNvGrpSpPr>
              <a:grpSpLocks/>
            </p:cNvGrpSpPr>
            <p:nvPr/>
          </p:nvGrpSpPr>
          <p:grpSpPr bwMode="auto">
            <a:xfrm>
              <a:off x="1070" y="243"/>
              <a:ext cx="200" cy="265"/>
              <a:chOff x="0" y="0"/>
              <a:chExt cx="200" cy="264"/>
            </a:xfrm>
          </p:grpSpPr>
          <p:sp>
            <p:nvSpPr>
              <p:cNvPr id="97343" name="Oval 73"/>
              <p:cNvSpPr>
                <a:spLocks/>
              </p:cNvSpPr>
              <p:nvPr/>
            </p:nvSpPr>
            <p:spPr bwMode="auto">
              <a:xfrm>
                <a:off x="0" y="39"/>
                <a:ext cx="192"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44" name="Rectangle 74"/>
              <p:cNvSpPr>
                <a:spLocks/>
              </p:cNvSpPr>
              <p:nvPr/>
            </p:nvSpPr>
            <p:spPr bwMode="auto">
              <a:xfrm>
                <a:off x="7" y="0"/>
                <a:ext cx="193"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grpSp>
          <p:nvGrpSpPr>
            <p:cNvPr id="97328" name="Group 75"/>
            <p:cNvGrpSpPr>
              <a:grpSpLocks/>
            </p:cNvGrpSpPr>
            <p:nvPr/>
          </p:nvGrpSpPr>
          <p:grpSpPr bwMode="auto">
            <a:xfrm>
              <a:off x="548" y="548"/>
              <a:ext cx="200" cy="265"/>
              <a:chOff x="0" y="0"/>
              <a:chExt cx="200" cy="264"/>
            </a:xfrm>
          </p:grpSpPr>
          <p:sp>
            <p:nvSpPr>
              <p:cNvPr id="97341" name="Oval 76"/>
              <p:cNvSpPr>
                <a:spLocks/>
              </p:cNvSpPr>
              <p:nvPr/>
            </p:nvSpPr>
            <p:spPr bwMode="auto">
              <a:xfrm>
                <a:off x="0" y="39"/>
                <a:ext cx="192"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42" name="Rectangle 77"/>
              <p:cNvSpPr>
                <a:spLocks/>
              </p:cNvSpPr>
              <p:nvPr/>
            </p:nvSpPr>
            <p:spPr bwMode="auto">
              <a:xfrm>
                <a:off x="7" y="0"/>
                <a:ext cx="193"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grpSp>
          <p:nvGrpSpPr>
            <p:cNvPr id="97329" name="Group 78"/>
            <p:cNvGrpSpPr>
              <a:grpSpLocks/>
            </p:cNvGrpSpPr>
            <p:nvPr/>
          </p:nvGrpSpPr>
          <p:grpSpPr bwMode="auto">
            <a:xfrm>
              <a:off x="1070" y="902"/>
              <a:ext cx="200" cy="265"/>
              <a:chOff x="0" y="0"/>
              <a:chExt cx="200" cy="264"/>
            </a:xfrm>
          </p:grpSpPr>
          <p:sp>
            <p:nvSpPr>
              <p:cNvPr id="97339" name="Oval 79"/>
              <p:cNvSpPr>
                <a:spLocks/>
              </p:cNvSpPr>
              <p:nvPr/>
            </p:nvSpPr>
            <p:spPr bwMode="auto">
              <a:xfrm>
                <a:off x="0" y="39"/>
                <a:ext cx="192"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40" name="Rectangle 80"/>
              <p:cNvSpPr>
                <a:spLocks/>
              </p:cNvSpPr>
              <p:nvPr/>
            </p:nvSpPr>
            <p:spPr bwMode="auto">
              <a:xfrm>
                <a:off x="7" y="0"/>
                <a:ext cx="193"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grpSp>
          <p:nvGrpSpPr>
            <p:cNvPr id="97330" name="Group 81"/>
            <p:cNvGrpSpPr>
              <a:grpSpLocks/>
            </p:cNvGrpSpPr>
            <p:nvPr/>
          </p:nvGrpSpPr>
          <p:grpSpPr bwMode="auto">
            <a:xfrm>
              <a:off x="98" y="838"/>
              <a:ext cx="201" cy="265"/>
              <a:chOff x="0" y="0"/>
              <a:chExt cx="200" cy="264"/>
            </a:xfrm>
          </p:grpSpPr>
          <p:sp>
            <p:nvSpPr>
              <p:cNvPr id="97337" name="Oval 82"/>
              <p:cNvSpPr>
                <a:spLocks/>
              </p:cNvSpPr>
              <p:nvPr/>
            </p:nvSpPr>
            <p:spPr bwMode="auto">
              <a:xfrm>
                <a:off x="0" y="39"/>
                <a:ext cx="192"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38" name="Rectangle 83"/>
              <p:cNvSpPr>
                <a:spLocks/>
              </p:cNvSpPr>
              <p:nvPr/>
            </p:nvSpPr>
            <p:spPr bwMode="auto">
              <a:xfrm>
                <a:off x="7" y="0"/>
                <a:ext cx="193"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sp>
          <p:nvSpPr>
            <p:cNvPr id="97331" name="Line 84"/>
            <p:cNvSpPr>
              <a:spLocks noChangeShapeType="1"/>
            </p:cNvSpPr>
            <p:nvPr/>
          </p:nvSpPr>
          <p:spPr bwMode="auto">
            <a:xfrm>
              <a:off x="1244" y="441"/>
              <a:ext cx="231" cy="142"/>
            </a:xfrm>
            <a:prstGeom prst="line">
              <a:avLst/>
            </a:prstGeom>
            <a:noFill/>
            <a:ln w="139700">
              <a:solidFill>
                <a:srgbClr val="FF0003"/>
              </a:solidFill>
              <a:miter lim="800000"/>
              <a:headEnd/>
              <a:tailEnd/>
            </a:ln>
          </p:spPr>
          <p:txBody>
            <a:bodyPr lIns="0" tIns="0" rIns="0" bIns="0">
              <a:prstTxWarp prst="textNoShape">
                <a:avLst/>
              </a:prstTxWarp>
            </a:bodyPr>
            <a:lstStyle/>
            <a:p>
              <a:endParaRPr lang="en-US"/>
            </a:p>
          </p:txBody>
        </p:sp>
        <p:grpSp>
          <p:nvGrpSpPr>
            <p:cNvPr id="97332" name="Group 85"/>
            <p:cNvGrpSpPr>
              <a:grpSpLocks/>
            </p:cNvGrpSpPr>
            <p:nvPr/>
          </p:nvGrpSpPr>
          <p:grpSpPr bwMode="auto">
            <a:xfrm>
              <a:off x="1439" y="520"/>
              <a:ext cx="185" cy="318"/>
              <a:chOff x="0" y="0"/>
              <a:chExt cx="184" cy="317"/>
            </a:xfrm>
          </p:grpSpPr>
          <p:sp>
            <p:nvSpPr>
              <p:cNvPr id="23638" name="AutoShape 86"/>
              <p:cNvSpPr>
                <a:spLocks/>
              </p:cNvSpPr>
              <p:nvPr/>
            </p:nvSpPr>
            <p:spPr bwMode="auto">
              <a:xfrm>
                <a:off x="0" y="5"/>
                <a:ext cx="184" cy="183"/>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36" name="Rectangle 87"/>
              <p:cNvSpPr>
                <a:spLocks/>
              </p:cNvSpPr>
              <p:nvPr/>
            </p:nvSpPr>
            <p:spPr bwMode="auto">
              <a:xfrm>
                <a:off x="20" y="0"/>
                <a:ext cx="143" cy="317"/>
              </a:xfrm>
              <a:prstGeom prst="rect">
                <a:avLst/>
              </a:prstGeom>
              <a:noFill/>
              <a:ln w="12700">
                <a:noFill/>
                <a:miter lim="800000"/>
                <a:headEnd/>
                <a:tailEnd/>
              </a:ln>
            </p:spPr>
            <p:txBody>
              <a:bodyPr lIns="0" tIns="0" rIns="0" bIns="0">
                <a:prstTxWarp prst="textNoShape">
                  <a:avLst/>
                </a:prstTxWarp>
              </a:bodyPr>
              <a:lstStyle/>
              <a:p>
                <a:pPr marL="17463">
                  <a:lnSpc>
                    <a:spcPct val="104000"/>
                  </a:lnSpc>
                  <a:tabLst>
                    <a:tab pos="61913" algn="l"/>
                  </a:tabLst>
                </a:pPr>
                <a:r>
                  <a:rPr lang="en-US" sz="1000">
                    <a:ea typeface="Gill Sans" charset="0"/>
                    <a:cs typeface="Gill Sans" charset="0"/>
                  </a:rPr>
                  <a:t>C</a:t>
                </a:r>
                <a:endParaRPr lang="en-US" sz="1700">
                  <a:ea typeface="Gill Sans" charset="0"/>
                  <a:cs typeface="Gill Sans" charset="0"/>
                </a:endParaRPr>
              </a:p>
              <a:p>
                <a:pPr marL="17463">
                  <a:lnSpc>
                    <a:spcPct val="104000"/>
                  </a:lnSpc>
                  <a:tabLst>
                    <a:tab pos="61913" algn="l"/>
                  </a:tabLst>
                </a:pPr>
                <a:endParaRPr lang="en-US" sz="1700">
                  <a:ea typeface="Gill Sans" charset="0"/>
                  <a:cs typeface="Gill Sans" charset="0"/>
                </a:endParaRPr>
              </a:p>
            </p:txBody>
          </p:sp>
        </p:grpSp>
        <p:sp>
          <p:nvSpPr>
            <p:cNvPr id="97333" name="Line 88"/>
            <p:cNvSpPr>
              <a:spLocks noChangeShapeType="1"/>
            </p:cNvSpPr>
            <p:nvPr/>
          </p:nvSpPr>
          <p:spPr bwMode="auto">
            <a:xfrm>
              <a:off x="827" y="1334"/>
              <a:ext cx="614" cy="351"/>
            </a:xfrm>
            <a:prstGeom prst="line">
              <a:avLst/>
            </a:prstGeom>
            <a:noFill/>
            <a:ln w="139700">
              <a:solidFill>
                <a:srgbClr val="FF0003"/>
              </a:solidFill>
              <a:miter lim="800000"/>
              <a:headEnd/>
              <a:tailEnd/>
            </a:ln>
          </p:spPr>
          <p:txBody>
            <a:bodyPr lIns="0" tIns="0" rIns="0" bIns="0">
              <a:prstTxWarp prst="textNoShape">
                <a:avLst/>
              </a:prstTxWarp>
            </a:bodyPr>
            <a:lstStyle/>
            <a:p>
              <a:endParaRPr lang="en-US"/>
            </a:p>
          </p:txBody>
        </p:sp>
        <p:sp>
          <p:nvSpPr>
            <p:cNvPr id="97334" name="Line 89"/>
            <p:cNvSpPr>
              <a:spLocks noChangeShapeType="1"/>
            </p:cNvSpPr>
            <p:nvPr/>
          </p:nvSpPr>
          <p:spPr bwMode="auto">
            <a:xfrm flipH="1">
              <a:off x="744" y="1278"/>
              <a:ext cx="143" cy="143"/>
            </a:xfrm>
            <a:prstGeom prst="line">
              <a:avLst/>
            </a:prstGeom>
            <a:noFill/>
            <a:ln w="25400">
              <a:solidFill>
                <a:srgbClr val="D8FF00">
                  <a:alpha val="74901"/>
                </a:srgbClr>
              </a:solidFill>
              <a:miter lim="800000"/>
              <a:headEnd/>
              <a:tailEnd/>
            </a:ln>
          </p:spPr>
          <p:txBody>
            <a:bodyPr lIns="0" tIns="0" rIns="0" bIns="0">
              <a:prstTxWarp prst="textNoShape">
                <a:avLst/>
              </a:prstTxWarp>
            </a:bodyPr>
            <a:lstStyle/>
            <a:p>
              <a:endParaRPr lang="en-US"/>
            </a:p>
          </p:txBody>
        </p:sp>
      </p:grpSp>
      <p:grpSp>
        <p:nvGrpSpPr>
          <p:cNvPr id="97288" name="Group 91"/>
          <p:cNvGrpSpPr>
            <a:grpSpLocks/>
          </p:cNvGrpSpPr>
          <p:nvPr/>
        </p:nvGrpSpPr>
        <p:grpSpPr bwMode="auto">
          <a:xfrm>
            <a:off x="1824038" y="762000"/>
            <a:ext cx="1806575" cy="2266950"/>
            <a:chOff x="0" y="0"/>
            <a:chExt cx="1617" cy="2032"/>
          </a:xfrm>
        </p:grpSpPr>
        <p:pic>
          <p:nvPicPr>
            <p:cNvPr id="97292" name="Picture 92"/>
            <p:cNvPicPr>
              <a:picLocks noChangeAspect="1" noChangeArrowheads="1"/>
            </p:cNvPicPr>
            <p:nvPr/>
          </p:nvPicPr>
          <p:blipFill>
            <a:blip r:embed="rId3"/>
            <a:srcRect t="427" r="6889"/>
            <a:stretch>
              <a:fillRect/>
            </a:stretch>
          </p:blipFill>
          <p:spPr bwMode="auto">
            <a:xfrm>
              <a:off x="32" y="0"/>
              <a:ext cx="1552" cy="1864"/>
            </a:xfrm>
            <a:prstGeom prst="rect">
              <a:avLst/>
            </a:prstGeom>
            <a:noFill/>
            <a:ln w="12700">
              <a:noFill/>
              <a:miter lim="800000"/>
              <a:headEnd/>
              <a:tailEnd/>
            </a:ln>
          </p:spPr>
        </p:pic>
        <p:grpSp>
          <p:nvGrpSpPr>
            <p:cNvPr id="97293" name="Group 93"/>
            <p:cNvGrpSpPr>
              <a:grpSpLocks/>
            </p:cNvGrpSpPr>
            <p:nvPr/>
          </p:nvGrpSpPr>
          <p:grpSpPr bwMode="auto">
            <a:xfrm>
              <a:off x="1433" y="62"/>
              <a:ext cx="184" cy="317"/>
              <a:chOff x="0" y="0"/>
              <a:chExt cx="184" cy="316"/>
            </a:xfrm>
          </p:grpSpPr>
          <p:sp>
            <p:nvSpPr>
              <p:cNvPr id="23646" name="AutoShape 94"/>
              <p:cNvSpPr>
                <a:spLocks/>
              </p:cNvSpPr>
              <p:nvPr/>
            </p:nvSpPr>
            <p:spPr bwMode="auto">
              <a:xfrm>
                <a:off x="2" y="6"/>
                <a:ext cx="182" cy="180"/>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21" name="Rectangle 95"/>
              <p:cNvSpPr>
                <a:spLocks/>
              </p:cNvSpPr>
              <p:nvPr/>
            </p:nvSpPr>
            <p:spPr bwMode="auto">
              <a:xfrm>
                <a:off x="20" y="0"/>
                <a:ext cx="143" cy="316"/>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T</a:t>
                </a:r>
              </a:p>
              <a:p>
                <a:pPr marL="17463">
                  <a:lnSpc>
                    <a:spcPct val="107000"/>
                  </a:lnSpc>
                  <a:tabLst>
                    <a:tab pos="61913" algn="l"/>
                  </a:tabLst>
                </a:pPr>
                <a:endParaRPr lang="en-US" sz="1000">
                  <a:ea typeface="Gill Sans" charset="0"/>
                  <a:cs typeface="Gill Sans" charset="0"/>
                </a:endParaRPr>
              </a:p>
            </p:txBody>
          </p:sp>
        </p:grpSp>
        <p:grpSp>
          <p:nvGrpSpPr>
            <p:cNvPr id="97294" name="Group 96"/>
            <p:cNvGrpSpPr>
              <a:grpSpLocks/>
            </p:cNvGrpSpPr>
            <p:nvPr/>
          </p:nvGrpSpPr>
          <p:grpSpPr bwMode="auto">
            <a:xfrm>
              <a:off x="1433" y="518"/>
              <a:ext cx="184" cy="317"/>
              <a:chOff x="0" y="0"/>
              <a:chExt cx="184" cy="316"/>
            </a:xfrm>
          </p:grpSpPr>
          <p:sp>
            <p:nvSpPr>
              <p:cNvPr id="23649" name="AutoShape 97"/>
              <p:cNvSpPr>
                <a:spLocks/>
              </p:cNvSpPr>
              <p:nvPr/>
            </p:nvSpPr>
            <p:spPr bwMode="auto">
              <a:xfrm>
                <a:off x="2" y="6"/>
                <a:ext cx="182" cy="183"/>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19" name="Rectangle 98"/>
              <p:cNvSpPr>
                <a:spLocks/>
              </p:cNvSpPr>
              <p:nvPr/>
            </p:nvSpPr>
            <p:spPr bwMode="auto">
              <a:xfrm>
                <a:off x="20" y="0"/>
                <a:ext cx="143" cy="316"/>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C</a:t>
                </a:r>
              </a:p>
              <a:p>
                <a:pPr marL="17463">
                  <a:lnSpc>
                    <a:spcPct val="107000"/>
                  </a:lnSpc>
                  <a:tabLst>
                    <a:tab pos="61913" algn="l"/>
                  </a:tabLst>
                </a:pPr>
                <a:endParaRPr lang="en-US" sz="1000">
                  <a:ea typeface="Gill Sans" charset="0"/>
                  <a:cs typeface="Gill Sans" charset="0"/>
                </a:endParaRPr>
              </a:p>
            </p:txBody>
          </p:sp>
        </p:grpSp>
        <p:grpSp>
          <p:nvGrpSpPr>
            <p:cNvPr id="97295" name="Group 99"/>
            <p:cNvGrpSpPr>
              <a:grpSpLocks/>
            </p:cNvGrpSpPr>
            <p:nvPr/>
          </p:nvGrpSpPr>
          <p:grpSpPr bwMode="auto">
            <a:xfrm>
              <a:off x="1433" y="766"/>
              <a:ext cx="184" cy="317"/>
              <a:chOff x="0" y="0"/>
              <a:chExt cx="184" cy="316"/>
            </a:xfrm>
          </p:grpSpPr>
          <p:sp>
            <p:nvSpPr>
              <p:cNvPr id="23652" name="AutoShape 100"/>
              <p:cNvSpPr>
                <a:spLocks/>
              </p:cNvSpPr>
              <p:nvPr/>
            </p:nvSpPr>
            <p:spPr bwMode="auto">
              <a:xfrm>
                <a:off x="2" y="5"/>
                <a:ext cx="182" cy="182"/>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17" name="Rectangle 101"/>
              <p:cNvSpPr>
                <a:spLocks/>
              </p:cNvSpPr>
              <p:nvPr/>
            </p:nvSpPr>
            <p:spPr bwMode="auto">
              <a:xfrm>
                <a:off x="20" y="0"/>
                <a:ext cx="143" cy="316"/>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T</a:t>
                </a:r>
              </a:p>
              <a:p>
                <a:pPr marL="17463">
                  <a:lnSpc>
                    <a:spcPct val="107000"/>
                  </a:lnSpc>
                  <a:tabLst>
                    <a:tab pos="61913" algn="l"/>
                  </a:tabLst>
                </a:pPr>
                <a:endParaRPr lang="en-US" sz="1000">
                  <a:ea typeface="Gill Sans" charset="0"/>
                  <a:cs typeface="Gill Sans" charset="0"/>
                </a:endParaRPr>
              </a:p>
            </p:txBody>
          </p:sp>
        </p:grpSp>
        <p:grpSp>
          <p:nvGrpSpPr>
            <p:cNvPr id="97296" name="Group 102"/>
            <p:cNvGrpSpPr>
              <a:grpSpLocks/>
            </p:cNvGrpSpPr>
            <p:nvPr/>
          </p:nvGrpSpPr>
          <p:grpSpPr bwMode="auto">
            <a:xfrm>
              <a:off x="1433" y="1110"/>
              <a:ext cx="184" cy="317"/>
              <a:chOff x="0" y="0"/>
              <a:chExt cx="184" cy="316"/>
            </a:xfrm>
          </p:grpSpPr>
          <p:sp>
            <p:nvSpPr>
              <p:cNvPr id="23655" name="AutoShape 103"/>
              <p:cNvSpPr>
                <a:spLocks/>
              </p:cNvSpPr>
              <p:nvPr/>
            </p:nvSpPr>
            <p:spPr bwMode="auto">
              <a:xfrm>
                <a:off x="2" y="6"/>
                <a:ext cx="182" cy="183"/>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15" name="Rectangle 104"/>
              <p:cNvSpPr>
                <a:spLocks/>
              </p:cNvSpPr>
              <p:nvPr/>
            </p:nvSpPr>
            <p:spPr bwMode="auto">
              <a:xfrm>
                <a:off x="20" y="0"/>
                <a:ext cx="143" cy="316"/>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T</a:t>
                </a:r>
              </a:p>
              <a:p>
                <a:pPr marL="17463">
                  <a:lnSpc>
                    <a:spcPct val="107000"/>
                  </a:lnSpc>
                  <a:tabLst>
                    <a:tab pos="61913" algn="l"/>
                  </a:tabLst>
                </a:pPr>
                <a:endParaRPr lang="en-US" sz="1000">
                  <a:ea typeface="Gill Sans" charset="0"/>
                  <a:cs typeface="Gill Sans" charset="0"/>
                </a:endParaRPr>
              </a:p>
            </p:txBody>
          </p:sp>
        </p:grpSp>
        <p:grpSp>
          <p:nvGrpSpPr>
            <p:cNvPr id="97297" name="Group 105"/>
            <p:cNvGrpSpPr>
              <a:grpSpLocks/>
            </p:cNvGrpSpPr>
            <p:nvPr/>
          </p:nvGrpSpPr>
          <p:grpSpPr bwMode="auto">
            <a:xfrm>
              <a:off x="1433" y="1614"/>
              <a:ext cx="184" cy="317"/>
              <a:chOff x="0" y="0"/>
              <a:chExt cx="184" cy="316"/>
            </a:xfrm>
          </p:grpSpPr>
          <p:sp>
            <p:nvSpPr>
              <p:cNvPr id="23658" name="AutoShape 106"/>
              <p:cNvSpPr>
                <a:spLocks/>
              </p:cNvSpPr>
              <p:nvPr/>
            </p:nvSpPr>
            <p:spPr bwMode="auto">
              <a:xfrm>
                <a:off x="2" y="5"/>
                <a:ext cx="182" cy="182"/>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0000FF">
                      <a:alpha val="80450"/>
                    </a:srgbClr>
                  </a:gs>
                  <a:gs pos="100000">
                    <a:srgbClr val="000087">
                      <a:alpha val="80450"/>
                    </a:srgbClr>
                  </a:gs>
                </a:gsLst>
                <a:lin ang="5400000" scaled="1"/>
              </a:gradFill>
              <a:ln w="12700" cap="flat">
                <a:solidFill>
                  <a:srgbClr val="808080">
                    <a:alpha val="80450"/>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prstTxWarp prst="textNoShape">
                  <a:avLst/>
                </a:prstTxWarp>
              </a:bodyPr>
              <a:lstStyle/>
              <a:p>
                <a:endParaRPr lang="en-US"/>
              </a:p>
            </p:txBody>
          </p:sp>
          <p:sp>
            <p:nvSpPr>
              <p:cNvPr id="97313" name="Rectangle 107"/>
              <p:cNvSpPr>
                <a:spLocks/>
              </p:cNvSpPr>
              <p:nvPr/>
            </p:nvSpPr>
            <p:spPr bwMode="auto">
              <a:xfrm>
                <a:off x="20" y="0"/>
                <a:ext cx="143" cy="316"/>
              </a:xfrm>
              <a:prstGeom prst="rect">
                <a:avLst/>
              </a:prstGeom>
              <a:noFill/>
              <a:ln w="12700">
                <a:noFill/>
                <a:miter lim="800000"/>
                <a:headEnd/>
                <a:tailEnd/>
              </a:ln>
            </p:spPr>
            <p:txBody>
              <a:bodyPr lIns="0" tIns="0" rIns="0" bIns="0">
                <a:prstTxWarp prst="textNoShape">
                  <a:avLst/>
                </a:prstTxWarp>
              </a:bodyPr>
              <a:lstStyle/>
              <a:p>
                <a:pPr marL="17463">
                  <a:lnSpc>
                    <a:spcPct val="107000"/>
                  </a:lnSpc>
                  <a:tabLst>
                    <a:tab pos="61913" algn="l"/>
                  </a:tabLst>
                </a:pPr>
                <a:r>
                  <a:rPr lang="en-US" sz="1000">
                    <a:ea typeface="Gill Sans" charset="0"/>
                    <a:cs typeface="Gill Sans" charset="0"/>
                  </a:rPr>
                  <a:t>A</a:t>
                </a:r>
              </a:p>
              <a:p>
                <a:pPr marL="17463">
                  <a:lnSpc>
                    <a:spcPct val="107000"/>
                  </a:lnSpc>
                  <a:tabLst>
                    <a:tab pos="61913" algn="l"/>
                  </a:tabLst>
                </a:pPr>
                <a:endParaRPr lang="en-US" sz="1000">
                  <a:ea typeface="Gill Sans" charset="0"/>
                  <a:cs typeface="Gill Sans" charset="0"/>
                </a:endParaRPr>
              </a:p>
            </p:txBody>
          </p:sp>
        </p:grpSp>
        <p:grpSp>
          <p:nvGrpSpPr>
            <p:cNvPr id="97298" name="Group 108"/>
            <p:cNvGrpSpPr>
              <a:grpSpLocks/>
            </p:cNvGrpSpPr>
            <p:nvPr/>
          </p:nvGrpSpPr>
          <p:grpSpPr bwMode="auto">
            <a:xfrm>
              <a:off x="1066" y="242"/>
              <a:ext cx="199" cy="264"/>
              <a:chOff x="0" y="0"/>
              <a:chExt cx="199" cy="264"/>
            </a:xfrm>
          </p:grpSpPr>
          <p:sp>
            <p:nvSpPr>
              <p:cNvPr id="97310" name="Oval 109"/>
              <p:cNvSpPr>
                <a:spLocks/>
              </p:cNvSpPr>
              <p:nvPr/>
            </p:nvSpPr>
            <p:spPr bwMode="auto">
              <a:xfrm>
                <a:off x="0" y="39"/>
                <a:ext cx="191"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11" name="Rectangle 110"/>
              <p:cNvSpPr>
                <a:spLocks/>
              </p:cNvSpPr>
              <p:nvPr/>
            </p:nvSpPr>
            <p:spPr bwMode="auto">
              <a:xfrm>
                <a:off x="7" y="0"/>
                <a:ext cx="192"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grpSp>
          <p:nvGrpSpPr>
            <p:cNvPr id="97299" name="Group 111"/>
            <p:cNvGrpSpPr>
              <a:grpSpLocks/>
            </p:cNvGrpSpPr>
            <p:nvPr/>
          </p:nvGrpSpPr>
          <p:grpSpPr bwMode="auto">
            <a:xfrm>
              <a:off x="546" y="546"/>
              <a:ext cx="199" cy="264"/>
              <a:chOff x="0" y="0"/>
              <a:chExt cx="199" cy="264"/>
            </a:xfrm>
          </p:grpSpPr>
          <p:sp>
            <p:nvSpPr>
              <p:cNvPr id="97308" name="Oval 112"/>
              <p:cNvSpPr>
                <a:spLocks/>
              </p:cNvSpPr>
              <p:nvPr/>
            </p:nvSpPr>
            <p:spPr bwMode="auto">
              <a:xfrm>
                <a:off x="0" y="39"/>
                <a:ext cx="191"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09" name="Rectangle 113"/>
              <p:cNvSpPr>
                <a:spLocks/>
              </p:cNvSpPr>
              <p:nvPr/>
            </p:nvSpPr>
            <p:spPr bwMode="auto">
              <a:xfrm>
                <a:off x="7" y="0"/>
                <a:ext cx="192"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grpSp>
          <p:nvGrpSpPr>
            <p:cNvPr id="97300" name="Group 114"/>
            <p:cNvGrpSpPr>
              <a:grpSpLocks/>
            </p:cNvGrpSpPr>
            <p:nvPr/>
          </p:nvGrpSpPr>
          <p:grpSpPr bwMode="auto">
            <a:xfrm>
              <a:off x="1066" y="898"/>
              <a:ext cx="199" cy="264"/>
              <a:chOff x="0" y="0"/>
              <a:chExt cx="199" cy="264"/>
            </a:xfrm>
          </p:grpSpPr>
          <p:sp>
            <p:nvSpPr>
              <p:cNvPr id="97306" name="Oval 115"/>
              <p:cNvSpPr>
                <a:spLocks/>
              </p:cNvSpPr>
              <p:nvPr/>
            </p:nvSpPr>
            <p:spPr bwMode="auto">
              <a:xfrm>
                <a:off x="0" y="39"/>
                <a:ext cx="191"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07" name="Rectangle 116"/>
              <p:cNvSpPr>
                <a:spLocks/>
              </p:cNvSpPr>
              <p:nvPr/>
            </p:nvSpPr>
            <p:spPr bwMode="auto">
              <a:xfrm>
                <a:off x="7" y="0"/>
                <a:ext cx="192"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grpSp>
          <p:nvGrpSpPr>
            <p:cNvPr id="97301" name="Group 117"/>
            <p:cNvGrpSpPr>
              <a:grpSpLocks/>
            </p:cNvGrpSpPr>
            <p:nvPr/>
          </p:nvGrpSpPr>
          <p:grpSpPr bwMode="auto">
            <a:xfrm>
              <a:off x="98" y="834"/>
              <a:ext cx="199" cy="264"/>
              <a:chOff x="0" y="0"/>
              <a:chExt cx="199" cy="264"/>
            </a:xfrm>
          </p:grpSpPr>
          <p:sp>
            <p:nvSpPr>
              <p:cNvPr id="97304" name="Oval 118"/>
              <p:cNvSpPr>
                <a:spLocks/>
              </p:cNvSpPr>
              <p:nvPr/>
            </p:nvSpPr>
            <p:spPr bwMode="auto">
              <a:xfrm>
                <a:off x="0" y="39"/>
                <a:ext cx="191" cy="193"/>
              </a:xfrm>
              <a:prstGeom prst="ellipse">
                <a:avLst/>
              </a:prstGeom>
              <a:gradFill rotWithShape="0">
                <a:gsLst>
                  <a:gs pos="0">
                    <a:srgbClr val="381C00"/>
                  </a:gs>
                  <a:gs pos="100000">
                    <a:srgbClr val="FF7F00"/>
                  </a:gs>
                </a:gsLst>
                <a:lin ang="18120000" scaled="1"/>
              </a:gradFill>
              <a:ln w="25400">
                <a:solidFill>
                  <a:srgbClr val="ADADAD"/>
                </a:solidFill>
                <a:miter lim="800000"/>
                <a:headEnd/>
                <a:tailEnd/>
              </a:ln>
            </p:spPr>
            <p:txBody>
              <a:bodyPr lIns="0" tIns="0" rIns="0" bIns="0">
                <a:prstTxWarp prst="textNoShape">
                  <a:avLst/>
                </a:prstTxWarp>
              </a:bodyPr>
              <a:lstStyle/>
              <a:p>
                <a:endParaRPr lang="en-US"/>
              </a:p>
            </p:txBody>
          </p:sp>
          <p:sp>
            <p:nvSpPr>
              <p:cNvPr id="97305" name="Rectangle 119"/>
              <p:cNvSpPr>
                <a:spLocks/>
              </p:cNvSpPr>
              <p:nvPr/>
            </p:nvSpPr>
            <p:spPr bwMode="auto">
              <a:xfrm>
                <a:off x="7" y="0"/>
                <a:ext cx="192" cy="264"/>
              </a:xfrm>
              <a:prstGeom prst="rect">
                <a:avLst/>
              </a:prstGeom>
              <a:noFill/>
              <a:ln w="12700">
                <a:noFill/>
                <a:miter lim="800000"/>
                <a:headEnd/>
                <a:tailEnd/>
              </a:ln>
            </p:spPr>
            <p:txBody>
              <a:bodyPr lIns="0" tIns="0" rIns="0" bIns="0" anchor="ctr">
                <a:prstTxWarp prst="textNoShape">
                  <a:avLst/>
                </a:prstTxWarp>
              </a:bodyPr>
              <a:lstStyle/>
              <a:p>
                <a:r>
                  <a:rPr lang="en-US" sz="1200">
                    <a:ea typeface="Gill Sans" charset="0"/>
                    <a:cs typeface="Gill Sans" charset="0"/>
                  </a:rPr>
                  <a:t>T</a:t>
                </a:r>
              </a:p>
            </p:txBody>
          </p:sp>
        </p:grpSp>
        <p:sp>
          <p:nvSpPr>
            <p:cNvPr id="97302" name="AutoShape 120"/>
            <p:cNvSpPr>
              <a:spLocks/>
            </p:cNvSpPr>
            <p:nvPr/>
          </p:nvSpPr>
          <p:spPr bwMode="auto">
            <a:xfrm>
              <a:off x="1240" y="408"/>
              <a:ext cx="200" cy="200"/>
            </a:xfrm>
            <a:custGeom>
              <a:avLst/>
              <a:gdLst>
                <a:gd name="T0" fmla="*/ 0 w 22155"/>
                <a:gd name="T1" fmla="*/ 0 h 22725"/>
                <a:gd name="T2" fmla="*/ 0 60000 65536"/>
                <a:gd name="T3" fmla="*/ 0 w 22155"/>
                <a:gd name="T4" fmla="*/ 0 h 22725"/>
                <a:gd name="T5" fmla="*/ 22155 w 22155"/>
                <a:gd name="T6" fmla="*/ 22725 h 22725"/>
              </a:gdLst>
              <a:ahLst/>
              <a:cxnLst>
                <a:cxn ang="T2">
                  <a:pos x="T0" y="T1"/>
                </a:cxn>
              </a:cxnLst>
              <a:rect l="T3" t="T4" r="T5" b="T6"/>
              <a:pathLst>
                <a:path w="22155" h="22725">
                  <a:moveTo>
                    <a:pt x="11078" y="0"/>
                  </a:moveTo>
                  <a:lnTo>
                    <a:pt x="13481" y="6244"/>
                  </a:lnTo>
                  <a:lnTo>
                    <a:pt x="19739" y="4278"/>
                  </a:lnTo>
                  <a:lnTo>
                    <a:pt x="16478" y="10098"/>
                  </a:lnTo>
                  <a:lnTo>
                    <a:pt x="21878" y="13891"/>
                  </a:lnTo>
                  <a:lnTo>
                    <a:pt x="15408" y="14905"/>
                  </a:lnTo>
                  <a:lnTo>
                    <a:pt x="15884" y="21600"/>
                  </a:lnTo>
                  <a:lnTo>
                    <a:pt x="11078" y="17044"/>
                  </a:lnTo>
                  <a:lnTo>
                    <a:pt x="6272" y="21600"/>
                  </a:lnTo>
                  <a:lnTo>
                    <a:pt x="6748" y="14905"/>
                  </a:lnTo>
                  <a:lnTo>
                    <a:pt x="278" y="13891"/>
                  </a:lnTo>
                  <a:lnTo>
                    <a:pt x="5678" y="10098"/>
                  </a:lnTo>
                  <a:lnTo>
                    <a:pt x="2417" y="4278"/>
                  </a:lnTo>
                  <a:lnTo>
                    <a:pt x="8675" y="6244"/>
                  </a:lnTo>
                  <a:lnTo>
                    <a:pt x="11078" y="0"/>
                  </a:lnTo>
                  <a:close/>
                  <a:moveTo>
                    <a:pt x="11078" y="0"/>
                  </a:moveTo>
                </a:path>
              </a:pathLst>
            </a:custGeom>
            <a:gradFill rotWithShape="0">
              <a:gsLst>
                <a:gs pos="0">
                  <a:srgbClr val="FF1200"/>
                </a:gs>
                <a:gs pos="100000">
                  <a:srgbClr val="FF0F00"/>
                </a:gs>
              </a:gsLst>
              <a:lin ang="18120000" scaled="1"/>
            </a:gradFill>
            <a:ln w="12700">
              <a:noFill/>
              <a:miter lim="800000"/>
              <a:headEnd/>
              <a:tailEnd/>
            </a:ln>
          </p:spPr>
          <p:txBody>
            <a:bodyPr lIns="0" tIns="0" rIns="0" bIns="0">
              <a:prstTxWarp prst="textNoShape">
                <a:avLst/>
              </a:prstTxWarp>
            </a:bodyPr>
            <a:lstStyle/>
            <a:p>
              <a:endParaRPr lang="en-US"/>
            </a:p>
          </p:txBody>
        </p:sp>
        <p:sp>
          <p:nvSpPr>
            <p:cNvPr id="97303" name="AutoShape 121"/>
            <p:cNvSpPr>
              <a:spLocks/>
            </p:cNvSpPr>
            <p:nvPr/>
          </p:nvSpPr>
          <p:spPr bwMode="auto">
            <a:xfrm>
              <a:off x="864" y="1304"/>
              <a:ext cx="200" cy="200"/>
            </a:xfrm>
            <a:custGeom>
              <a:avLst/>
              <a:gdLst>
                <a:gd name="T0" fmla="*/ 0 w 22155"/>
                <a:gd name="T1" fmla="*/ 0 h 22725"/>
                <a:gd name="T2" fmla="*/ 0 60000 65536"/>
                <a:gd name="T3" fmla="*/ 0 w 22155"/>
                <a:gd name="T4" fmla="*/ 0 h 22725"/>
                <a:gd name="T5" fmla="*/ 22155 w 22155"/>
                <a:gd name="T6" fmla="*/ 22725 h 22725"/>
              </a:gdLst>
              <a:ahLst/>
              <a:cxnLst>
                <a:cxn ang="T2">
                  <a:pos x="T0" y="T1"/>
                </a:cxn>
              </a:cxnLst>
              <a:rect l="T3" t="T4" r="T5" b="T6"/>
              <a:pathLst>
                <a:path w="22155" h="22725">
                  <a:moveTo>
                    <a:pt x="11078" y="0"/>
                  </a:moveTo>
                  <a:lnTo>
                    <a:pt x="13481" y="6244"/>
                  </a:lnTo>
                  <a:lnTo>
                    <a:pt x="19739" y="4278"/>
                  </a:lnTo>
                  <a:lnTo>
                    <a:pt x="16478" y="10098"/>
                  </a:lnTo>
                  <a:lnTo>
                    <a:pt x="21878" y="13891"/>
                  </a:lnTo>
                  <a:lnTo>
                    <a:pt x="15408" y="14905"/>
                  </a:lnTo>
                  <a:lnTo>
                    <a:pt x="15884" y="21600"/>
                  </a:lnTo>
                  <a:lnTo>
                    <a:pt x="11078" y="17044"/>
                  </a:lnTo>
                  <a:lnTo>
                    <a:pt x="6272" y="21600"/>
                  </a:lnTo>
                  <a:lnTo>
                    <a:pt x="6748" y="14905"/>
                  </a:lnTo>
                  <a:lnTo>
                    <a:pt x="278" y="13891"/>
                  </a:lnTo>
                  <a:lnTo>
                    <a:pt x="5678" y="10098"/>
                  </a:lnTo>
                  <a:lnTo>
                    <a:pt x="2417" y="4278"/>
                  </a:lnTo>
                  <a:lnTo>
                    <a:pt x="8675" y="6244"/>
                  </a:lnTo>
                  <a:lnTo>
                    <a:pt x="11078" y="0"/>
                  </a:lnTo>
                  <a:close/>
                  <a:moveTo>
                    <a:pt x="11078" y="0"/>
                  </a:moveTo>
                </a:path>
              </a:pathLst>
            </a:custGeom>
            <a:gradFill rotWithShape="0">
              <a:gsLst>
                <a:gs pos="0">
                  <a:srgbClr val="FF1200"/>
                </a:gs>
                <a:gs pos="100000">
                  <a:srgbClr val="FF0F00"/>
                </a:gs>
              </a:gsLst>
              <a:lin ang="18120000" scaled="1"/>
            </a:gradFill>
            <a:ln w="12700">
              <a:noFill/>
              <a:miter lim="800000"/>
              <a:headEnd/>
              <a:tailEnd/>
            </a:ln>
          </p:spPr>
          <p:txBody>
            <a:bodyPr lIns="0" tIns="0" rIns="0" bIns="0">
              <a:prstTxWarp prst="textNoShape">
                <a:avLst/>
              </a:prstTxWarp>
            </a:bodyPr>
            <a:lstStyle/>
            <a:p>
              <a:endParaRPr lang="en-US"/>
            </a:p>
          </p:txBody>
        </p:sp>
      </p:grpSp>
      <p:sp>
        <p:nvSpPr>
          <p:cNvPr id="97289" name="Rectangle 122"/>
          <p:cNvSpPr>
            <a:spLocks/>
          </p:cNvSpPr>
          <p:nvPr/>
        </p:nvSpPr>
        <p:spPr bwMode="auto">
          <a:xfrm>
            <a:off x="787400" y="2832100"/>
            <a:ext cx="3886200" cy="2916238"/>
          </a:xfrm>
          <a:prstGeom prst="rect">
            <a:avLst/>
          </a:prstGeom>
          <a:noFill/>
          <a:ln w="12700">
            <a:noFill/>
            <a:miter lim="800000"/>
            <a:headEnd/>
            <a:tailEnd/>
          </a:ln>
        </p:spPr>
        <p:txBody>
          <a:bodyPr lIns="0" tIns="0" rIns="0" bIns="0" anchor="ctr">
            <a:prstTxWarp prst="textNoShape">
              <a:avLst/>
            </a:prstTxWarp>
          </a:bodyPr>
          <a:lstStyle/>
          <a:p>
            <a:pPr algn="ctr"/>
            <a:r>
              <a:rPr lang="en-US" sz="2400">
                <a:solidFill>
                  <a:srgbClr val="2953FF"/>
                </a:solidFill>
                <a:ea typeface="Gill Sans" charset="0"/>
                <a:cs typeface="Gill Sans" charset="0"/>
              </a:rPr>
              <a:t>Complete sampling in continuous time</a:t>
            </a:r>
          </a:p>
          <a:p>
            <a:pPr algn="ctr"/>
            <a:r>
              <a:rPr lang="en-US" sz="2400">
                <a:solidFill>
                  <a:srgbClr val="2953FF"/>
                </a:solidFill>
                <a:ea typeface="Gill Sans" charset="0"/>
                <a:cs typeface="Gill Sans" charset="0"/>
              </a:rPr>
              <a:t>(Nielsen, Rodrigue, Lartillot)</a:t>
            </a:r>
          </a:p>
          <a:p>
            <a:pPr algn="ctr"/>
            <a:endParaRPr lang="en-US" sz="2400">
              <a:solidFill>
                <a:srgbClr val="2953FF"/>
              </a:solidFill>
              <a:ea typeface="Gill Sans" charset="0"/>
              <a:cs typeface="Gill Sans" charset="0"/>
            </a:endParaRPr>
          </a:p>
          <a:p>
            <a:pPr algn="ctr"/>
            <a:r>
              <a:rPr lang="en-US" sz="2400">
                <a:solidFill>
                  <a:srgbClr val="2953FF"/>
                </a:solidFill>
                <a:ea typeface="Gill Sans" charset="0"/>
                <a:cs typeface="Gill Sans" charset="0"/>
              </a:rPr>
              <a:t>“Don’t need to use fully integrated likelihood calculations”</a:t>
            </a:r>
          </a:p>
        </p:txBody>
      </p:sp>
      <p:sp>
        <p:nvSpPr>
          <p:cNvPr id="97290" name="Rectangle 123"/>
          <p:cNvSpPr>
            <a:spLocks/>
          </p:cNvSpPr>
          <p:nvPr/>
        </p:nvSpPr>
        <p:spPr bwMode="auto">
          <a:xfrm>
            <a:off x="5105400" y="3106738"/>
            <a:ext cx="3551238" cy="2362200"/>
          </a:xfrm>
          <a:prstGeom prst="rect">
            <a:avLst/>
          </a:prstGeom>
          <a:noFill/>
          <a:ln w="12700">
            <a:noFill/>
            <a:miter lim="800000"/>
            <a:headEnd/>
            <a:tailEnd/>
          </a:ln>
        </p:spPr>
        <p:txBody>
          <a:bodyPr lIns="0" tIns="0" rIns="0" bIns="0" anchor="ctr">
            <a:prstTxWarp prst="textNoShape">
              <a:avLst/>
            </a:prstTxWarp>
          </a:bodyPr>
          <a:lstStyle/>
          <a:p>
            <a:pPr algn="ctr"/>
            <a:r>
              <a:rPr lang="en-US" sz="2400">
                <a:solidFill>
                  <a:srgbClr val="2953FF"/>
                </a:solidFill>
                <a:ea typeface="Gill Sans" charset="0"/>
                <a:cs typeface="Gill Sans" charset="0"/>
              </a:rPr>
              <a:t>Partial sampling in continuous time </a:t>
            </a:r>
          </a:p>
          <a:p>
            <a:pPr algn="ctr"/>
            <a:r>
              <a:rPr lang="en-US" sz="2400">
                <a:solidFill>
                  <a:srgbClr val="2953FF"/>
                </a:solidFill>
                <a:ea typeface="Gill Sans" charset="0"/>
                <a:cs typeface="Gill Sans" charset="0"/>
              </a:rPr>
              <a:t>(de Koning et al. 2010)</a:t>
            </a:r>
          </a:p>
          <a:p>
            <a:pPr algn="ctr"/>
            <a:endParaRPr lang="en-US" sz="2400">
              <a:solidFill>
                <a:srgbClr val="2953FF"/>
              </a:solidFill>
              <a:ea typeface="Gill Sans" charset="0"/>
              <a:cs typeface="Gill Sans" charset="0"/>
            </a:endParaRPr>
          </a:p>
          <a:p>
            <a:pPr algn="ctr"/>
            <a:r>
              <a:rPr lang="en-US" sz="2400">
                <a:solidFill>
                  <a:srgbClr val="2953FF"/>
                </a:solidFill>
                <a:ea typeface="Gill Sans" charset="0"/>
                <a:cs typeface="Gill Sans" charset="0"/>
              </a:rPr>
              <a:t>“Don’t need to fully sample the timing of substitution either”</a:t>
            </a:r>
          </a:p>
        </p:txBody>
      </p:sp>
      <p:sp>
        <p:nvSpPr>
          <p:cNvPr id="97291" name="TextBox 125"/>
          <p:cNvSpPr txBox="1">
            <a:spLocks noChangeArrowheads="1"/>
          </p:cNvSpPr>
          <p:nvPr/>
        </p:nvSpPr>
        <p:spPr bwMode="auto">
          <a:xfrm>
            <a:off x="4763" y="5748338"/>
            <a:ext cx="1350962" cy="923925"/>
          </a:xfrm>
          <a:prstGeom prst="rect">
            <a:avLst/>
          </a:prstGeom>
          <a:noFill/>
          <a:ln w="9525">
            <a:noFill/>
            <a:miter lim="800000"/>
            <a:headEnd/>
            <a:tailEnd/>
          </a:ln>
        </p:spPr>
        <p:txBody>
          <a:bodyPr wrap="none">
            <a:prstTxWarp prst="textNoShape">
              <a:avLst/>
            </a:prstTxWarp>
            <a:spAutoFit/>
          </a:bodyPr>
          <a:lstStyle/>
          <a:p>
            <a:r>
              <a:rPr lang="en-US"/>
              <a:t>Likelihood:</a:t>
            </a:r>
          </a:p>
          <a:p>
            <a:endParaRPr lang="en-US"/>
          </a:p>
          <a:p>
            <a:r>
              <a:rPr lang="en-US"/>
              <a:t>Sampler:</a:t>
            </a:r>
          </a:p>
        </p:txBody>
      </p:sp>
      <p:graphicFrame>
        <p:nvGraphicFramePr>
          <p:cNvPr id="97282" name="Object 2"/>
          <p:cNvGraphicFramePr>
            <a:graphicFrameLocks noChangeAspect="1"/>
          </p:cNvGraphicFramePr>
          <p:nvPr/>
        </p:nvGraphicFramePr>
        <p:xfrm>
          <a:off x="5867400" y="6381750"/>
          <a:ext cx="2319338" cy="476250"/>
        </p:xfrm>
        <a:graphic>
          <a:graphicData uri="http://schemas.openxmlformats.org/presentationml/2006/ole">
            <p:oleObj spid="_x0000_s97282" name="Equation" r:id="rId4" imgW="990600" imgH="203200" progId="Equation.3">
              <p:embed/>
            </p:oleObj>
          </a:graphicData>
        </a:graphic>
      </p:graphicFrame>
      <p:graphicFrame>
        <p:nvGraphicFramePr>
          <p:cNvPr id="97283" name="Object 3"/>
          <p:cNvGraphicFramePr>
            <a:graphicFrameLocks noChangeAspect="1"/>
          </p:cNvGraphicFramePr>
          <p:nvPr/>
        </p:nvGraphicFramePr>
        <p:xfrm>
          <a:off x="2133600" y="5638800"/>
          <a:ext cx="989013" cy="600075"/>
        </p:xfrm>
        <a:graphic>
          <a:graphicData uri="http://schemas.openxmlformats.org/presentationml/2006/ole">
            <p:oleObj spid="_x0000_s97283" name="Equation" r:id="rId5" imgW="419100" imgH="254000" progId="Equation.3">
              <p:embed/>
            </p:oleObj>
          </a:graphicData>
        </a:graphic>
      </p:graphicFrame>
      <p:graphicFrame>
        <p:nvGraphicFramePr>
          <p:cNvPr id="97284" name="Object 4"/>
          <p:cNvGraphicFramePr>
            <a:graphicFrameLocks noChangeAspect="1"/>
          </p:cNvGraphicFramePr>
          <p:nvPr/>
        </p:nvGraphicFramePr>
        <p:xfrm>
          <a:off x="6324600" y="5638800"/>
          <a:ext cx="989013" cy="600075"/>
        </p:xfrm>
        <a:graphic>
          <a:graphicData uri="http://schemas.openxmlformats.org/presentationml/2006/ole">
            <p:oleObj spid="_x0000_s97284" name="Equation" r:id="rId6" imgW="419100" imgH="254000" progId="Equation.3">
              <p:embed/>
            </p:oleObj>
          </a:graphicData>
        </a:graphic>
      </p:graphicFrame>
      <p:graphicFrame>
        <p:nvGraphicFramePr>
          <p:cNvPr id="97285" name="Object 5"/>
          <p:cNvGraphicFramePr>
            <a:graphicFrameLocks noChangeAspect="1"/>
          </p:cNvGraphicFramePr>
          <p:nvPr/>
        </p:nvGraphicFramePr>
        <p:xfrm>
          <a:off x="1354138" y="6230938"/>
          <a:ext cx="4211637" cy="508000"/>
        </p:xfrm>
        <a:graphic>
          <a:graphicData uri="http://schemas.openxmlformats.org/presentationml/2006/ole">
            <p:oleObj spid="_x0000_s97285" name="Equation" r:id="rId7" imgW="2108200" imgH="254000" progId="Equation.3">
              <p:embed/>
            </p:oleObj>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3"/>
          <p:cNvSpPr>
            <a:spLocks noGrp="1"/>
          </p:cNvSpPr>
          <p:nvPr>
            <p:ph type="title"/>
          </p:nvPr>
        </p:nvSpPr>
        <p:spPr>
          <a:xfrm>
            <a:off x="0" y="0"/>
            <a:ext cx="9144000" cy="1524000"/>
          </a:xfrm>
          <a:solidFill>
            <a:srgbClr val="000001"/>
          </a:solidFill>
        </p:spPr>
        <p:txBody>
          <a:bodyPr/>
          <a:lstStyle/>
          <a:p>
            <a:r>
              <a:rPr lang="en-US" smtClean="0">
                <a:solidFill>
                  <a:schemeClr val="bg1"/>
                </a:solidFill>
              </a:rPr>
              <a:t>Likelihood Analysis at the Speed of Parsimony</a:t>
            </a:r>
          </a:p>
        </p:txBody>
      </p:sp>
      <p:pic>
        <p:nvPicPr>
          <p:cNvPr id="98307" name="Picture 5" descr="time2.tiff"/>
          <p:cNvPicPr>
            <a:picLocks noChangeAspect="1"/>
          </p:cNvPicPr>
          <p:nvPr/>
        </p:nvPicPr>
        <p:blipFill>
          <a:blip r:embed="rId2"/>
          <a:srcRect/>
          <a:stretch>
            <a:fillRect/>
          </a:stretch>
        </p:blipFill>
        <p:spPr bwMode="auto">
          <a:xfrm>
            <a:off x="0" y="1397000"/>
            <a:ext cx="9144000" cy="5461000"/>
          </a:xfrm>
          <a:prstGeom prst="rect">
            <a:avLst/>
          </a:prstGeom>
          <a:noFill/>
          <a:ln w="9525">
            <a:noFill/>
            <a:miter lim="800000"/>
            <a:headEnd/>
            <a:tailEnd/>
          </a:ln>
        </p:spPr>
      </p:pic>
      <p:sp>
        <p:nvSpPr>
          <p:cNvPr id="98308" name="TextBox 6"/>
          <p:cNvSpPr txBox="1">
            <a:spLocks noChangeArrowheads="1"/>
          </p:cNvSpPr>
          <p:nvPr/>
        </p:nvSpPr>
        <p:spPr bwMode="auto">
          <a:xfrm>
            <a:off x="6781800" y="3733800"/>
            <a:ext cx="2667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rPr>
              <a:t>PhyloBayes 110</a:t>
            </a:r>
          </a:p>
          <a:p>
            <a:r>
              <a:rPr lang="en-US">
                <a:solidFill>
                  <a:srgbClr val="FFFFFF"/>
                </a:solidFill>
              </a:rPr>
              <a:t>Mr Bayes 837</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53"/>
          <p:cNvSpPr>
            <a:spLocks/>
          </p:cNvSpPr>
          <p:nvPr/>
        </p:nvSpPr>
        <p:spPr bwMode="auto">
          <a:xfrm>
            <a:off x="685800" y="6019800"/>
            <a:ext cx="4616450" cy="588963"/>
          </a:xfrm>
          <a:prstGeom prst="rect">
            <a:avLst/>
          </a:prstGeom>
          <a:noFill/>
          <a:ln w="12700">
            <a:noFill/>
            <a:miter lim="800000"/>
            <a:headEnd/>
            <a:tailEnd/>
          </a:ln>
        </p:spPr>
        <p:txBody>
          <a:bodyPr lIns="0" tIns="0" rIns="0" bIns="0" anchor="ctr">
            <a:prstTxWarp prst="textNoShape">
              <a:avLst/>
            </a:prstTxWarp>
          </a:bodyPr>
          <a:lstStyle/>
          <a:p>
            <a:pPr algn="ctr"/>
            <a:endParaRPr lang="en-US">
              <a:ea typeface="Gill Sans" charset="0"/>
              <a:cs typeface="Gill Sans" charset="0"/>
            </a:endParaRPr>
          </a:p>
        </p:txBody>
      </p:sp>
      <p:sp>
        <p:nvSpPr>
          <p:cNvPr id="99331" name="Rectangle 55"/>
          <p:cNvSpPr>
            <a:spLocks/>
          </p:cNvSpPr>
          <p:nvPr/>
        </p:nvSpPr>
        <p:spPr bwMode="auto">
          <a:xfrm>
            <a:off x="9525" y="304800"/>
            <a:ext cx="9134475" cy="762000"/>
          </a:xfrm>
          <a:prstGeom prst="rect">
            <a:avLst/>
          </a:prstGeom>
          <a:noFill/>
          <a:ln w="12700">
            <a:noFill/>
            <a:miter lim="800000"/>
            <a:headEnd/>
            <a:tailEnd/>
          </a:ln>
        </p:spPr>
        <p:txBody>
          <a:bodyPr lIns="0" tIns="0" rIns="0" bIns="0" anchor="ctr">
            <a:prstTxWarp prst="textNoShape">
              <a:avLst/>
            </a:prstTxWarp>
          </a:bodyPr>
          <a:lstStyle/>
          <a:p>
            <a:pPr algn="ctr"/>
            <a:r>
              <a:rPr lang="en-US" sz="4400">
                <a:ea typeface="Gill Sans" charset="0"/>
                <a:cs typeface="Gill Sans" charset="0"/>
              </a:rPr>
              <a:t>Dramatically Improved Scaling</a:t>
            </a:r>
          </a:p>
        </p:txBody>
      </p:sp>
      <p:graphicFrame>
        <p:nvGraphicFramePr>
          <p:cNvPr id="8" name="Table 7"/>
          <p:cNvGraphicFramePr>
            <a:graphicFrameLocks noGrp="1"/>
          </p:cNvGraphicFramePr>
          <p:nvPr/>
        </p:nvGraphicFramePr>
        <p:xfrm>
          <a:off x="287338" y="1524000"/>
          <a:ext cx="8701087" cy="3448050"/>
        </p:xfrm>
        <a:graphic>
          <a:graphicData uri="http://schemas.openxmlformats.org/drawingml/2006/table">
            <a:tbl>
              <a:tblPr/>
              <a:tblGrid>
                <a:gridCol w="2774950"/>
                <a:gridCol w="2776537"/>
                <a:gridCol w="1431925"/>
                <a:gridCol w="1717675"/>
              </a:tblGrid>
              <a:tr h="136207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00D4"/>
                          </a:solidFill>
                          <a:effectLst/>
                          <a:latin typeface="Gill Sans" charset="0"/>
                          <a:ea typeface="Arial" charset="0"/>
                          <a:cs typeface="Arial" charset="0"/>
                        </a:rPr>
                        <a:t>Model </a:t>
                      </a:r>
                    </a:p>
                  </a:txBody>
                  <a:tcPr marL="16497" marR="16497" marT="16497" marB="0" anchor="ctr" horzOverflow="overflow">
                    <a:lnL>
                      <a:noFill/>
                    </a:lnL>
                    <a:lnR>
                      <a:noFill/>
                    </a:lnR>
                    <a:lnT w="19050" cap="flat" cmpd="sng" algn="ctr">
                      <a:solidFill>
                        <a:srgbClr val="33CCCC"/>
                      </a:solidFill>
                      <a:prstDash val="solid"/>
                      <a:round/>
                      <a:headEnd type="none" w="med" len="med"/>
                      <a:tailEnd type="none" w="med" len="med"/>
                    </a:lnT>
                    <a:lnB w="6350" cap="flat" cmpd="sng" algn="ctr">
                      <a:solidFill>
                        <a:srgbClr val="33CC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00D4"/>
                          </a:solidFill>
                          <a:effectLst/>
                          <a:latin typeface="Gill Sans" charset="0"/>
                          <a:ea typeface="Arial" charset="0"/>
                          <a:cs typeface="Arial" charset="0"/>
                        </a:rPr>
                        <a:t>Standard Likelihood </a:t>
                      </a:r>
                    </a:p>
                  </a:txBody>
                  <a:tcPr marL="16497" marR="16497" marT="16497" marB="0" anchor="ctr" horzOverflow="overflow">
                    <a:lnL>
                      <a:noFill/>
                    </a:lnL>
                    <a:lnR>
                      <a:noFill/>
                    </a:lnR>
                    <a:lnT w="19050" cap="flat" cmpd="sng" algn="ctr">
                      <a:solidFill>
                        <a:srgbClr val="33CCCC"/>
                      </a:solidFill>
                      <a:prstDash val="solid"/>
                      <a:round/>
                      <a:headEnd type="none" w="med" len="med"/>
                      <a:tailEnd type="none" w="med" len="med"/>
                    </a:lnT>
                    <a:lnB w="6350" cap="flat" cmpd="sng" algn="ctr">
                      <a:solidFill>
                        <a:srgbClr val="33CC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00D4"/>
                          </a:solidFill>
                          <a:effectLst/>
                          <a:latin typeface="Gill Sans" charset="0"/>
                          <a:ea typeface="Arial" charset="0"/>
                          <a:cs typeface="Arial" charset="0"/>
                        </a:rPr>
                        <a:t>B1u</a:t>
                      </a:r>
                    </a:p>
                  </a:txBody>
                  <a:tcPr marL="16497" marR="16497" marT="16497" marB="0" anchor="ctr" horzOverflow="overflow">
                    <a:lnL>
                      <a:noFill/>
                    </a:lnL>
                    <a:lnR>
                      <a:noFill/>
                    </a:lnR>
                    <a:lnT w="19050" cap="flat" cmpd="sng" algn="ctr">
                      <a:solidFill>
                        <a:srgbClr val="33CCCC"/>
                      </a:solidFill>
                      <a:prstDash val="solid"/>
                      <a:round/>
                      <a:headEnd type="none" w="med" len="med"/>
                      <a:tailEnd type="none" w="med" len="med"/>
                    </a:lnT>
                    <a:lnB w="6350" cap="flat" cmpd="sng" algn="ctr">
                      <a:solidFill>
                        <a:srgbClr val="33CC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00D4"/>
                          </a:solidFill>
                          <a:effectLst/>
                          <a:latin typeface="Gill Sans" charset="0"/>
                          <a:ea typeface="Arial" charset="0"/>
                          <a:cs typeface="Arial" charset="0"/>
                        </a:rPr>
                        <a:t>Speedup</a:t>
                      </a:r>
                    </a:p>
                  </a:txBody>
                  <a:tcPr marL="16497" marR="16497" marT="16497" marB="0" anchor="ctr" horzOverflow="overflow">
                    <a:lnL>
                      <a:noFill/>
                    </a:lnL>
                    <a:lnR>
                      <a:noFill/>
                    </a:lnR>
                    <a:lnT w="19050" cap="flat" cmpd="sng" algn="ctr">
                      <a:solidFill>
                        <a:srgbClr val="33CCCC"/>
                      </a:solidFill>
                      <a:prstDash val="solid"/>
                      <a:round/>
                      <a:headEnd type="none" w="med" len="med"/>
                      <a:tailEnd type="none" w="med" len="med"/>
                    </a:lnT>
                    <a:lnB w="6350" cap="flat" cmpd="sng" algn="ctr">
                      <a:solidFill>
                        <a:srgbClr val="33CCCC"/>
                      </a:solidFill>
                      <a:prstDash val="solid"/>
                      <a:round/>
                      <a:headEnd type="none" w="med" len="med"/>
                      <a:tailEnd type="none" w="med" len="med"/>
                    </a:lnB>
                    <a:lnTlToBr>
                      <a:noFill/>
                    </a:lnTlToBr>
                    <a:lnBlToTr>
                      <a:noFill/>
                    </a:lnBlToTr>
                    <a:noFill/>
                  </a:tcPr>
                </a:tc>
              </a:tr>
              <a:tr h="6953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DNA</a:t>
                      </a:r>
                    </a:p>
                  </a:txBody>
                  <a:tcPr marL="16497" marR="16497" marT="16497" marB="0" anchor="ctr" horzOverflow="overflow">
                    <a:lnL>
                      <a:noFill/>
                    </a:lnL>
                    <a:lnR>
                      <a:noFill/>
                    </a:lnR>
                    <a:lnT w="6350" cap="flat" cmpd="sng" algn="ctr">
                      <a:solidFill>
                        <a:srgbClr val="33CCCC"/>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1000 sec</a:t>
                      </a:r>
                    </a:p>
                  </a:txBody>
                  <a:tcPr marL="16497" marR="16497" marT="16497" marB="0" anchor="ctr" horzOverflow="overflow">
                    <a:lnL>
                      <a:noFill/>
                    </a:lnL>
                    <a:lnR>
                      <a:noFill/>
                    </a:lnR>
                    <a:lnT w="6350" cap="flat" cmpd="sng" algn="ctr">
                      <a:solidFill>
                        <a:srgbClr val="33CCCC"/>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11 sec</a:t>
                      </a:r>
                    </a:p>
                  </a:txBody>
                  <a:tcPr marL="16497" marR="16497" marT="16497" marB="0" anchor="ctr" horzOverflow="overflow">
                    <a:lnL>
                      <a:noFill/>
                    </a:lnL>
                    <a:lnR>
                      <a:noFill/>
                    </a:lnR>
                    <a:lnT w="6350" cap="flat" cmpd="sng" algn="ctr">
                      <a:solidFill>
                        <a:srgbClr val="33CCCC"/>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(100x)</a:t>
                      </a:r>
                    </a:p>
                  </a:txBody>
                  <a:tcPr marL="16497" marR="16497" marT="16497" marB="0" anchor="ctr" horzOverflow="overflow">
                    <a:lnL>
                      <a:noFill/>
                    </a:lnL>
                    <a:lnR>
                      <a:noFill/>
                    </a:lnR>
                    <a:lnT w="6350" cap="flat" cmpd="sng" algn="ctr">
                      <a:solidFill>
                        <a:srgbClr val="33CCCC"/>
                      </a:solidFill>
                      <a:prstDash val="solid"/>
                      <a:round/>
                      <a:headEnd type="none" w="med" len="med"/>
                      <a:tailEnd type="none" w="med" len="med"/>
                    </a:lnT>
                    <a:lnB>
                      <a:noFill/>
                    </a:lnB>
                    <a:lnTlToBr>
                      <a:noFill/>
                    </a:lnTlToBr>
                    <a:lnBlToTr>
                      <a:noFill/>
                    </a:lnBlToTr>
                    <a:noFill/>
                  </a:tcPr>
                </a:tc>
              </a:tr>
              <a:tr h="6953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Amino Acid</a:t>
                      </a:r>
                    </a:p>
                  </a:txBody>
                  <a:tcPr marL="16497" marR="16497" marT="16497" marB="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7.5 hrs</a:t>
                      </a:r>
                    </a:p>
                  </a:txBody>
                  <a:tcPr marL="16497" marR="16497" marT="16497" marB="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17 sec</a:t>
                      </a:r>
                    </a:p>
                  </a:txBody>
                  <a:tcPr marL="16497" marR="16497" marT="16497" marB="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(1600x)</a:t>
                      </a:r>
                    </a:p>
                  </a:txBody>
                  <a:tcPr marL="16497" marR="16497" marT="16497" marB="0" anchor="ctr" horzOverflow="overflow">
                    <a:lnL>
                      <a:noFill/>
                    </a:lnL>
                    <a:lnR>
                      <a:noFill/>
                    </a:lnR>
                    <a:lnT>
                      <a:noFill/>
                    </a:lnT>
                    <a:lnB>
                      <a:noFill/>
                    </a:lnB>
                    <a:lnTlToBr>
                      <a:noFill/>
                    </a:lnTlToBr>
                    <a:lnBlToTr>
                      <a:noFill/>
                    </a:lnBlToTr>
                    <a:noFill/>
                  </a:tcPr>
                </a:tc>
              </a:tr>
              <a:tr h="6953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Codon</a:t>
                      </a:r>
                    </a:p>
                  </a:txBody>
                  <a:tcPr marL="16497" marR="16497" marT="16497" marB="0" anchor="ctr" horzOverflow="overflow">
                    <a:lnL>
                      <a:noFill/>
                    </a:lnL>
                    <a:lnR>
                      <a:noFill/>
                    </a:lnR>
                    <a:lnT>
                      <a:noFill/>
                    </a:lnT>
                    <a:lnB w="19050" cap="flat" cmpd="sng" algn="ctr">
                      <a:solidFill>
                        <a:srgbClr val="33CC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2 months</a:t>
                      </a:r>
                    </a:p>
                  </a:txBody>
                  <a:tcPr marL="16497" marR="16497" marT="16497" marB="0" anchor="ctr" horzOverflow="overflow">
                    <a:lnL>
                      <a:noFill/>
                    </a:lnL>
                    <a:lnR>
                      <a:noFill/>
                    </a:lnR>
                    <a:lnT>
                      <a:noFill/>
                    </a:lnT>
                    <a:lnB w="19050" cap="flat" cmpd="sng" algn="ctr">
                      <a:solidFill>
                        <a:srgbClr val="33CC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12 min</a:t>
                      </a:r>
                    </a:p>
                  </a:txBody>
                  <a:tcPr marL="16497" marR="16497" marT="16497" marB="0" anchor="ctr" horzOverflow="overflow">
                    <a:lnL>
                      <a:noFill/>
                    </a:lnL>
                    <a:lnR>
                      <a:noFill/>
                    </a:lnR>
                    <a:lnT>
                      <a:noFill/>
                    </a:lnT>
                    <a:lnB w="19050" cap="flat" cmpd="sng" algn="ctr">
                      <a:solidFill>
                        <a:srgbClr val="33CCCC"/>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3800" b="0" i="0" u="none" strike="noStrike" cap="none" normalizeH="0" baseline="0">
                          <a:ln>
                            <a:noFill/>
                          </a:ln>
                          <a:solidFill>
                            <a:srgbClr val="003366"/>
                          </a:solidFill>
                          <a:effectLst/>
                          <a:latin typeface="Gill Sans" charset="0"/>
                          <a:ea typeface="Arial" charset="0"/>
                          <a:cs typeface="Arial" charset="0"/>
                        </a:rPr>
                        <a:t>(7000x)</a:t>
                      </a:r>
                    </a:p>
                  </a:txBody>
                  <a:tcPr marL="16497" marR="16497" marT="16497" marB="0" anchor="ctr" horzOverflow="overflow">
                    <a:lnL>
                      <a:noFill/>
                    </a:lnL>
                    <a:lnR>
                      <a:noFill/>
                    </a:lnR>
                    <a:lnT>
                      <a:noFill/>
                    </a:lnT>
                    <a:lnB w="19050" cap="flat" cmpd="sng" algn="ctr">
                      <a:solidFill>
                        <a:srgbClr val="33CCCC"/>
                      </a:solidFill>
                      <a:prstDash val="solid"/>
                      <a:round/>
                      <a:headEnd type="none" w="med" len="med"/>
                      <a:tailEnd type="none" w="med" len="med"/>
                    </a:lnB>
                    <a:lnTlToBr>
                      <a:noFill/>
                    </a:lnTlToBr>
                    <a:lnBlToTr>
                      <a:noFill/>
                    </a:lnBlToTr>
                    <a:noFill/>
                  </a:tcPr>
                </a:tc>
              </a:tr>
            </a:tbl>
          </a:graphicData>
        </a:graphic>
      </p:graphicFrame>
      <p:sp>
        <p:nvSpPr>
          <p:cNvPr id="99352" name="TextBox 8"/>
          <p:cNvSpPr txBox="1">
            <a:spLocks noChangeArrowheads="1"/>
          </p:cNvSpPr>
          <p:nvPr/>
        </p:nvSpPr>
        <p:spPr bwMode="auto">
          <a:xfrm>
            <a:off x="474663" y="5410200"/>
            <a:ext cx="8229600" cy="1200150"/>
          </a:xfrm>
          <a:prstGeom prst="rect">
            <a:avLst/>
          </a:prstGeom>
          <a:noFill/>
          <a:ln w="9525">
            <a:noFill/>
            <a:miter lim="800000"/>
            <a:headEnd/>
            <a:tailEnd/>
          </a:ln>
        </p:spPr>
        <p:txBody>
          <a:bodyPr>
            <a:prstTxWarp prst="textNoShape">
              <a:avLst/>
            </a:prstTxWarp>
            <a:spAutoFit/>
          </a:bodyPr>
          <a:lstStyle/>
          <a:p>
            <a:pPr algn="ctr"/>
            <a:r>
              <a:rPr lang="en-US" sz="2400"/>
              <a:t>Much better than using “exotic” computation strategies:</a:t>
            </a:r>
          </a:p>
          <a:p>
            <a:pPr algn="ctr"/>
            <a:r>
              <a:rPr lang="en-US" sz="2400"/>
              <a:t>GPU speedup is only ~100x for codon models </a:t>
            </a:r>
          </a:p>
          <a:p>
            <a:pPr algn="ctr"/>
            <a:r>
              <a:rPr lang="en-US" sz="2400"/>
              <a:t>(Suchard &amp; Rambaut 2009)</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1"/>
          <p:cNvSpPr>
            <a:spLocks noChangeArrowheads="1"/>
          </p:cNvSpPr>
          <p:nvPr>
            <p:ph type="title"/>
          </p:nvPr>
        </p:nvSpPr>
        <p:spPr>
          <a:xfrm>
            <a:off x="106363" y="179388"/>
            <a:ext cx="8921750" cy="1039812"/>
          </a:xfrm>
        </p:spPr>
        <p:txBody>
          <a:bodyPr/>
          <a:lstStyle/>
          <a:p>
            <a:pPr eaLnBrk="1" hangingPunct="1"/>
            <a:r>
              <a:rPr lang="en-US" sz="4000" smtClean="0"/>
              <a:t>Posterior Parameter Distributions</a:t>
            </a:r>
            <a:r>
              <a:rPr lang="en-US" sz="3500" smtClean="0"/>
              <a:t/>
            </a:r>
            <a:br>
              <a:rPr lang="en-US" sz="3500" smtClean="0"/>
            </a:br>
            <a:r>
              <a:rPr lang="en-US" sz="2800" smtClean="0"/>
              <a:t>GTR, mammalian </a:t>
            </a:r>
            <a:r>
              <a:rPr lang="en-US" sz="2800" i="1" smtClean="0"/>
              <a:t>cyt-b</a:t>
            </a:r>
            <a:endParaRPr lang="en-US" sz="3500" smtClean="0"/>
          </a:p>
        </p:txBody>
      </p:sp>
      <p:grpSp>
        <p:nvGrpSpPr>
          <p:cNvPr id="101379" name="Group 2"/>
          <p:cNvGrpSpPr>
            <a:grpSpLocks/>
          </p:cNvGrpSpPr>
          <p:nvPr/>
        </p:nvGrpSpPr>
        <p:grpSpPr bwMode="auto">
          <a:xfrm>
            <a:off x="762000" y="1295400"/>
            <a:ext cx="8077200" cy="3962400"/>
            <a:chOff x="0" y="0"/>
            <a:chExt cx="6256" cy="2883"/>
          </a:xfrm>
        </p:grpSpPr>
        <p:sp>
          <p:nvSpPr>
            <p:cNvPr id="101394" name="Rectangle 3"/>
            <p:cNvSpPr>
              <a:spLocks/>
            </p:cNvSpPr>
            <p:nvPr/>
          </p:nvSpPr>
          <p:spPr bwMode="auto">
            <a:xfrm>
              <a:off x="0" y="0"/>
              <a:ext cx="6256" cy="2883"/>
            </a:xfrm>
            <a:prstGeom prst="rect">
              <a:avLst/>
            </a:prstGeom>
            <a:solidFill>
              <a:schemeClr val="accent1"/>
            </a:solidFill>
            <a:ln w="25400">
              <a:noFill/>
              <a:miter lim="800000"/>
              <a:headEnd/>
              <a:tailEnd/>
            </a:ln>
          </p:spPr>
          <p:txBody>
            <a:bodyPr lIns="0" tIns="0" rIns="0" bIns="0">
              <a:prstTxWarp prst="textNoShape">
                <a:avLst/>
              </a:prstTxWarp>
            </a:bodyPr>
            <a:lstStyle/>
            <a:p>
              <a:endParaRPr lang="en-US"/>
            </a:p>
          </p:txBody>
        </p:sp>
        <p:pic>
          <p:nvPicPr>
            <p:cNvPr id="101395" name="Picture 4"/>
            <p:cNvPicPr>
              <a:picLocks noChangeAspect="1" noChangeArrowheads="1"/>
            </p:cNvPicPr>
            <p:nvPr/>
          </p:nvPicPr>
          <p:blipFill>
            <a:blip r:embed="rId2"/>
            <a:srcRect l="4440" t="53276" r="417" b="3215"/>
            <a:stretch>
              <a:fillRect/>
            </a:stretch>
          </p:blipFill>
          <p:spPr bwMode="auto">
            <a:xfrm>
              <a:off x="21" y="24"/>
              <a:ext cx="6207" cy="2810"/>
            </a:xfrm>
            <a:prstGeom prst="rect">
              <a:avLst/>
            </a:prstGeom>
            <a:noFill/>
            <a:ln w="12700">
              <a:solidFill>
                <a:schemeClr val="tx1"/>
              </a:solidFill>
              <a:miter lim="800000"/>
              <a:headEnd/>
              <a:tailEnd/>
            </a:ln>
          </p:spPr>
        </p:pic>
      </p:grpSp>
      <p:grpSp>
        <p:nvGrpSpPr>
          <p:cNvPr id="101380" name="Group 5"/>
          <p:cNvGrpSpPr>
            <a:grpSpLocks/>
          </p:cNvGrpSpPr>
          <p:nvPr/>
        </p:nvGrpSpPr>
        <p:grpSpPr bwMode="auto">
          <a:xfrm>
            <a:off x="1676400" y="5410200"/>
            <a:ext cx="5803900" cy="1235075"/>
            <a:chOff x="-81" y="0"/>
            <a:chExt cx="5199" cy="1107"/>
          </a:xfrm>
        </p:grpSpPr>
        <p:sp>
          <p:nvSpPr>
            <p:cNvPr id="220167" name="Rectangle 6"/>
            <p:cNvSpPr>
              <a:spLocks/>
            </p:cNvSpPr>
            <p:nvPr/>
          </p:nvSpPr>
          <p:spPr bwMode="auto">
            <a:xfrm>
              <a:off x="47" y="396"/>
              <a:ext cx="829"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solidFill>
                    <a:srgbClr val="2953FF"/>
                  </a:solidFill>
                  <a:ea typeface="Gill Sans" charset="0"/>
                  <a:cs typeface="Gill Sans" charset="0"/>
                </a:rPr>
                <a:t>10 taxa</a:t>
              </a:r>
            </a:p>
          </p:txBody>
        </p:sp>
        <p:sp>
          <p:nvSpPr>
            <p:cNvPr id="220168" name="Rectangle 7"/>
            <p:cNvSpPr>
              <a:spLocks/>
            </p:cNvSpPr>
            <p:nvPr/>
          </p:nvSpPr>
          <p:spPr bwMode="auto">
            <a:xfrm>
              <a:off x="-81" y="804"/>
              <a:ext cx="970"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solidFill>
                    <a:srgbClr val="2953FF"/>
                  </a:solidFill>
                  <a:ea typeface="Gill Sans" charset="0"/>
                  <a:cs typeface="Gill Sans" charset="0"/>
                </a:rPr>
                <a:t>224 taxa</a:t>
              </a:r>
            </a:p>
          </p:txBody>
        </p:sp>
        <p:sp>
          <p:nvSpPr>
            <p:cNvPr id="220169" name="Rectangle 8"/>
            <p:cNvSpPr>
              <a:spLocks/>
            </p:cNvSpPr>
            <p:nvPr/>
          </p:nvSpPr>
          <p:spPr bwMode="auto">
            <a:xfrm>
              <a:off x="1334" y="20"/>
              <a:ext cx="407"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solidFill>
                    <a:srgbClr val="2953FF"/>
                  </a:solidFill>
                  <a:ea typeface="Gill Sans" charset="0"/>
                  <a:cs typeface="Gill Sans" charset="0"/>
                </a:rPr>
                <a:t>Full</a:t>
              </a:r>
            </a:p>
          </p:txBody>
        </p:sp>
        <p:sp>
          <p:nvSpPr>
            <p:cNvPr id="101386" name="Rectangle 9"/>
            <p:cNvSpPr>
              <a:spLocks/>
            </p:cNvSpPr>
            <p:nvPr/>
          </p:nvSpPr>
          <p:spPr bwMode="auto">
            <a:xfrm>
              <a:off x="1113" y="396"/>
              <a:ext cx="1068"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ea typeface="Gill Sans" charset="0"/>
                  <a:cs typeface="Gill Sans" charset="0"/>
                </a:rPr>
                <a:t>-7,586.47</a:t>
              </a:r>
            </a:p>
          </p:txBody>
        </p:sp>
        <p:sp>
          <p:nvSpPr>
            <p:cNvPr id="101387" name="Rectangle 10"/>
            <p:cNvSpPr>
              <a:spLocks/>
            </p:cNvSpPr>
            <p:nvPr/>
          </p:nvSpPr>
          <p:spPr bwMode="auto">
            <a:xfrm>
              <a:off x="1049" y="804"/>
              <a:ext cx="1209"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ea typeface="Gill Sans" charset="0"/>
                  <a:cs typeface="Gill Sans" charset="0"/>
                </a:rPr>
                <a:t>-99,391.12</a:t>
              </a:r>
            </a:p>
          </p:txBody>
        </p:sp>
        <p:sp>
          <p:nvSpPr>
            <p:cNvPr id="220172" name="Rectangle 11"/>
            <p:cNvSpPr>
              <a:spLocks/>
            </p:cNvSpPr>
            <p:nvPr/>
          </p:nvSpPr>
          <p:spPr bwMode="auto">
            <a:xfrm>
              <a:off x="2272" y="16"/>
              <a:ext cx="1381"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i="1">
                  <a:solidFill>
                    <a:srgbClr val="2953FF"/>
                  </a:solidFill>
                  <a:ea typeface="Gill Sans" charset="0"/>
                  <a:cs typeface="Gill Sans" charset="0"/>
                </a:rPr>
                <a:t>B1u </a:t>
              </a:r>
              <a:r>
                <a:rPr lang="en-US" sz="2200">
                  <a:solidFill>
                    <a:srgbClr val="2953FF"/>
                  </a:solidFill>
                  <a:ea typeface="Gill Sans" charset="0"/>
                  <a:cs typeface="Gill Sans" charset="0"/>
                </a:rPr>
                <a:t>(t</a:t>
              </a:r>
              <a:r>
                <a:rPr lang="en-US" sz="1900">
                  <a:solidFill>
                    <a:srgbClr val="2953FF"/>
                  </a:solidFill>
                  <a:ea typeface="Lucida Grande" charset="0"/>
                  <a:cs typeface="Lucida Grande" charset="0"/>
                </a:rPr>
                <a:t>≤</a:t>
              </a:r>
              <a:r>
                <a:rPr lang="en-US" sz="2200">
                  <a:solidFill>
                    <a:srgbClr val="2953FF"/>
                  </a:solidFill>
                  <a:ea typeface="Gill Sans" charset="0"/>
                  <a:cs typeface="Gill Sans" charset="0"/>
                </a:rPr>
                <a:t>0.08)</a:t>
              </a:r>
            </a:p>
          </p:txBody>
        </p:sp>
        <p:sp>
          <p:nvSpPr>
            <p:cNvPr id="101389" name="Rectangle 12"/>
            <p:cNvSpPr>
              <a:spLocks/>
            </p:cNvSpPr>
            <p:nvPr/>
          </p:nvSpPr>
          <p:spPr bwMode="auto">
            <a:xfrm>
              <a:off x="2449" y="396"/>
              <a:ext cx="1068"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ea typeface="Gill Sans" charset="0"/>
                  <a:cs typeface="Gill Sans" charset="0"/>
                </a:rPr>
                <a:t>-7,586.90</a:t>
              </a:r>
            </a:p>
          </p:txBody>
        </p:sp>
        <p:sp>
          <p:nvSpPr>
            <p:cNvPr id="101390" name="Rectangle 13"/>
            <p:cNvSpPr>
              <a:spLocks/>
            </p:cNvSpPr>
            <p:nvPr/>
          </p:nvSpPr>
          <p:spPr bwMode="auto">
            <a:xfrm>
              <a:off x="2385" y="804"/>
              <a:ext cx="1209"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ea typeface="Gill Sans" charset="0"/>
                  <a:cs typeface="Gill Sans" charset="0"/>
                </a:rPr>
                <a:t>-99,542.03</a:t>
              </a:r>
            </a:p>
          </p:txBody>
        </p:sp>
        <p:sp>
          <p:nvSpPr>
            <p:cNvPr id="220175" name="Rectangle 14"/>
            <p:cNvSpPr>
              <a:spLocks/>
            </p:cNvSpPr>
            <p:nvPr/>
          </p:nvSpPr>
          <p:spPr bwMode="auto">
            <a:xfrm>
              <a:off x="3720" y="0"/>
              <a:ext cx="1382"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i="1">
                  <a:solidFill>
                    <a:srgbClr val="2953FF"/>
                  </a:solidFill>
                  <a:ea typeface="Gill Sans" charset="0"/>
                  <a:cs typeface="Gill Sans" charset="0"/>
                </a:rPr>
                <a:t>B1u</a:t>
              </a:r>
              <a:r>
                <a:rPr lang="en-US" sz="2200">
                  <a:solidFill>
                    <a:srgbClr val="2953FF"/>
                  </a:solidFill>
                  <a:ea typeface="Gill Sans" charset="0"/>
                  <a:cs typeface="Gill Sans" charset="0"/>
                </a:rPr>
                <a:t> (t</a:t>
              </a:r>
              <a:r>
                <a:rPr lang="en-US" sz="1900">
                  <a:solidFill>
                    <a:srgbClr val="2953FF"/>
                  </a:solidFill>
                  <a:ea typeface="Lucida Grande" charset="0"/>
                  <a:cs typeface="Lucida Grande" charset="0"/>
                </a:rPr>
                <a:t>≤</a:t>
              </a:r>
              <a:r>
                <a:rPr lang="en-US" sz="2200">
                  <a:solidFill>
                    <a:srgbClr val="2953FF"/>
                  </a:solidFill>
                  <a:ea typeface="Gill Sans" charset="0"/>
                  <a:cs typeface="Gill Sans" charset="0"/>
                </a:rPr>
                <a:t>0.02)</a:t>
              </a:r>
            </a:p>
          </p:txBody>
        </p:sp>
        <p:sp>
          <p:nvSpPr>
            <p:cNvPr id="101392" name="Rectangle 15"/>
            <p:cNvSpPr>
              <a:spLocks/>
            </p:cNvSpPr>
            <p:nvPr/>
          </p:nvSpPr>
          <p:spPr bwMode="auto">
            <a:xfrm>
              <a:off x="3833" y="788"/>
              <a:ext cx="1209" cy="303"/>
            </a:xfrm>
            <a:prstGeom prst="rect">
              <a:avLst/>
            </a:prstGeom>
            <a:noFill/>
            <a:ln w="12700">
              <a:noFill/>
              <a:miter lim="800000"/>
              <a:headEnd/>
              <a:tailEnd/>
            </a:ln>
          </p:spPr>
          <p:txBody>
            <a:bodyPr wrap="none" lIns="0" tIns="0" rIns="0" bIns="0" anchor="ctr">
              <a:prstTxWarp prst="textNoShape">
                <a:avLst/>
              </a:prstTxWarp>
              <a:spAutoFit/>
            </a:bodyPr>
            <a:lstStyle/>
            <a:p>
              <a:r>
                <a:rPr lang="en-US" sz="2200">
                  <a:ea typeface="Gill Sans" charset="0"/>
                  <a:cs typeface="Gill Sans" charset="0"/>
                </a:rPr>
                <a:t>-99,446.88</a:t>
              </a:r>
            </a:p>
          </p:txBody>
        </p:sp>
        <p:sp>
          <p:nvSpPr>
            <p:cNvPr id="101393" name="Line 16"/>
            <p:cNvSpPr>
              <a:spLocks noChangeShapeType="1"/>
            </p:cNvSpPr>
            <p:nvPr/>
          </p:nvSpPr>
          <p:spPr bwMode="auto">
            <a:xfrm>
              <a:off x="1058" y="384"/>
              <a:ext cx="4060" cy="0"/>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grpSp>
      <p:sp>
        <p:nvSpPr>
          <p:cNvPr id="101381" name="Rectangle 17"/>
          <p:cNvSpPr>
            <a:spLocks/>
          </p:cNvSpPr>
          <p:nvPr/>
        </p:nvSpPr>
        <p:spPr bwMode="auto">
          <a:xfrm>
            <a:off x="155575" y="3819525"/>
            <a:ext cx="547688" cy="369888"/>
          </a:xfrm>
          <a:prstGeom prst="rect">
            <a:avLst/>
          </a:prstGeom>
          <a:noFill/>
          <a:ln w="12700">
            <a:noFill/>
            <a:miter lim="800000"/>
            <a:headEnd/>
            <a:tailEnd/>
          </a:ln>
        </p:spPr>
        <p:txBody>
          <a:bodyPr wrap="none" lIns="0" tIns="0" rIns="0" bIns="0" anchor="ctr">
            <a:prstTxWarp prst="textNoShape">
              <a:avLst/>
            </a:prstTxWarp>
            <a:spAutoFit/>
          </a:bodyPr>
          <a:lstStyle/>
          <a:p>
            <a:r>
              <a:rPr lang="en-US" sz="2400">
                <a:ea typeface="Gill Sans" charset="0"/>
                <a:cs typeface="Gill Sans" charset="0"/>
              </a:rPr>
              <a:t>B1u</a:t>
            </a:r>
          </a:p>
        </p:txBody>
      </p:sp>
      <p:sp>
        <p:nvSpPr>
          <p:cNvPr id="101382" name="Rectangle 18"/>
          <p:cNvSpPr>
            <a:spLocks/>
          </p:cNvSpPr>
          <p:nvPr/>
        </p:nvSpPr>
        <p:spPr bwMode="auto">
          <a:xfrm>
            <a:off x="101600" y="2247900"/>
            <a:ext cx="495300" cy="369888"/>
          </a:xfrm>
          <a:prstGeom prst="rect">
            <a:avLst/>
          </a:prstGeom>
          <a:noFill/>
          <a:ln w="12700">
            <a:noFill/>
            <a:miter lim="800000"/>
            <a:headEnd/>
            <a:tailEnd/>
          </a:ln>
        </p:spPr>
        <p:txBody>
          <a:bodyPr wrap="none" lIns="0" tIns="0" rIns="0" bIns="0" anchor="ctr">
            <a:prstTxWarp prst="textNoShape">
              <a:avLst/>
            </a:prstTxWarp>
            <a:spAutoFit/>
          </a:bodyPr>
          <a:lstStyle/>
          <a:p>
            <a:r>
              <a:rPr lang="en-US" sz="2400">
                <a:ea typeface="Gill Sans" charset="0"/>
                <a:cs typeface="Gill Sans" charset="0"/>
              </a:rPr>
              <a:t>Full</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4" name="Title 1"/>
          <p:cNvSpPr>
            <a:spLocks noGrp="1"/>
          </p:cNvSpPr>
          <p:nvPr>
            <p:ph type="title"/>
          </p:nvPr>
        </p:nvSpPr>
        <p:spPr/>
        <p:txBody>
          <a:bodyPr/>
          <a:lstStyle/>
          <a:p>
            <a:r>
              <a:rPr lang="en-US" smtClean="0"/>
              <a:t>Evaluating Changes in Rate and Branch Length</a:t>
            </a:r>
          </a:p>
        </p:txBody>
      </p:sp>
      <p:sp>
        <p:nvSpPr>
          <p:cNvPr id="102405" name="Content Placeholder 2"/>
          <p:cNvSpPr>
            <a:spLocks noGrp="1"/>
          </p:cNvSpPr>
          <p:nvPr>
            <p:ph idx="1"/>
          </p:nvPr>
        </p:nvSpPr>
        <p:spPr>
          <a:xfrm>
            <a:off x="457200" y="1828800"/>
            <a:ext cx="8229600" cy="4800600"/>
          </a:xfrm>
        </p:spPr>
        <p:txBody>
          <a:bodyPr/>
          <a:lstStyle/>
          <a:p>
            <a:r>
              <a:rPr lang="en-US" smtClean="0"/>
              <a:t>Classic likelihood calculations</a:t>
            </a:r>
          </a:p>
          <a:p>
            <a:endParaRPr lang="en-US" smtClean="0"/>
          </a:p>
          <a:p>
            <a:endParaRPr lang="en-US" smtClean="0"/>
          </a:p>
          <a:p>
            <a:r>
              <a:rPr lang="en-US" smtClean="0"/>
              <a:t>Sampled substitution histories</a:t>
            </a:r>
          </a:p>
          <a:p>
            <a:pPr>
              <a:buFontTx/>
              <a:buNone/>
            </a:pPr>
            <a:endParaRPr lang="en-US" smtClean="0"/>
          </a:p>
          <a:p>
            <a:endParaRPr lang="en-US" smtClean="0"/>
          </a:p>
          <a:p>
            <a:pPr lvl="1"/>
            <a:r>
              <a:rPr lang="en-US" smtClean="0"/>
              <a:t>Branch lengths and rate parameters can be evaluated separately and have analytically solvable posterior distributions</a:t>
            </a:r>
            <a:endParaRPr lang="en-US"/>
          </a:p>
        </p:txBody>
      </p:sp>
      <p:graphicFrame>
        <p:nvGraphicFramePr>
          <p:cNvPr id="102402" name="Content Placeholder 3"/>
          <p:cNvGraphicFramePr>
            <a:graphicFrameLocks noChangeAspect="1"/>
          </p:cNvGraphicFramePr>
          <p:nvPr/>
        </p:nvGraphicFramePr>
        <p:xfrm>
          <a:off x="1936750" y="2362200"/>
          <a:ext cx="5183188" cy="1090613"/>
        </p:xfrm>
        <a:graphic>
          <a:graphicData uri="http://schemas.openxmlformats.org/presentationml/2006/ole">
            <p:oleObj spid="_x0000_s102402" name="Equation" r:id="rId3" imgW="1206500" imgH="254000" progId="Equation.3">
              <p:embed/>
            </p:oleObj>
          </a:graphicData>
        </a:graphic>
      </p:graphicFrame>
      <p:graphicFrame>
        <p:nvGraphicFramePr>
          <p:cNvPr id="102403" name="Object 3"/>
          <p:cNvGraphicFramePr>
            <a:graphicFrameLocks noChangeAspect="1"/>
          </p:cNvGraphicFramePr>
          <p:nvPr/>
        </p:nvGraphicFramePr>
        <p:xfrm>
          <a:off x="3944938" y="4298950"/>
          <a:ext cx="1255712" cy="873125"/>
        </p:xfrm>
        <a:graphic>
          <a:graphicData uri="http://schemas.openxmlformats.org/presentationml/2006/ole">
            <p:oleObj spid="_x0000_s102403" name="Equation" r:id="rId4" imgW="292100" imgH="203200" progId="Equation.3">
              <p:embed/>
            </p:oleObj>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286000"/>
            <a:ext cx="9144000" cy="3276600"/>
          </a:xfrm>
          <a:prstGeom prst="rect">
            <a:avLst/>
          </a:prstGeom>
          <a:solidFill>
            <a:schemeClr val="bg1">
              <a:alpha val="50195"/>
            </a:schemeClr>
          </a:solidFill>
          <a:ln w="9525">
            <a:noFill/>
            <a:miter lim="800000"/>
            <a:headEnd/>
            <a:tailEnd/>
          </a:ln>
        </p:spPr>
        <p:txBody>
          <a:bodyPr wrap="none" anchor="ctr">
            <a:prstTxWarp prst="textNoShape">
              <a:avLst/>
            </a:prstTxWarp>
          </a:bodyPr>
          <a:lstStyle/>
          <a:p>
            <a:endParaRPr lang="en-US"/>
          </a:p>
        </p:txBody>
      </p:sp>
      <p:pic>
        <p:nvPicPr>
          <p:cNvPr id="180229" name="Picture 5" descr="00123ed3"/>
          <p:cNvPicPr>
            <a:picLocks noChangeAspect="1" noChangeArrowheads="1"/>
          </p:cNvPicPr>
          <p:nvPr/>
        </p:nvPicPr>
        <p:blipFill>
          <a:blip r:embed="rId3"/>
          <a:srcRect/>
          <a:stretch>
            <a:fillRect/>
          </a:stretch>
        </p:blipFill>
        <p:spPr bwMode="auto">
          <a:xfrm>
            <a:off x="152400" y="393700"/>
            <a:ext cx="1371600" cy="977900"/>
          </a:xfrm>
          <a:prstGeom prst="rect">
            <a:avLst/>
          </a:prstGeom>
          <a:noFill/>
          <a:effectLst>
            <a:outerShdw blurRad="34290" dist="38099" dir="2700000" algn="ctr" rotWithShape="0">
              <a:schemeClr val="bg1">
                <a:alpha val="74998"/>
              </a:schemeClr>
            </a:outerShdw>
          </a:effectLst>
        </p:spPr>
      </p:pic>
      <p:pic>
        <p:nvPicPr>
          <p:cNvPr id="21508" name="Picture 7" descr="Animal-Cell"/>
          <p:cNvPicPr>
            <a:picLocks noChangeAspect="1" noChangeArrowheads="1"/>
          </p:cNvPicPr>
          <p:nvPr/>
        </p:nvPicPr>
        <p:blipFill>
          <a:blip r:embed="rId4"/>
          <a:srcRect/>
          <a:stretch>
            <a:fillRect/>
          </a:stretch>
        </p:blipFill>
        <p:spPr bwMode="auto">
          <a:xfrm>
            <a:off x="1519238" y="152400"/>
            <a:ext cx="6786562" cy="6740525"/>
          </a:xfrm>
          <a:prstGeom prst="rect">
            <a:avLst/>
          </a:prstGeom>
          <a:noFill/>
          <a:ln w="9525">
            <a:noFill/>
            <a:miter lim="800000"/>
            <a:headEnd/>
            <a:tailEnd/>
          </a:ln>
        </p:spPr>
      </p:pic>
      <p:sp>
        <p:nvSpPr>
          <p:cNvPr id="21509" name="TextBox 4"/>
          <p:cNvSpPr txBox="1">
            <a:spLocks noChangeArrowheads="1"/>
          </p:cNvSpPr>
          <p:nvPr/>
        </p:nvSpPr>
        <p:spPr bwMode="auto">
          <a:xfrm>
            <a:off x="1905000" y="685800"/>
            <a:ext cx="2514600" cy="584200"/>
          </a:xfrm>
          <a:prstGeom prst="rect">
            <a:avLst/>
          </a:prstGeom>
          <a:solidFill>
            <a:schemeClr val="bg1"/>
          </a:solidFill>
          <a:ln w="9525">
            <a:noFill/>
            <a:miter lim="800000"/>
            <a:headEnd/>
            <a:tailEnd/>
          </a:ln>
        </p:spPr>
        <p:txBody>
          <a:bodyPr>
            <a:prstTxWarp prst="textNoShape">
              <a:avLst/>
            </a:prstTxWarp>
            <a:spAutoFit/>
          </a:bodyPr>
          <a:lstStyle/>
          <a:p>
            <a:r>
              <a:rPr lang="en-US" sz="3200"/>
              <a:t>Mitochondria</a:t>
            </a:r>
          </a:p>
        </p:txBody>
      </p:sp>
      <p:cxnSp>
        <p:nvCxnSpPr>
          <p:cNvPr id="7" name="Straight Connector 6"/>
          <p:cNvCxnSpPr>
            <a:stCxn id="21509" idx="3"/>
          </p:cNvCxnSpPr>
          <p:nvPr/>
        </p:nvCxnSpPr>
        <p:spPr>
          <a:xfrm>
            <a:off x="4419600" y="977900"/>
            <a:ext cx="381000" cy="3937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3746500" y="1765300"/>
            <a:ext cx="2400300" cy="10795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smtClean="0"/>
              <a:t>Thermodynamic Integration</a:t>
            </a:r>
          </a:p>
        </p:txBody>
      </p:sp>
      <p:pic>
        <p:nvPicPr>
          <p:cNvPr id="103427" name="Picture 2" descr="ThermoIntegrate.tiff"/>
          <p:cNvPicPr>
            <a:picLocks noChangeAspect="1"/>
          </p:cNvPicPr>
          <p:nvPr/>
        </p:nvPicPr>
        <p:blipFill>
          <a:blip r:embed="rId2"/>
          <a:srcRect/>
          <a:stretch>
            <a:fillRect/>
          </a:stretch>
        </p:blipFill>
        <p:spPr bwMode="auto">
          <a:xfrm>
            <a:off x="0" y="1295400"/>
            <a:ext cx="9144000" cy="595947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1" name="Line 1"/>
          <p:cNvSpPr>
            <a:spLocks noChangeShapeType="1"/>
          </p:cNvSpPr>
          <p:nvPr/>
        </p:nvSpPr>
        <p:spPr bwMode="auto">
          <a:xfrm>
            <a:off x="993775" y="2224088"/>
            <a:ext cx="7264400" cy="0"/>
          </a:xfrm>
          <a:prstGeom prst="line">
            <a:avLst/>
          </a:prstGeom>
          <a:noFill/>
          <a:ln w="63500">
            <a:solidFill>
              <a:srgbClr val="474AFF"/>
            </a:solidFill>
            <a:miter lim="800000"/>
            <a:headEnd/>
            <a:tailEnd/>
          </a:ln>
        </p:spPr>
        <p:txBody>
          <a:bodyPr lIns="0" tIns="0" rIns="0" bIns="0">
            <a:prstTxWarp prst="textNoShape">
              <a:avLst/>
            </a:prstTxWarp>
          </a:bodyPr>
          <a:lstStyle/>
          <a:p>
            <a:endParaRPr lang="en-US"/>
          </a:p>
        </p:txBody>
      </p:sp>
      <p:sp>
        <p:nvSpPr>
          <p:cNvPr id="30722" name="Oval 2"/>
          <p:cNvSpPr>
            <a:spLocks/>
          </p:cNvSpPr>
          <p:nvPr/>
        </p:nvSpPr>
        <p:spPr bwMode="auto">
          <a:xfrm>
            <a:off x="3133725" y="1509713"/>
            <a:ext cx="2366963" cy="1428750"/>
          </a:xfrm>
          <a:prstGeom prst="ellipse">
            <a:avLst/>
          </a:prstGeom>
          <a:gradFill rotWithShape="0">
            <a:gsLst>
              <a:gs pos="0">
                <a:srgbClr val="074EB3">
                  <a:alpha val="26999"/>
                </a:srgbClr>
              </a:gs>
              <a:gs pos="100000">
                <a:srgbClr val="0B3280">
                  <a:alpha val="26999"/>
                </a:srgbClr>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04453" name="Rectangle 3"/>
          <p:cNvSpPr>
            <a:spLocks/>
          </p:cNvSpPr>
          <p:nvPr/>
        </p:nvSpPr>
        <p:spPr bwMode="auto">
          <a:xfrm>
            <a:off x="490538" y="88900"/>
            <a:ext cx="8404225" cy="1036638"/>
          </a:xfrm>
          <a:prstGeom prst="rect">
            <a:avLst/>
          </a:prstGeom>
          <a:noFill/>
          <a:ln w="12700">
            <a:noFill/>
            <a:miter lim="800000"/>
            <a:headEnd/>
            <a:tailEnd/>
          </a:ln>
        </p:spPr>
        <p:txBody>
          <a:bodyPr lIns="0" tIns="0" rIns="0" bIns="0" anchor="ctr">
            <a:prstTxWarp prst="textNoShape">
              <a:avLst/>
            </a:prstTxWarp>
          </a:bodyPr>
          <a:lstStyle/>
          <a:p>
            <a:pPr algn="ctr"/>
            <a:r>
              <a:rPr lang="en-US" sz="3400">
                <a:ea typeface="Gill Sans" charset="0"/>
                <a:cs typeface="Gill Sans" charset="0"/>
              </a:rPr>
              <a:t>Pairwise Coevolution Approaches</a:t>
            </a:r>
          </a:p>
        </p:txBody>
      </p:sp>
      <p:sp>
        <p:nvSpPr>
          <p:cNvPr id="104454" name="Line 4"/>
          <p:cNvSpPr>
            <a:spLocks noChangeShapeType="1"/>
          </p:cNvSpPr>
          <p:nvPr/>
        </p:nvSpPr>
        <p:spPr bwMode="auto">
          <a:xfrm>
            <a:off x="990600" y="2095500"/>
            <a:ext cx="0" cy="244475"/>
          </a:xfrm>
          <a:prstGeom prst="line">
            <a:avLst/>
          </a:prstGeom>
          <a:noFill/>
          <a:ln w="63500">
            <a:solidFill>
              <a:srgbClr val="474AFF"/>
            </a:solidFill>
            <a:miter lim="800000"/>
            <a:headEnd/>
            <a:tailEnd/>
          </a:ln>
        </p:spPr>
        <p:txBody>
          <a:bodyPr lIns="0" tIns="0" rIns="0" bIns="0">
            <a:prstTxWarp prst="textNoShape">
              <a:avLst/>
            </a:prstTxWarp>
          </a:bodyPr>
          <a:lstStyle/>
          <a:p>
            <a:endParaRPr lang="en-US"/>
          </a:p>
        </p:txBody>
      </p:sp>
      <p:sp>
        <p:nvSpPr>
          <p:cNvPr id="104455" name="Line 5"/>
          <p:cNvSpPr>
            <a:spLocks noChangeShapeType="1"/>
          </p:cNvSpPr>
          <p:nvPr/>
        </p:nvSpPr>
        <p:spPr bwMode="auto">
          <a:xfrm>
            <a:off x="8269288" y="2098675"/>
            <a:ext cx="0" cy="242888"/>
          </a:xfrm>
          <a:prstGeom prst="line">
            <a:avLst/>
          </a:prstGeom>
          <a:noFill/>
          <a:ln w="63500">
            <a:solidFill>
              <a:srgbClr val="474AFF"/>
            </a:solidFill>
            <a:miter lim="800000"/>
            <a:headEnd/>
            <a:tailEnd/>
          </a:ln>
        </p:spPr>
        <p:txBody>
          <a:bodyPr lIns="0" tIns="0" rIns="0" bIns="0">
            <a:prstTxWarp prst="textNoShape">
              <a:avLst/>
            </a:prstTxWarp>
          </a:bodyPr>
          <a:lstStyle/>
          <a:p>
            <a:endParaRPr lang="en-US"/>
          </a:p>
        </p:txBody>
      </p:sp>
      <p:sp>
        <p:nvSpPr>
          <p:cNvPr id="104456" name="Line 6"/>
          <p:cNvSpPr>
            <a:spLocks noChangeShapeType="1"/>
          </p:cNvSpPr>
          <p:nvPr/>
        </p:nvSpPr>
        <p:spPr bwMode="auto">
          <a:xfrm>
            <a:off x="6483350" y="2098675"/>
            <a:ext cx="0" cy="1357313"/>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sp>
        <p:nvSpPr>
          <p:cNvPr id="104457" name="Rectangle 7"/>
          <p:cNvSpPr>
            <a:spLocks/>
          </p:cNvSpPr>
          <p:nvPr/>
        </p:nvSpPr>
        <p:spPr bwMode="auto">
          <a:xfrm>
            <a:off x="6735763" y="2928938"/>
            <a:ext cx="1128712" cy="461962"/>
          </a:xfrm>
          <a:prstGeom prst="rect">
            <a:avLst/>
          </a:prstGeom>
          <a:noFill/>
          <a:ln w="12700">
            <a:noFill/>
            <a:miter lim="800000"/>
            <a:headEnd/>
            <a:tailEnd/>
          </a:ln>
        </p:spPr>
        <p:txBody>
          <a:bodyPr wrap="none" lIns="0" tIns="0" rIns="0" bIns="0" anchor="ctr">
            <a:prstTxWarp prst="textNoShape">
              <a:avLst/>
            </a:prstTxWarp>
            <a:spAutoFit/>
          </a:bodyPr>
          <a:lstStyle/>
          <a:p>
            <a:r>
              <a:rPr lang="en-US" sz="1500">
                <a:ea typeface="Gill Sans" charset="0"/>
                <a:cs typeface="Gill Sans" charset="0"/>
              </a:rPr>
              <a:t>Pollock </a:t>
            </a:r>
            <a:r>
              <a:rPr lang="en-US" sz="1500" i="1">
                <a:ea typeface="Gill Sans" charset="0"/>
                <a:cs typeface="Gill Sans" charset="0"/>
              </a:rPr>
              <a:t>et al.</a:t>
            </a:r>
          </a:p>
          <a:p>
            <a:r>
              <a:rPr lang="en-US" sz="1500">
                <a:ea typeface="Gill Sans" charset="0"/>
                <a:cs typeface="Gill Sans" charset="0"/>
              </a:rPr>
              <a:t>(1999)</a:t>
            </a:r>
          </a:p>
        </p:txBody>
      </p:sp>
      <p:sp>
        <p:nvSpPr>
          <p:cNvPr id="104458" name="Line 8"/>
          <p:cNvSpPr>
            <a:spLocks noChangeShapeType="1"/>
          </p:cNvSpPr>
          <p:nvPr/>
        </p:nvSpPr>
        <p:spPr bwMode="auto">
          <a:xfrm>
            <a:off x="8037513" y="2089150"/>
            <a:ext cx="0" cy="309563"/>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sp>
        <p:nvSpPr>
          <p:cNvPr id="104459" name="Rectangle 9"/>
          <p:cNvSpPr>
            <a:spLocks/>
          </p:cNvSpPr>
          <p:nvPr/>
        </p:nvSpPr>
        <p:spPr bwMode="auto">
          <a:xfrm>
            <a:off x="7356475" y="2389188"/>
            <a:ext cx="1368425" cy="460375"/>
          </a:xfrm>
          <a:prstGeom prst="rect">
            <a:avLst/>
          </a:prstGeom>
          <a:noFill/>
          <a:ln w="12700">
            <a:noFill/>
            <a:miter lim="800000"/>
            <a:headEnd/>
            <a:tailEnd/>
          </a:ln>
        </p:spPr>
        <p:txBody>
          <a:bodyPr wrap="none" lIns="0" tIns="0" rIns="0" bIns="0" anchor="ctr">
            <a:prstTxWarp prst="textNoShape">
              <a:avLst/>
            </a:prstTxWarp>
            <a:spAutoFit/>
          </a:bodyPr>
          <a:lstStyle/>
          <a:p>
            <a:r>
              <a:rPr lang="en-US" sz="1500">
                <a:ea typeface="Gill Sans" charset="0"/>
                <a:cs typeface="Gill Sans" charset="0"/>
              </a:rPr>
              <a:t>Yeang and </a:t>
            </a:r>
          </a:p>
          <a:p>
            <a:r>
              <a:rPr lang="en-US" sz="1500">
                <a:ea typeface="Gill Sans" charset="0"/>
                <a:cs typeface="Gill Sans" charset="0"/>
              </a:rPr>
              <a:t>Haussler (2007)</a:t>
            </a:r>
          </a:p>
        </p:txBody>
      </p:sp>
      <p:sp>
        <p:nvSpPr>
          <p:cNvPr id="104460" name="Line 10"/>
          <p:cNvSpPr>
            <a:spLocks noChangeShapeType="1"/>
          </p:cNvSpPr>
          <p:nvPr/>
        </p:nvSpPr>
        <p:spPr bwMode="auto">
          <a:xfrm>
            <a:off x="7277100" y="2098675"/>
            <a:ext cx="0" cy="809625"/>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sp>
        <p:nvSpPr>
          <p:cNvPr id="104461" name="Rectangle 11"/>
          <p:cNvSpPr>
            <a:spLocks/>
          </p:cNvSpPr>
          <p:nvPr/>
        </p:nvSpPr>
        <p:spPr bwMode="auto">
          <a:xfrm>
            <a:off x="5935663" y="3441700"/>
            <a:ext cx="1096962" cy="461963"/>
          </a:xfrm>
          <a:prstGeom prst="rect">
            <a:avLst/>
          </a:prstGeom>
          <a:noFill/>
          <a:ln w="12700">
            <a:noFill/>
            <a:miter lim="800000"/>
            <a:headEnd/>
            <a:tailEnd/>
          </a:ln>
        </p:spPr>
        <p:txBody>
          <a:bodyPr wrap="none" lIns="0" tIns="0" rIns="0" bIns="0" anchor="ctr">
            <a:prstTxWarp prst="textNoShape">
              <a:avLst/>
            </a:prstTxWarp>
            <a:spAutoFit/>
          </a:bodyPr>
          <a:lstStyle/>
          <a:p>
            <a:r>
              <a:rPr lang="en-US" sz="1500">
                <a:ea typeface="Gill Sans" charset="0"/>
                <a:cs typeface="Gill Sans" charset="0"/>
              </a:rPr>
              <a:t>Dimmic </a:t>
            </a:r>
            <a:r>
              <a:rPr lang="en-US" sz="1500" i="1">
                <a:ea typeface="Gill Sans" charset="0"/>
                <a:cs typeface="Gill Sans" charset="0"/>
              </a:rPr>
              <a:t>et al</a:t>
            </a:r>
          </a:p>
          <a:p>
            <a:r>
              <a:rPr lang="en-US" sz="1500">
                <a:ea typeface="Gill Sans" charset="0"/>
                <a:cs typeface="Gill Sans" charset="0"/>
              </a:rPr>
              <a:t>(2005)</a:t>
            </a:r>
          </a:p>
        </p:txBody>
      </p:sp>
      <p:sp>
        <p:nvSpPr>
          <p:cNvPr id="104462" name="Line 12"/>
          <p:cNvSpPr>
            <a:spLocks noChangeShapeType="1"/>
          </p:cNvSpPr>
          <p:nvPr/>
        </p:nvSpPr>
        <p:spPr bwMode="auto">
          <a:xfrm>
            <a:off x="1401763" y="2098675"/>
            <a:ext cx="0" cy="285750"/>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sp>
        <p:nvSpPr>
          <p:cNvPr id="104463" name="Rectangle 13"/>
          <p:cNvSpPr>
            <a:spLocks/>
          </p:cNvSpPr>
          <p:nvPr/>
        </p:nvSpPr>
        <p:spPr bwMode="auto">
          <a:xfrm>
            <a:off x="915988" y="2374900"/>
            <a:ext cx="925512" cy="461963"/>
          </a:xfrm>
          <a:prstGeom prst="rect">
            <a:avLst/>
          </a:prstGeom>
          <a:noFill/>
          <a:ln w="12700">
            <a:noFill/>
            <a:miter lim="800000"/>
            <a:headEnd/>
            <a:tailEnd/>
          </a:ln>
        </p:spPr>
        <p:txBody>
          <a:bodyPr wrap="none" lIns="0" tIns="0" rIns="0" bIns="0" anchor="ctr">
            <a:prstTxWarp prst="textNoShape">
              <a:avLst/>
            </a:prstTxWarp>
            <a:spAutoFit/>
          </a:bodyPr>
          <a:lstStyle/>
          <a:p>
            <a:r>
              <a:rPr lang="en-US" sz="1500">
                <a:ea typeface="Gill Sans" charset="0"/>
                <a:cs typeface="Gill Sans" charset="0"/>
              </a:rPr>
              <a:t>Gloor </a:t>
            </a:r>
            <a:r>
              <a:rPr lang="en-US" sz="1500" i="1">
                <a:ea typeface="Gill Sans" charset="0"/>
                <a:cs typeface="Gill Sans" charset="0"/>
              </a:rPr>
              <a:t>et al</a:t>
            </a:r>
          </a:p>
          <a:p>
            <a:r>
              <a:rPr lang="en-US" sz="1500">
                <a:ea typeface="Gill Sans" charset="0"/>
                <a:cs typeface="Gill Sans" charset="0"/>
              </a:rPr>
              <a:t>(2005)</a:t>
            </a:r>
          </a:p>
        </p:txBody>
      </p:sp>
      <p:sp>
        <p:nvSpPr>
          <p:cNvPr id="104464" name="Line 14"/>
          <p:cNvSpPr>
            <a:spLocks noChangeShapeType="1"/>
          </p:cNvSpPr>
          <p:nvPr/>
        </p:nvSpPr>
        <p:spPr bwMode="auto">
          <a:xfrm>
            <a:off x="2517775" y="2098675"/>
            <a:ext cx="0" cy="465138"/>
          </a:xfrm>
          <a:prstGeom prst="line">
            <a:avLst/>
          </a:prstGeom>
          <a:noFill/>
          <a:ln w="25400">
            <a:solidFill>
              <a:schemeClr val="tx1"/>
            </a:solidFill>
            <a:miter lim="800000"/>
            <a:headEnd/>
            <a:tailEnd/>
          </a:ln>
        </p:spPr>
        <p:txBody>
          <a:bodyPr lIns="0" tIns="0" rIns="0" bIns="0">
            <a:prstTxWarp prst="textNoShape">
              <a:avLst/>
            </a:prstTxWarp>
          </a:bodyPr>
          <a:lstStyle/>
          <a:p>
            <a:endParaRPr lang="en-US"/>
          </a:p>
        </p:txBody>
      </p:sp>
      <p:sp>
        <p:nvSpPr>
          <p:cNvPr id="104465" name="Rectangle 15"/>
          <p:cNvSpPr>
            <a:spLocks/>
          </p:cNvSpPr>
          <p:nvPr/>
        </p:nvSpPr>
        <p:spPr bwMode="auto">
          <a:xfrm>
            <a:off x="1998663" y="2522538"/>
            <a:ext cx="1031875" cy="461962"/>
          </a:xfrm>
          <a:prstGeom prst="rect">
            <a:avLst/>
          </a:prstGeom>
          <a:noFill/>
          <a:ln w="12700">
            <a:noFill/>
            <a:miter lim="800000"/>
            <a:headEnd/>
            <a:tailEnd/>
          </a:ln>
        </p:spPr>
        <p:txBody>
          <a:bodyPr wrap="none" lIns="0" tIns="0" rIns="0" bIns="0" anchor="ctr">
            <a:prstTxWarp prst="textNoShape">
              <a:avLst/>
            </a:prstTxWarp>
            <a:spAutoFit/>
          </a:bodyPr>
          <a:lstStyle/>
          <a:p>
            <a:r>
              <a:rPr lang="en-US" sz="1500">
                <a:ea typeface="Gill Sans" charset="0"/>
                <a:cs typeface="Gill Sans" charset="0"/>
              </a:rPr>
              <a:t>Korber </a:t>
            </a:r>
            <a:r>
              <a:rPr lang="en-US" sz="1500" i="1">
                <a:ea typeface="Gill Sans" charset="0"/>
                <a:cs typeface="Gill Sans" charset="0"/>
              </a:rPr>
              <a:t>et al</a:t>
            </a:r>
          </a:p>
          <a:p>
            <a:r>
              <a:rPr lang="en-US" sz="1500">
                <a:ea typeface="Gill Sans" charset="0"/>
                <a:cs typeface="Gill Sans" charset="0"/>
              </a:rPr>
              <a:t>(1993)</a:t>
            </a:r>
          </a:p>
        </p:txBody>
      </p:sp>
      <p:sp>
        <p:nvSpPr>
          <p:cNvPr id="104466" name="Rectangle 16"/>
          <p:cNvSpPr>
            <a:spLocks/>
          </p:cNvSpPr>
          <p:nvPr/>
        </p:nvSpPr>
        <p:spPr bwMode="auto">
          <a:xfrm>
            <a:off x="5945188" y="1719263"/>
            <a:ext cx="2751137" cy="307975"/>
          </a:xfrm>
          <a:prstGeom prst="rect">
            <a:avLst/>
          </a:prstGeom>
          <a:noFill/>
          <a:ln w="12700">
            <a:noFill/>
            <a:miter lim="800000"/>
            <a:headEnd/>
            <a:tailEnd/>
          </a:ln>
        </p:spPr>
        <p:txBody>
          <a:bodyPr wrap="none" lIns="0" tIns="0" rIns="0" bIns="0" anchor="ctr">
            <a:prstTxWarp prst="textNoShape">
              <a:avLst/>
            </a:prstTxWarp>
            <a:spAutoFit/>
          </a:bodyPr>
          <a:lstStyle/>
          <a:p>
            <a:r>
              <a:rPr lang="en-US" sz="2000">
                <a:solidFill>
                  <a:srgbClr val="2953FF"/>
                </a:solidFill>
                <a:ea typeface="Gill Sans" charset="0"/>
                <a:cs typeface="Gill Sans" charset="0"/>
              </a:rPr>
              <a:t>Phylogenetic / likelihood</a:t>
            </a:r>
          </a:p>
        </p:txBody>
      </p:sp>
      <p:sp>
        <p:nvSpPr>
          <p:cNvPr id="104467" name="Rectangle 17"/>
          <p:cNvSpPr>
            <a:spLocks/>
          </p:cNvSpPr>
          <p:nvPr/>
        </p:nvSpPr>
        <p:spPr bwMode="auto">
          <a:xfrm>
            <a:off x="552450" y="1724025"/>
            <a:ext cx="2109788" cy="307975"/>
          </a:xfrm>
          <a:prstGeom prst="rect">
            <a:avLst/>
          </a:prstGeom>
          <a:noFill/>
          <a:ln w="12700">
            <a:noFill/>
            <a:miter lim="800000"/>
            <a:headEnd/>
            <a:tailEnd/>
          </a:ln>
        </p:spPr>
        <p:txBody>
          <a:bodyPr wrap="none" lIns="0" tIns="0" rIns="0" bIns="0" anchor="ctr">
            <a:prstTxWarp prst="textNoShape">
              <a:avLst/>
            </a:prstTxWarp>
            <a:spAutoFit/>
          </a:bodyPr>
          <a:lstStyle/>
          <a:p>
            <a:r>
              <a:rPr lang="en-US" sz="2000">
                <a:solidFill>
                  <a:srgbClr val="2953FF"/>
                </a:solidFill>
                <a:ea typeface="Gill Sans" charset="0"/>
                <a:cs typeface="Gill Sans" charset="0"/>
              </a:rPr>
              <a:t>Mutual information</a:t>
            </a:r>
          </a:p>
        </p:txBody>
      </p:sp>
      <p:sp>
        <p:nvSpPr>
          <p:cNvPr id="104468" name="Rectangle 18"/>
          <p:cNvSpPr>
            <a:spLocks/>
          </p:cNvSpPr>
          <p:nvPr/>
        </p:nvSpPr>
        <p:spPr bwMode="auto">
          <a:xfrm>
            <a:off x="758825" y="4165600"/>
            <a:ext cx="4348163" cy="714375"/>
          </a:xfrm>
          <a:prstGeom prst="rect">
            <a:avLst/>
          </a:prstGeom>
          <a:noFill/>
          <a:ln w="12700">
            <a:noFill/>
            <a:miter lim="800000"/>
            <a:headEnd/>
            <a:tailEnd/>
          </a:ln>
        </p:spPr>
        <p:txBody>
          <a:bodyPr lIns="0" tIns="0" rIns="0" bIns="0" anchor="ctr">
            <a:prstTxWarp prst="textNoShape">
              <a:avLst/>
            </a:prstTxWarp>
          </a:bodyPr>
          <a:lstStyle/>
          <a:p>
            <a:r>
              <a:rPr lang="en-US" sz="2200">
                <a:solidFill>
                  <a:srgbClr val="2953FF"/>
                </a:solidFill>
                <a:ea typeface="Gill Sans" charset="0"/>
                <a:cs typeface="Gill Sans" charset="0"/>
              </a:rPr>
              <a:t>Tree and model ignorant </a:t>
            </a:r>
          </a:p>
          <a:p>
            <a:r>
              <a:rPr lang="en-US" sz="2200">
                <a:solidFill>
                  <a:srgbClr val="2953FF"/>
                </a:solidFill>
                <a:ea typeface="Gill Sans" charset="0"/>
                <a:cs typeface="Gill Sans" charset="0"/>
              </a:rPr>
              <a:t>Fast and easy</a:t>
            </a:r>
          </a:p>
        </p:txBody>
      </p:sp>
      <p:sp>
        <p:nvSpPr>
          <p:cNvPr id="104469" name="Rectangle 19"/>
          <p:cNvSpPr>
            <a:spLocks/>
          </p:cNvSpPr>
          <p:nvPr/>
        </p:nvSpPr>
        <p:spPr bwMode="auto">
          <a:xfrm>
            <a:off x="5549900" y="4183063"/>
            <a:ext cx="3590925" cy="677862"/>
          </a:xfrm>
          <a:prstGeom prst="rect">
            <a:avLst/>
          </a:prstGeom>
          <a:noFill/>
          <a:ln w="12700">
            <a:noFill/>
            <a:miter lim="800000"/>
            <a:headEnd/>
            <a:tailEnd/>
          </a:ln>
        </p:spPr>
        <p:txBody>
          <a:bodyPr wrap="none" lIns="0" tIns="0" rIns="0" bIns="0" anchor="ctr">
            <a:prstTxWarp prst="textNoShape">
              <a:avLst/>
            </a:prstTxWarp>
            <a:spAutoFit/>
          </a:bodyPr>
          <a:lstStyle/>
          <a:p>
            <a:r>
              <a:rPr lang="en-US" sz="2200">
                <a:solidFill>
                  <a:srgbClr val="2953FF"/>
                </a:solidFill>
                <a:ea typeface="Gill Sans" charset="0"/>
                <a:cs typeface="Gill Sans" charset="0"/>
              </a:rPr>
              <a:t>Phylogenetic &amp; model-based</a:t>
            </a:r>
          </a:p>
          <a:p>
            <a:r>
              <a:rPr lang="en-US" sz="2200">
                <a:solidFill>
                  <a:srgbClr val="2953FF"/>
                </a:solidFill>
                <a:ea typeface="Gill Sans" charset="0"/>
                <a:cs typeface="Gill Sans" charset="0"/>
              </a:rPr>
              <a:t>Slow and hard</a:t>
            </a:r>
          </a:p>
        </p:txBody>
      </p:sp>
      <p:sp>
        <p:nvSpPr>
          <p:cNvPr id="104470" name="Rectangle 20"/>
          <p:cNvSpPr>
            <a:spLocks/>
          </p:cNvSpPr>
          <p:nvPr/>
        </p:nvSpPr>
        <p:spPr bwMode="auto">
          <a:xfrm>
            <a:off x="758825" y="4956175"/>
            <a:ext cx="4348163" cy="392113"/>
          </a:xfrm>
          <a:prstGeom prst="rect">
            <a:avLst/>
          </a:prstGeom>
          <a:noFill/>
          <a:ln w="12700">
            <a:noFill/>
            <a:miter lim="800000"/>
            <a:headEnd/>
            <a:tailEnd/>
          </a:ln>
        </p:spPr>
        <p:txBody>
          <a:bodyPr lIns="0" tIns="0" rIns="0" bIns="0" anchor="ctr">
            <a:prstTxWarp prst="textNoShape">
              <a:avLst/>
            </a:prstTxWarp>
          </a:bodyPr>
          <a:lstStyle/>
          <a:p>
            <a:r>
              <a:rPr lang="en-US" sz="2200">
                <a:ea typeface="Gill Sans" charset="0"/>
                <a:cs typeface="Gill Sans" charset="0"/>
              </a:rPr>
              <a:t>Popular!</a:t>
            </a:r>
          </a:p>
        </p:txBody>
      </p:sp>
      <p:sp>
        <p:nvSpPr>
          <p:cNvPr id="104471" name="Rectangle 21"/>
          <p:cNvSpPr>
            <a:spLocks/>
          </p:cNvSpPr>
          <p:nvPr/>
        </p:nvSpPr>
        <p:spPr bwMode="auto">
          <a:xfrm>
            <a:off x="5562600" y="4953000"/>
            <a:ext cx="1570038" cy="392113"/>
          </a:xfrm>
          <a:prstGeom prst="rect">
            <a:avLst/>
          </a:prstGeom>
          <a:noFill/>
          <a:ln w="12700">
            <a:noFill/>
            <a:miter lim="800000"/>
            <a:headEnd/>
            <a:tailEnd/>
          </a:ln>
        </p:spPr>
        <p:txBody>
          <a:bodyPr lIns="0" tIns="0" rIns="0" bIns="0" anchor="ctr">
            <a:prstTxWarp prst="textNoShape">
              <a:avLst/>
            </a:prstTxWarp>
          </a:bodyPr>
          <a:lstStyle/>
          <a:p>
            <a:r>
              <a:rPr lang="en-US" sz="2200">
                <a:ea typeface="Gill Sans" charset="0"/>
                <a:cs typeface="Gill Sans" charset="0"/>
              </a:rPr>
              <a:t>Feared!</a:t>
            </a:r>
          </a:p>
        </p:txBody>
      </p:sp>
      <p:sp>
        <p:nvSpPr>
          <p:cNvPr id="104472" name="Rectangle 22"/>
          <p:cNvSpPr>
            <a:spLocks/>
          </p:cNvSpPr>
          <p:nvPr/>
        </p:nvSpPr>
        <p:spPr bwMode="auto">
          <a:xfrm>
            <a:off x="3598863" y="1973263"/>
            <a:ext cx="1641475" cy="461962"/>
          </a:xfrm>
          <a:prstGeom prst="rect">
            <a:avLst/>
          </a:prstGeom>
          <a:noFill/>
          <a:ln w="12700">
            <a:noFill/>
            <a:miter lim="800000"/>
            <a:headEnd/>
            <a:tailEnd/>
          </a:ln>
        </p:spPr>
        <p:txBody>
          <a:bodyPr wrap="none" lIns="0" tIns="0" rIns="0" bIns="0" anchor="ctr">
            <a:prstTxWarp prst="textNoShape">
              <a:avLst/>
            </a:prstTxWarp>
            <a:spAutoFit/>
          </a:bodyPr>
          <a:lstStyle/>
          <a:p>
            <a:r>
              <a:rPr lang="en-US" sz="1500" i="1">
                <a:solidFill>
                  <a:srgbClr val="B8B8B8"/>
                </a:solidFill>
                <a:ea typeface="Gill Sans" charset="0"/>
                <a:cs typeface="Gill Sans" charset="0"/>
              </a:rPr>
              <a:t>Distance methods,</a:t>
            </a:r>
          </a:p>
          <a:p>
            <a:r>
              <a:rPr lang="en-US" sz="1500" i="1">
                <a:solidFill>
                  <a:srgbClr val="B8B8B8"/>
                </a:solidFill>
                <a:ea typeface="Gill Sans" charset="0"/>
                <a:cs typeface="Gill Sans" charset="0"/>
              </a:rPr>
              <a:t>MI variations...</a:t>
            </a:r>
          </a:p>
        </p:txBody>
      </p:sp>
      <p:graphicFrame>
        <p:nvGraphicFramePr>
          <p:cNvPr id="104450" name="Object 2"/>
          <p:cNvGraphicFramePr>
            <a:graphicFrameLocks noChangeAspect="1"/>
          </p:cNvGraphicFramePr>
          <p:nvPr/>
        </p:nvGraphicFramePr>
        <p:xfrm>
          <a:off x="762000" y="5638800"/>
          <a:ext cx="3952875" cy="914400"/>
        </p:xfrm>
        <a:graphic>
          <a:graphicData uri="http://schemas.openxmlformats.org/presentationml/2006/ole">
            <p:oleObj spid="_x0000_s104450" name="Equation" r:id="rId4" imgW="1866900" imgH="431800" progId="Equation.3">
              <p:embed/>
            </p:oleObj>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1"/>
          <p:cNvSpPr>
            <a:spLocks noChangeArrowheads="1"/>
          </p:cNvSpPr>
          <p:nvPr>
            <p:ph type="title"/>
          </p:nvPr>
        </p:nvSpPr>
        <p:spPr>
          <a:xfrm>
            <a:off x="106363" y="214313"/>
            <a:ext cx="8921750" cy="874712"/>
          </a:xfrm>
        </p:spPr>
        <p:txBody>
          <a:bodyPr/>
          <a:lstStyle/>
          <a:p>
            <a:pPr eaLnBrk="1" hangingPunct="1">
              <a:tabLst>
                <a:tab pos="855663" algn="l"/>
              </a:tabLst>
            </a:pPr>
            <a:r>
              <a:rPr lang="en-US" sz="3400"/>
              <a:t>Mutual information methods are misled by:</a:t>
            </a:r>
          </a:p>
        </p:txBody>
      </p:sp>
      <p:grpSp>
        <p:nvGrpSpPr>
          <p:cNvPr id="106499" name="Group 2"/>
          <p:cNvGrpSpPr>
            <a:grpSpLocks/>
          </p:cNvGrpSpPr>
          <p:nvPr/>
        </p:nvGrpSpPr>
        <p:grpSpPr bwMode="auto">
          <a:xfrm>
            <a:off x="2438400" y="3889375"/>
            <a:ext cx="6705600" cy="2909888"/>
            <a:chOff x="0" y="0"/>
            <a:chExt cx="4008" cy="2608"/>
          </a:xfrm>
        </p:grpSpPr>
        <p:sp>
          <p:nvSpPr>
            <p:cNvPr id="106512" name="Rectangle 3"/>
            <p:cNvSpPr>
              <a:spLocks/>
            </p:cNvSpPr>
            <p:nvPr/>
          </p:nvSpPr>
          <p:spPr bwMode="auto">
            <a:xfrm>
              <a:off x="0" y="0"/>
              <a:ext cx="4008" cy="2608"/>
            </a:xfrm>
            <a:prstGeom prst="rect">
              <a:avLst/>
            </a:prstGeom>
            <a:solidFill>
              <a:schemeClr val="accent1"/>
            </a:solidFill>
            <a:ln w="25400">
              <a:noFill/>
              <a:miter lim="800000"/>
              <a:headEnd/>
              <a:tailEnd/>
            </a:ln>
          </p:spPr>
          <p:txBody>
            <a:bodyPr lIns="0" tIns="0" rIns="0" bIns="0">
              <a:prstTxWarp prst="textNoShape">
                <a:avLst/>
              </a:prstTxWarp>
            </a:bodyPr>
            <a:lstStyle/>
            <a:p>
              <a:endParaRPr lang="en-US"/>
            </a:p>
          </p:txBody>
        </p:sp>
        <p:pic>
          <p:nvPicPr>
            <p:cNvPr id="106513" name="Picture 4"/>
            <p:cNvPicPr>
              <a:picLocks noChangeAspect="1" noChangeArrowheads="1"/>
            </p:cNvPicPr>
            <p:nvPr/>
          </p:nvPicPr>
          <p:blipFill>
            <a:blip r:embed="rId3"/>
            <a:srcRect/>
            <a:stretch>
              <a:fillRect/>
            </a:stretch>
          </p:blipFill>
          <p:spPr bwMode="auto">
            <a:xfrm>
              <a:off x="29" y="59"/>
              <a:ext cx="3831" cy="2490"/>
            </a:xfrm>
            <a:prstGeom prst="rect">
              <a:avLst/>
            </a:prstGeom>
            <a:noFill/>
            <a:ln w="25400">
              <a:noFill/>
              <a:miter lim="800000"/>
              <a:headEnd/>
              <a:tailEnd/>
            </a:ln>
          </p:spPr>
        </p:pic>
      </p:grpSp>
      <p:sp>
        <p:nvSpPr>
          <p:cNvPr id="106500" name="Rectangle 5"/>
          <p:cNvSpPr>
            <a:spLocks/>
          </p:cNvSpPr>
          <p:nvPr/>
        </p:nvSpPr>
        <p:spPr bwMode="auto">
          <a:xfrm>
            <a:off x="4191000" y="1447800"/>
            <a:ext cx="2484438" cy="903288"/>
          </a:xfrm>
          <a:prstGeom prst="rect">
            <a:avLst/>
          </a:prstGeom>
          <a:noFill/>
          <a:ln w="12700">
            <a:noFill/>
            <a:miter lim="800000"/>
            <a:headEnd/>
            <a:tailEnd/>
          </a:ln>
        </p:spPr>
        <p:txBody>
          <a:bodyPr wrap="none" lIns="35717" tIns="35717" rIns="35717" bIns="35717" anchor="ctr">
            <a:prstTxWarp prst="textNoShape">
              <a:avLst/>
            </a:prstTxWarp>
            <a:spAutoFit/>
          </a:bodyPr>
          <a:lstStyle/>
          <a:p>
            <a:r>
              <a:rPr lang="en-US" i="1">
                <a:solidFill>
                  <a:srgbClr val="2953FF"/>
                </a:solidFill>
                <a:ea typeface="Gill Sans" charset="0"/>
                <a:cs typeface="Gill Sans" charset="0"/>
              </a:rPr>
              <a:t>Observed Frequencies</a:t>
            </a:r>
            <a:endParaRPr lang="en-US">
              <a:solidFill>
                <a:srgbClr val="2953FF"/>
              </a:solidFill>
              <a:ea typeface="Gill Sans" charset="0"/>
              <a:cs typeface="Gill Sans" charset="0"/>
            </a:endParaRPr>
          </a:p>
          <a:p>
            <a:r>
              <a:rPr lang="en-US">
                <a:solidFill>
                  <a:srgbClr val="2953FF"/>
                </a:solidFill>
                <a:ea typeface="Gill Sans" charset="0"/>
                <a:cs typeface="Gill Sans" charset="0"/>
              </a:rPr>
              <a:t>V: 9/11 = 82%</a:t>
            </a:r>
          </a:p>
          <a:p>
            <a:r>
              <a:rPr lang="en-US">
                <a:solidFill>
                  <a:srgbClr val="2953FF"/>
                </a:solidFill>
                <a:ea typeface="Gill Sans" charset="0"/>
                <a:cs typeface="Gill Sans" charset="0"/>
              </a:rPr>
              <a:t>A: 2/11 = 18%</a:t>
            </a:r>
          </a:p>
        </p:txBody>
      </p:sp>
      <p:grpSp>
        <p:nvGrpSpPr>
          <p:cNvPr id="106501" name="Group 6"/>
          <p:cNvGrpSpPr>
            <a:grpSpLocks/>
          </p:cNvGrpSpPr>
          <p:nvPr/>
        </p:nvGrpSpPr>
        <p:grpSpPr bwMode="auto">
          <a:xfrm>
            <a:off x="1066800" y="1524000"/>
            <a:ext cx="2611438" cy="2366963"/>
            <a:chOff x="273" y="-68"/>
            <a:chExt cx="2339" cy="2121"/>
          </a:xfrm>
        </p:grpSpPr>
        <p:sp>
          <p:nvSpPr>
            <p:cNvPr id="106506" name="Rectangle 7"/>
            <p:cNvSpPr>
              <a:spLocks/>
            </p:cNvSpPr>
            <p:nvPr/>
          </p:nvSpPr>
          <p:spPr bwMode="auto">
            <a:xfrm>
              <a:off x="1826" y="1488"/>
              <a:ext cx="341" cy="289"/>
            </a:xfrm>
            <a:prstGeom prst="rect">
              <a:avLst/>
            </a:prstGeom>
            <a:noFill/>
            <a:ln w="12700">
              <a:noFill/>
              <a:miter lim="800000"/>
              <a:headEnd/>
              <a:tailEnd/>
            </a:ln>
          </p:spPr>
          <p:txBody>
            <a:bodyPr lIns="50800" tIns="50800" rIns="50800" bIns="50800" anchor="ctr">
              <a:prstTxWarp prst="textNoShape">
                <a:avLst/>
              </a:prstTxWarp>
            </a:bodyPr>
            <a:lstStyle/>
            <a:p>
              <a:r>
                <a:rPr lang="en-US" sz="1100">
                  <a:solidFill>
                    <a:srgbClr val="AEAEAE"/>
                  </a:solidFill>
                  <a:ea typeface="Gill Sans" charset="0"/>
                  <a:cs typeface="Gill Sans" charset="0"/>
                </a:rPr>
                <a:t>0.3</a:t>
              </a:r>
            </a:p>
          </p:txBody>
        </p:sp>
        <p:sp>
          <p:nvSpPr>
            <p:cNvPr id="106507" name="Rectangle 8"/>
            <p:cNvSpPr>
              <a:spLocks/>
            </p:cNvSpPr>
            <p:nvPr/>
          </p:nvSpPr>
          <p:spPr bwMode="auto">
            <a:xfrm>
              <a:off x="1828" y="0"/>
              <a:ext cx="342" cy="271"/>
            </a:xfrm>
            <a:prstGeom prst="rect">
              <a:avLst/>
            </a:prstGeom>
            <a:noFill/>
            <a:ln w="12700">
              <a:noFill/>
              <a:miter lim="800000"/>
              <a:headEnd/>
              <a:tailEnd/>
            </a:ln>
          </p:spPr>
          <p:txBody>
            <a:bodyPr lIns="50800" tIns="50800" rIns="50800" bIns="50800" anchor="ctr">
              <a:prstTxWarp prst="textNoShape">
                <a:avLst/>
              </a:prstTxWarp>
            </a:bodyPr>
            <a:lstStyle/>
            <a:p>
              <a:r>
                <a:rPr lang="en-US" sz="1100">
                  <a:solidFill>
                    <a:srgbClr val="AEAEAE"/>
                  </a:solidFill>
                  <a:ea typeface="Gill Sans" charset="0"/>
                  <a:cs typeface="Gill Sans" charset="0"/>
                </a:rPr>
                <a:t>0.1</a:t>
              </a:r>
            </a:p>
          </p:txBody>
        </p:sp>
        <p:sp>
          <p:nvSpPr>
            <p:cNvPr id="106508" name="Rectangle 9"/>
            <p:cNvSpPr>
              <a:spLocks/>
            </p:cNvSpPr>
            <p:nvPr/>
          </p:nvSpPr>
          <p:spPr bwMode="auto">
            <a:xfrm>
              <a:off x="784" y="231"/>
              <a:ext cx="376" cy="272"/>
            </a:xfrm>
            <a:prstGeom prst="rect">
              <a:avLst/>
            </a:prstGeom>
            <a:noFill/>
            <a:ln w="12700">
              <a:noFill/>
              <a:miter lim="800000"/>
              <a:headEnd/>
              <a:tailEnd/>
            </a:ln>
          </p:spPr>
          <p:txBody>
            <a:bodyPr lIns="50800" tIns="50800" rIns="50800" bIns="50800" anchor="ctr">
              <a:prstTxWarp prst="textNoShape">
                <a:avLst/>
              </a:prstTxWarp>
            </a:bodyPr>
            <a:lstStyle/>
            <a:p>
              <a:r>
                <a:rPr lang="en-US" sz="1100">
                  <a:solidFill>
                    <a:srgbClr val="AEAEAE"/>
                  </a:solidFill>
                  <a:ea typeface="Gill Sans" charset="0"/>
                  <a:cs typeface="Gill Sans" charset="0"/>
                </a:rPr>
                <a:t>2.7</a:t>
              </a:r>
            </a:p>
          </p:txBody>
        </p:sp>
        <p:sp>
          <p:nvSpPr>
            <p:cNvPr id="106509" name="Rectangle 10"/>
            <p:cNvSpPr>
              <a:spLocks/>
            </p:cNvSpPr>
            <p:nvPr/>
          </p:nvSpPr>
          <p:spPr bwMode="auto">
            <a:xfrm>
              <a:off x="784" y="988"/>
              <a:ext cx="376" cy="290"/>
            </a:xfrm>
            <a:prstGeom prst="rect">
              <a:avLst/>
            </a:prstGeom>
            <a:noFill/>
            <a:ln w="12700">
              <a:noFill/>
              <a:miter lim="800000"/>
              <a:headEnd/>
              <a:tailEnd/>
            </a:ln>
          </p:spPr>
          <p:txBody>
            <a:bodyPr lIns="50800" tIns="50800" rIns="50800" bIns="50800" anchor="ctr">
              <a:prstTxWarp prst="textNoShape">
                <a:avLst/>
              </a:prstTxWarp>
            </a:bodyPr>
            <a:lstStyle/>
            <a:p>
              <a:r>
                <a:rPr lang="en-US" sz="1100">
                  <a:solidFill>
                    <a:srgbClr val="AEAEAE"/>
                  </a:solidFill>
                  <a:ea typeface="Gill Sans" charset="0"/>
                  <a:cs typeface="Gill Sans" charset="0"/>
                </a:rPr>
                <a:t>1.9</a:t>
              </a:r>
            </a:p>
          </p:txBody>
        </p:sp>
        <p:sp>
          <p:nvSpPr>
            <p:cNvPr id="106510" name="Rectangle 11"/>
            <p:cNvSpPr>
              <a:spLocks/>
            </p:cNvSpPr>
            <p:nvPr/>
          </p:nvSpPr>
          <p:spPr bwMode="auto">
            <a:xfrm>
              <a:off x="1517" y="1088"/>
              <a:ext cx="377" cy="316"/>
            </a:xfrm>
            <a:prstGeom prst="rect">
              <a:avLst/>
            </a:prstGeom>
            <a:noFill/>
            <a:ln w="12700">
              <a:noFill/>
              <a:miter lim="800000"/>
              <a:headEnd/>
              <a:tailEnd/>
            </a:ln>
          </p:spPr>
          <p:txBody>
            <a:bodyPr lIns="50800" tIns="50800" rIns="50800" bIns="50800" anchor="ctr">
              <a:prstTxWarp prst="textNoShape">
                <a:avLst/>
              </a:prstTxWarp>
            </a:bodyPr>
            <a:lstStyle/>
            <a:p>
              <a:r>
                <a:rPr lang="en-US" sz="1100">
                  <a:solidFill>
                    <a:srgbClr val="AEAEAE"/>
                  </a:solidFill>
                  <a:ea typeface="Gill Sans" charset="0"/>
                  <a:cs typeface="Gill Sans" charset="0"/>
                </a:rPr>
                <a:t>0.6</a:t>
              </a:r>
            </a:p>
          </p:txBody>
        </p:sp>
        <p:pic>
          <p:nvPicPr>
            <p:cNvPr id="224271" name="Picture 12"/>
            <p:cNvPicPr>
              <a:picLocks noChangeAspect="1" noChangeArrowheads="1"/>
            </p:cNvPicPr>
            <p:nvPr/>
          </p:nvPicPr>
          <p:blipFill>
            <a:blip r:embed="rId4"/>
            <a:srcRect/>
            <a:stretch>
              <a:fillRect/>
            </a:stretch>
          </p:blipFill>
          <p:spPr bwMode="auto">
            <a:xfrm>
              <a:off x="273" y="-68"/>
              <a:ext cx="2339" cy="2121"/>
            </a:xfrm>
            <a:prstGeom prst="rect">
              <a:avLst/>
            </a:prstGeom>
            <a:solidFill>
              <a:schemeClr val="accent4">
                <a:lumMod val="90000"/>
                <a:lumOff val="10000"/>
              </a:schemeClr>
            </a:solidFill>
            <a:ln w="25400">
              <a:noFill/>
              <a:miter lim="800000"/>
              <a:headEnd/>
              <a:tailEnd/>
            </a:ln>
          </p:spPr>
        </p:pic>
      </p:grpSp>
      <p:pic>
        <p:nvPicPr>
          <p:cNvPr id="224262" name="Picture 13"/>
          <p:cNvPicPr>
            <a:picLocks noChangeAspect="1" noChangeArrowheads="1"/>
          </p:cNvPicPr>
          <p:nvPr/>
        </p:nvPicPr>
        <p:blipFill>
          <a:blip r:embed="rId5"/>
          <a:srcRect/>
          <a:stretch>
            <a:fillRect/>
          </a:stretch>
        </p:blipFill>
        <p:spPr bwMode="auto">
          <a:xfrm>
            <a:off x="6715125" y="1566863"/>
            <a:ext cx="1554163" cy="1660525"/>
          </a:xfrm>
          <a:prstGeom prst="rect">
            <a:avLst/>
          </a:prstGeom>
          <a:solidFill>
            <a:schemeClr val="tx2">
              <a:lumMod val="75000"/>
            </a:schemeClr>
          </a:solidFill>
          <a:ln w="25400">
            <a:noFill/>
            <a:miter lim="800000"/>
            <a:headEnd/>
            <a:tailEnd/>
          </a:ln>
        </p:spPr>
      </p:pic>
      <p:sp>
        <p:nvSpPr>
          <p:cNvPr id="106503" name="Rectangle 14"/>
          <p:cNvSpPr>
            <a:spLocks/>
          </p:cNvSpPr>
          <p:nvPr/>
        </p:nvSpPr>
        <p:spPr bwMode="auto">
          <a:xfrm>
            <a:off x="4149725" y="2562225"/>
            <a:ext cx="2012950" cy="903288"/>
          </a:xfrm>
          <a:prstGeom prst="rect">
            <a:avLst/>
          </a:prstGeom>
          <a:noFill/>
          <a:ln w="12700">
            <a:noFill/>
            <a:miter lim="800000"/>
            <a:headEnd/>
            <a:tailEnd/>
          </a:ln>
        </p:spPr>
        <p:txBody>
          <a:bodyPr wrap="none" lIns="35717" tIns="35717" rIns="35717" bIns="35717" anchor="ctr">
            <a:prstTxWarp prst="textNoShape">
              <a:avLst/>
            </a:prstTxWarp>
            <a:spAutoFit/>
          </a:bodyPr>
          <a:lstStyle/>
          <a:p>
            <a:r>
              <a:rPr lang="en-US" i="1">
                <a:solidFill>
                  <a:srgbClr val="2953FF"/>
                </a:solidFill>
                <a:ea typeface="Gill Sans" charset="0"/>
                <a:cs typeface="Gill Sans" charset="0"/>
              </a:rPr>
              <a:t>Actual Time Spent</a:t>
            </a:r>
          </a:p>
          <a:p>
            <a:r>
              <a:rPr lang="en-US">
                <a:solidFill>
                  <a:srgbClr val="2953FF"/>
                </a:solidFill>
                <a:ea typeface="Gill Sans" charset="0"/>
                <a:cs typeface="Gill Sans" charset="0"/>
              </a:rPr>
              <a:t>V: 3.3/6.9=</a:t>
            </a:r>
            <a:r>
              <a:rPr lang="en-US" u="sng">
                <a:solidFill>
                  <a:srgbClr val="2953FF"/>
                </a:solidFill>
                <a:ea typeface="Gill Sans" charset="0"/>
                <a:cs typeface="Gill Sans" charset="0"/>
              </a:rPr>
              <a:t>48%</a:t>
            </a:r>
            <a:endParaRPr lang="en-US">
              <a:solidFill>
                <a:srgbClr val="2953FF"/>
              </a:solidFill>
              <a:ea typeface="Gill Sans" charset="0"/>
              <a:cs typeface="Gill Sans" charset="0"/>
            </a:endParaRPr>
          </a:p>
          <a:p>
            <a:r>
              <a:rPr lang="en-US">
                <a:solidFill>
                  <a:srgbClr val="2953FF"/>
                </a:solidFill>
                <a:ea typeface="Gill Sans" charset="0"/>
                <a:cs typeface="Gill Sans" charset="0"/>
              </a:rPr>
              <a:t>A: 3.6/6.9=</a:t>
            </a:r>
            <a:r>
              <a:rPr lang="en-US" u="sng">
                <a:solidFill>
                  <a:srgbClr val="2953FF"/>
                </a:solidFill>
                <a:ea typeface="Gill Sans" charset="0"/>
                <a:cs typeface="Gill Sans" charset="0"/>
              </a:rPr>
              <a:t>52%</a:t>
            </a:r>
          </a:p>
        </p:txBody>
      </p:sp>
      <p:sp>
        <p:nvSpPr>
          <p:cNvPr id="106504" name="Rectangle 15"/>
          <p:cNvSpPr>
            <a:spLocks/>
          </p:cNvSpPr>
          <p:nvPr/>
        </p:nvSpPr>
        <p:spPr bwMode="auto">
          <a:xfrm>
            <a:off x="228600" y="1066800"/>
            <a:ext cx="2435225" cy="473075"/>
          </a:xfrm>
          <a:prstGeom prst="rect">
            <a:avLst/>
          </a:prstGeom>
          <a:noFill/>
          <a:ln w="12700">
            <a:noFill/>
            <a:miter lim="800000"/>
            <a:headEnd/>
            <a:tailEnd/>
          </a:ln>
        </p:spPr>
        <p:txBody>
          <a:bodyPr lIns="0" tIns="0" rIns="0" bIns="0">
            <a:prstTxWarp prst="textNoShape">
              <a:avLst/>
            </a:prstTxWarp>
          </a:bodyPr>
          <a:lstStyle/>
          <a:p>
            <a:pPr>
              <a:spcBef>
                <a:spcPts val="213"/>
              </a:spcBef>
              <a:tabLst>
                <a:tab pos="855663" algn="l"/>
              </a:tabLst>
            </a:pPr>
            <a:r>
              <a:rPr lang="en-US" sz="2900">
                <a:solidFill>
                  <a:srgbClr val="2953FF"/>
                </a:solidFill>
                <a:ea typeface="Gill Sans" charset="0"/>
                <a:cs typeface="Gill Sans" charset="0"/>
              </a:rPr>
              <a:t>(1) Phylogeny</a:t>
            </a:r>
          </a:p>
        </p:txBody>
      </p:sp>
      <p:sp>
        <p:nvSpPr>
          <p:cNvPr id="106505" name="Rectangle 16"/>
          <p:cNvSpPr>
            <a:spLocks/>
          </p:cNvSpPr>
          <p:nvPr/>
        </p:nvSpPr>
        <p:spPr bwMode="auto">
          <a:xfrm>
            <a:off x="228600" y="5181600"/>
            <a:ext cx="3959225" cy="473075"/>
          </a:xfrm>
          <a:prstGeom prst="rect">
            <a:avLst/>
          </a:prstGeom>
          <a:noFill/>
          <a:ln w="12700">
            <a:noFill/>
            <a:miter lim="800000"/>
            <a:headEnd/>
            <a:tailEnd/>
          </a:ln>
        </p:spPr>
        <p:txBody>
          <a:bodyPr lIns="0" tIns="0" rIns="0" bIns="0">
            <a:prstTxWarp prst="textNoShape">
              <a:avLst/>
            </a:prstTxWarp>
          </a:bodyPr>
          <a:lstStyle/>
          <a:p>
            <a:pPr>
              <a:spcBef>
                <a:spcPts val="213"/>
              </a:spcBef>
              <a:tabLst>
                <a:tab pos="855663" algn="l"/>
              </a:tabLst>
            </a:pPr>
            <a:r>
              <a:rPr lang="en-US" sz="2900">
                <a:solidFill>
                  <a:srgbClr val="2953FF"/>
                </a:solidFill>
                <a:ea typeface="Gill Sans" charset="0"/>
                <a:cs typeface="Gill Sans" charset="0"/>
              </a:rPr>
              <a:t>(2) Molecular </a:t>
            </a:r>
          </a:p>
          <a:p>
            <a:pPr>
              <a:spcBef>
                <a:spcPts val="213"/>
              </a:spcBef>
              <a:tabLst>
                <a:tab pos="855663" algn="l"/>
              </a:tabLst>
            </a:pPr>
            <a:r>
              <a:rPr lang="en-US" sz="2900">
                <a:solidFill>
                  <a:srgbClr val="2953FF"/>
                </a:solidFill>
                <a:ea typeface="Gill Sans" charset="0"/>
                <a:cs typeface="Gill Sans" charset="0"/>
              </a:rPr>
              <a:t>Evolution</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1"/>
          <p:cNvSpPr>
            <a:spLocks noChangeArrowheads="1"/>
          </p:cNvSpPr>
          <p:nvPr>
            <p:ph type="title"/>
          </p:nvPr>
        </p:nvSpPr>
        <p:spPr>
          <a:xfrm>
            <a:off x="133350" y="-169863"/>
            <a:ext cx="8877300" cy="1268413"/>
          </a:xfrm>
        </p:spPr>
        <p:txBody>
          <a:bodyPr/>
          <a:lstStyle/>
          <a:p>
            <a:pPr eaLnBrk="1" hangingPunct="1"/>
            <a:r>
              <a:rPr lang="en-US" sz="3700"/>
              <a:t>Phylogenetically-integrated MI (</a:t>
            </a:r>
            <a:r>
              <a:rPr lang="en-US" sz="3700" i="1"/>
              <a:t>pMI</a:t>
            </a:r>
            <a:r>
              <a:rPr lang="en-US" sz="3700"/>
              <a:t>)</a:t>
            </a:r>
          </a:p>
        </p:txBody>
      </p:sp>
      <p:sp>
        <p:nvSpPr>
          <p:cNvPr id="108547" name="Rectangle 2"/>
          <p:cNvSpPr>
            <a:spLocks noChangeArrowheads="1"/>
          </p:cNvSpPr>
          <p:nvPr>
            <p:ph type="body" idx="1"/>
          </p:nvPr>
        </p:nvSpPr>
        <p:spPr>
          <a:xfrm>
            <a:off x="268288" y="3919538"/>
            <a:ext cx="8607425" cy="2455862"/>
          </a:xfrm>
        </p:spPr>
        <p:txBody>
          <a:bodyPr/>
          <a:lstStyle/>
          <a:p>
            <a:pPr marL="623888" eaLnBrk="1" hangingPunct="1"/>
            <a:r>
              <a:rPr lang="en-US" sz="2200">
                <a:solidFill>
                  <a:srgbClr val="2953FF"/>
                </a:solidFill>
              </a:rPr>
              <a:t>Unrestricted </a:t>
            </a:r>
            <a:r>
              <a:rPr lang="en-US" sz="2200" i="1">
                <a:solidFill>
                  <a:srgbClr val="2953FF"/>
                </a:solidFill>
              </a:rPr>
              <a:t>non-reversible</a:t>
            </a:r>
            <a:r>
              <a:rPr lang="en-US" sz="2200">
                <a:solidFill>
                  <a:srgbClr val="2953FF"/>
                </a:solidFill>
              </a:rPr>
              <a:t> amino-acid substitution with gamma-distributed rate variation among sites</a:t>
            </a:r>
          </a:p>
          <a:p>
            <a:pPr marL="623888" eaLnBrk="1" hangingPunct="1"/>
            <a:r>
              <a:rPr lang="en-US" sz="2200">
                <a:solidFill>
                  <a:srgbClr val="2953FF"/>
                </a:solidFill>
              </a:rPr>
              <a:t>Posterior-predictive null distribution for automated significance testing </a:t>
            </a:r>
          </a:p>
          <a:p>
            <a:pPr marL="623888" eaLnBrk="1" hangingPunct="1"/>
            <a:r>
              <a:rPr lang="en-US" sz="2200">
                <a:solidFill>
                  <a:srgbClr val="2953FF"/>
                </a:solidFill>
              </a:rPr>
              <a:t>Fast!  Roughly 6,200 pairs of sites per second (Yeang and Haussler, 2008: 29.35 seconds per site pair on a slower CPU)</a:t>
            </a:r>
            <a:r>
              <a:rPr lang="en-US" sz="2200" smtClean="0">
                <a:solidFill>
                  <a:srgbClr val="2953FF"/>
                </a:solidFill>
              </a:rPr>
              <a:t>:</a:t>
            </a:r>
          </a:p>
          <a:p>
            <a:pPr marL="1023938" lvl="1" eaLnBrk="1" hangingPunct="1"/>
            <a:r>
              <a:rPr lang="en-US" sz="1800" smtClean="0">
                <a:solidFill>
                  <a:srgbClr val="2953FF"/>
                </a:solidFill>
              </a:rPr>
              <a:t>approximate </a:t>
            </a:r>
            <a:r>
              <a:rPr lang="en-US" sz="1800">
                <a:solidFill>
                  <a:srgbClr val="2953FF"/>
                </a:solidFill>
              </a:rPr>
              <a:t>corrected speed-up</a:t>
            </a:r>
            <a:r>
              <a:rPr lang="en-US" sz="1800" smtClean="0">
                <a:solidFill>
                  <a:srgbClr val="2953FF"/>
                </a:solidFill>
              </a:rPr>
              <a:t> about 100,000X</a:t>
            </a:r>
            <a:endParaRPr lang="en-US" sz="1800">
              <a:solidFill>
                <a:srgbClr val="2953FF"/>
              </a:solidFill>
            </a:endParaRPr>
          </a:p>
        </p:txBody>
      </p:sp>
      <p:pic>
        <p:nvPicPr>
          <p:cNvPr id="226308" name="Picture 3"/>
          <p:cNvPicPr>
            <a:picLocks noChangeAspect="1" noChangeArrowheads="1"/>
          </p:cNvPicPr>
          <p:nvPr/>
        </p:nvPicPr>
        <p:blipFill>
          <a:blip r:embed="rId2"/>
          <a:srcRect l="29057" t="1324" b="633"/>
          <a:stretch>
            <a:fillRect/>
          </a:stretch>
        </p:blipFill>
        <p:spPr bwMode="auto">
          <a:xfrm>
            <a:off x="1616075" y="1204913"/>
            <a:ext cx="3938588" cy="1009650"/>
          </a:xfrm>
          <a:prstGeom prst="rect">
            <a:avLst/>
          </a:prstGeom>
          <a:solidFill>
            <a:schemeClr val="accent4">
              <a:lumMod val="90000"/>
              <a:lumOff val="10000"/>
            </a:schemeClr>
          </a:solidFill>
          <a:ln w="12700">
            <a:noFill/>
            <a:miter lim="800000"/>
            <a:headEnd/>
            <a:tailEnd/>
          </a:ln>
        </p:spPr>
      </p:pic>
      <p:pic>
        <p:nvPicPr>
          <p:cNvPr id="226309" name="Picture 4"/>
          <p:cNvPicPr>
            <a:picLocks noChangeAspect="1" noChangeArrowheads="1"/>
          </p:cNvPicPr>
          <p:nvPr/>
        </p:nvPicPr>
        <p:blipFill>
          <a:blip r:embed="rId3"/>
          <a:srcRect l="36754"/>
          <a:stretch>
            <a:fillRect/>
          </a:stretch>
        </p:blipFill>
        <p:spPr bwMode="auto">
          <a:xfrm>
            <a:off x="5792788" y="914400"/>
            <a:ext cx="3351212" cy="1452563"/>
          </a:xfrm>
          <a:prstGeom prst="rect">
            <a:avLst/>
          </a:prstGeom>
          <a:solidFill>
            <a:schemeClr val="accent4">
              <a:lumMod val="90000"/>
              <a:lumOff val="10000"/>
            </a:schemeClr>
          </a:solidFill>
          <a:ln w="12700">
            <a:noFill/>
            <a:miter lim="800000"/>
            <a:headEnd/>
            <a:tailEnd/>
          </a:ln>
        </p:spPr>
      </p:pic>
      <p:pic>
        <p:nvPicPr>
          <p:cNvPr id="226310" name="Picture 5"/>
          <p:cNvPicPr>
            <a:picLocks noChangeAspect="1" noChangeArrowheads="1"/>
          </p:cNvPicPr>
          <p:nvPr/>
        </p:nvPicPr>
        <p:blipFill>
          <a:blip r:embed="rId4"/>
          <a:srcRect l="20239" t="3883" b="970"/>
          <a:stretch>
            <a:fillRect/>
          </a:stretch>
        </p:blipFill>
        <p:spPr bwMode="auto">
          <a:xfrm>
            <a:off x="1579563" y="2589213"/>
            <a:ext cx="7108825" cy="876300"/>
          </a:xfrm>
          <a:prstGeom prst="rect">
            <a:avLst/>
          </a:prstGeom>
          <a:solidFill>
            <a:schemeClr val="accent4">
              <a:lumMod val="90000"/>
              <a:lumOff val="10000"/>
            </a:schemeClr>
          </a:solidFill>
          <a:ln w="12700">
            <a:noFill/>
            <a:miter lim="800000"/>
            <a:headEnd/>
            <a:tailEnd/>
          </a:ln>
        </p:spPr>
      </p:pic>
      <p:sp>
        <p:nvSpPr>
          <p:cNvPr id="108551" name="Rectangle 6"/>
          <p:cNvSpPr>
            <a:spLocks/>
          </p:cNvSpPr>
          <p:nvPr/>
        </p:nvSpPr>
        <p:spPr bwMode="auto">
          <a:xfrm>
            <a:off x="454025" y="1455738"/>
            <a:ext cx="868363" cy="430212"/>
          </a:xfrm>
          <a:prstGeom prst="rect">
            <a:avLst/>
          </a:prstGeom>
          <a:noFill/>
          <a:ln w="12700">
            <a:noFill/>
            <a:miter lim="800000"/>
            <a:headEnd/>
            <a:tailEnd/>
          </a:ln>
        </p:spPr>
        <p:txBody>
          <a:bodyPr wrap="none" lIns="0" tIns="0" rIns="0" bIns="0" anchor="ctr">
            <a:prstTxWarp prst="textNoShape">
              <a:avLst/>
            </a:prstTxWarp>
            <a:spAutoFit/>
          </a:bodyPr>
          <a:lstStyle/>
          <a:p>
            <a:r>
              <a:rPr lang="en-US" sz="2800">
                <a:solidFill>
                  <a:srgbClr val="2953FF"/>
                </a:solidFill>
                <a:ea typeface="Gill Sans" charset="0"/>
                <a:cs typeface="Gill Sans" charset="0"/>
              </a:rPr>
              <a:t>P(</a:t>
            </a:r>
            <a:r>
              <a:rPr lang="en-US" sz="2800" i="1">
                <a:solidFill>
                  <a:srgbClr val="2953FF"/>
                </a:solidFill>
                <a:ea typeface="Gill Sans" charset="0"/>
                <a:cs typeface="Gill Sans" charset="0"/>
              </a:rPr>
              <a:t>z</a:t>
            </a:r>
            <a:r>
              <a:rPr lang="en-US" sz="2800">
                <a:solidFill>
                  <a:srgbClr val="2953FF"/>
                </a:solidFill>
                <a:ea typeface="Gill Sans" charset="0"/>
                <a:cs typeface="Gill Sans" charset="0"/>
              </a:rPr>
              <a:t>)=</a:t>
            </a:r>
          </a:p>
        </p:txBody>
      </p:sp>
      <p:sp>
        <p:nvSpPr>
          <p:cNvPr id="108552" name="Rectangle 7"/>
          <p:cNvSpPr>
            <a:spLocks/>
          </p:cNvSpPr>
          <p:nvPr/>
        </p:nvSpPr>
        <p:spPr bwMode="auto">
          <a:xfrm>
            <a:off x="176213" y="2687638"/>
            <a:ext cx="1254125" cy="431800"/>
          </a:xfrm>
          <a:prstGeom prst="rect">
            <a:avLst/>
          </a:prstGeom>
          <a:noFill/>
          <a:ln w="12700">
            <a:noFill/>
            <a:miter lim="800000"/>
            <a:headEnd/>
            <a:tailEnd/>
          </a:ln>
        </p:spPr>
        <p:txBody>
          <a:bodyPr wrap="none" lIns="0" tIns="0" rIns="0" bIns="0" anchor="ctr">
            <a:prstTxWarp prst="textNoShape">
              <a:avLst/>
            </a:prstTxWarp>
            <a:spAutoFit/>
          </a:bodyPr>
          <a:lstStyle/>
          <a:p>
            <a:r>
              <a:rPr lang="en-US" sz="2800">
                <a:solidFill>
                  <a:srgbClr val="2953FF"/>
                </a:solidFill>
                <a:ea typeface="Gill Sans" charset="0"/>
                <a:cs typeface="Gill Sans" charset="0"/>
              </a:rPr>
              <a:t>P(z</a:t>
            </a:r>
            <a:r>
              <a:rPr lang="en-US" sz="2800" baseline="-6000">
                <a:solidFill>
                  <a:srgbClr val="2953FF"/>
                </a:solidFill>
                <a:ea typeface="Gill Sans" charset="0"/>
                <a:cs typeface="Gill Sans" charset="0"/>
              </a:rPr>
              <a:t>i</a:t>
            </a:r>
            <a:r>
              <a:rPr lang="en-US" sz="2800">
                <a:solidFill>
                  <a:srgbClr val="2953FF"/>
                </a:solidFill>
                <a:ea typeface="Gill Sans" charset="0"/>
                <a:cs typeface="Gill Sans" charset="0"/>
              </a:rPr>
              <a:t>,z</a:t>
            </a:r>
            <a:r>
              <a:rPr lang="en-US" sz="2800" baseline="-6000">
                <a:solidFill>
                  <a:srgbClr val="2953FF"/>
                </a:solidFill>
                <a:ea typeface="Gill Sans" charset="0"/>
                <a:cs typeface="Gill Sans" charset="0"/>
              </a:rPr>
              <a:t>j</a:t>
            </a:r>
            <a:r>
              <a:rPr lang="en-US" sz="2800">
                <a:solidFill>
                  <a:srgbClr val="2953FF"/>
                </a:solidFill>
                <a:ea typeface="Gill Sans" charset="0"/>
                <a:cs typeface="Gill Sans" charset="0"/>
              </a:rPr>
              <a:t>)=</a:t>
            </a:r>
          </a:p>
        </p:txBody>
      </p:sp>
      <p:sp>
        <p:nvSpPr>
          <p:cNvPr id="108553" name="Rectangle 8"/>
          <p:cNvSpPr>
            <a:spLocks/>
          </p:cNvSpPr>
          <p:nvPr/>
        </p:nvSpPr>
        <p:spPr bwMode="auto">
          <a:xfrm>
            <a:off x="5492750" y="1450975"/>
            <a:ext cx="134938" cy="277813"/>
          </a:xfrm>
          <a:prstGeom prst="rect">
            <a:avLst/>
          </a:prstGeom>
          <a:noFill/>
          <a:ln w="12700">
            <a:noFill/>
            <a:miter lim="800000"/>
            <a:headEnd/>
            <a:tailEnd/>
          </a:ln>
        </p:spPr>
        <p:txBody>
          <a:bodyPr wrap="none" lIns="0" tIns="0" rIns="0" bIns="0" anchor="ctr">
            <a:prstTxWarp prst="textNoShape">
              <a:avLst/>
            </a:prstTxWarp>
            <a:spAutoFit/>
          </a:bodyPr>
          <a:lstStyle/>
          <a:p>
            <a:r>
              <a:rPr lang="en-US">
                <a:ea typeface="Gill Sans" charset="0"/>
                <a:cs typeface="Gill Sans" charset="0"/>
              </a:rPr>
              <a:t>=</a:t>
            </a:r>
          </a:p>
        </p:txBody>
      </p:sp>
      <p:sp>
        <p:nvSpPr>
          <p:cNvPr id="108554" name="Rectangle 9"/>
          <p:cNvSpPr>
            <a:spLocks/>
          </p:cNvSpPr>
          <p:nvPr/>
        </p:nvSpPr>
        <p:spPr bwMode="auto">
          <a:xfrm>
            <a:off x="7467600" y="3429000"/>
            <a:ext cx="1276350" cy="384175"/>
          </a:xfrm>
          <a:prstGeom prst="rect">
            <a:avLst/>
          </a:prstGeom>
          <a:noFill/>
          <a:ln w="12700">
            <a:noFill/>
            <a:miter lim="800000"/>
            <a:headEnd/>
            <a:tailEnd/>
          </a:ln>
        </p:spPr>
        <p:txBody>
          <a:bodyPr lIns="0" tIns="0" rIns="0" bIns="0" anchor="ctr">
            <a:prstTxWarp prst="textNoShape">
              <a:avLst/>
            </a:prstTxWarp>
          </a:bodyPr>
          <a:lstStyle/>
          <a:p>
            <a:r>
              <a:rPr lang="en-US" sz="2100">
                <a:solidFill>
                  <a:srgbClr val="2953FF"/>
                </a:solidFill>
                <a:ea typeface="Gill Sans" charset="0"/>
                <a:cs typeface="Gill Sans" charset="0"/>
              </a:rPr>
              <a:t>=</a:t>
            </a:r>
            <a:r>
              <a:rPr lang="en-US" sz="2100" i="1">
                <a:solidFill>
                  <a:srgbClr val="2953FF"/>
                </a:solidFill>
                <a:ea typeface="Gill Sans" charset="0"/>
                <a:cs typeface="Gill Sans" charset="0"/>
              </a:rPr>
              <a:t>24 cases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mtClean="0"/>
              <a:t>Work in Progress</a:t>
            </a:r>
          </a:p>
        </p:txBody>
      </p:sp>
      <p:sp>
        <p:nvSpPr>
          <p:cNvPr id="109571" name="Content Placeholder 2"/>
          <p:cNvSpPr>
            <a:spLocks noGrp="1"/>
          </p:cNvSpPr>
          <p:nvPr>
            <p:ph idx="1"/>
          </p:nvPr>
        </p:nvSpPr>
        <p:spPr>
          <a:xfrm>
            <a:off x="0" y="1600200"/>
            <a:ext cx="9144000" cy="5029200"/>
          </a:xfrm>
        </p:spPr>
        <p:txBody>
          <a:bodyPr/>
          <a:lstStyle/>
          <a:p>
            <a:r>
              <a:rPr lang="en-US" smtClean="0"/>
              <a:t>Context dependent nucleotide substitution</a:t>
            </a:r>
          </a:p>
          <a:p>
            <a:r>
              <a:rPr lang="en-US" smtClean="0"/>
              <a:t>Amino acid mixture models (dependent rates)</a:t>
            </a:r>
          </a:p>
          <a:p>
            <a:r>
              <a:rPr lang="en-US" smtClean="0"/>
              <a:t>Overlaid nucleotide and fitness models</a:t>
            </a:r>
          </a:p>
          <a:p>
            <a:pPr lvl="1"/>
            <a:r>
              <a:rPr lang="en-US" smtClean="0"/>
              <a:t>Gradient mixture models</a:t>
            </a:r>
          </a:p>
          <a:p>
            <a:r>
              <a:rPr lang="en-US" smtClean="0"/>
              <a:t>Whole molecule fitness	</a:t>
            </a:r>
          </a:p>
          <a:p>
            <a:pPr lvl="1"/>
            <a:r>
              <a:rPr lang="en-US" smtClean="0"/>
              <a:t>Transcription factors and binding sites</a:t>
            </a:r>
          </a:p>
          <a:p>
            <a:pPr lvl="1"/>
            <a:r>
              <a:rPr lang="en-US" smtClean="0"/>
              <a:t>Protein stability and function</a:t>
            </a:r>
          </a:p>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1"/>
          <p:cNvSpPr>
            <a:spLocks noChangeArrowheads="1"/>
          </p:cNvSpPr>
          <p:nvPr>
            <p:ph type="title"/>
          </p:nvPr>
        </p:nvSpPr>
        <p:spPr>
          <a:xfrm>
            <a:off x="-44450" y="-98425"/>
            <a:ext cx="9224963" cy="1241425"/>
          </a:xfrm>
        </p:spPr>
        <p:txBody>
          <a:bodyPr/>
          <a:lstStyle/>
          <a:p>
            <a:pPr eaLnBrk="1" hangingPunct="1"/>
            <a:r>
              <a:rPr lang="en-US" sz="6000" smtClean="0"/>
              <a:t>Summary</a:t>
            </a:r>
            <a:endParaRPr lang="en-US" sz="3500" smtClean="0"/>
          </a:p>
        </p:txBody>
      </p:sp>
      <p:sp>
        <p:nvSpPr>
          <p:cNvPr id="110595" name="Rectangle 2"/>
          <p:cNvSpPr>
            <a:spLocks noChangeArrowheads="1"/>
          </p:cNvSpPr>
          <p:nvPr>
            <p:ph type="body" idx="1"/>
          </p:nvPr>
        </p:nvSpPr>
        <p:spPr>
          <a:xfrm>
            <a:off x="0" y="1447800"/>
            <a:ext cx="9144000" cy="4232275"/>
          </a:xfrm>
        </p:spPr>
        <p:txBody>
          <a:bodyPr/>
          <a:lstStyle/>
          <a:p>
            <a:pPr marL="623888" eaLnBrk="1" hangingPunct="1"/>
            <a:r>
              <a:rPr lang="en-US" sz="2800" smtClean="0"/>
              <a:t>Partial sampling of substitution histories with B1u integration eliminates the most burdensome aspect of MCMC based phylogenomic analysis</a:t>
            </a:r>
          </a:p>
          <a:p>
            <a:pPr marL="623888" eaLnBrk="1" hangingPunct="1"/>
            <a:endParaRPr lang="en-US" sz="2800" smtClean="0"/>
          </a:p>
          <a:p>
            <a:pPr marL="623888" eaLnBrk="1" hangingPunct="1"/>
            <a:r>
              <a:rPr lang="en-US" sz="2800" smtClean="0"/>
              <a:t>Accuracy is high; precision can be tuned by decreasing the threshold of branch bisection</a:t>
            </a:r>
          </a:p>
          <a:p>
            <a:pPr marL="623888" eaLnBrk="1" hangingPunct="1"/>
            <a:endParaRPr lang="en-US" sz="2800" smtClean="0"/>
          </a:p>
          <a:p>
            <a:pPr marL="623888" eaLnBrk="1" hangingPunct="1"/>
            <a:r>
              <a:rPr lang="en-US" sz="2800" smtClean="0"/>
              <a:t>Should largely alleviate the pressure for convenience-motivated simplifications</a:t>
            </a:r>
            <a:endParaRPr lang="en-US" sz="2800"/>
          </a:p>
        </p:txBody>
      </p:sp>
      <p:sp>
        <p:nvSpPr>
          <p:cNvPr id="110596" name="Rectangle 3"/>
          <p:cNvSpPr>
            <a:spLocks/>
          </p:cNvSpPr>
          <p:nvPr/>
        </p:nvSpPr>
        <p:spPr bwMode="auto">
          <a:xfrm>
            <a:off x="381000" y="6143625"/>
            <a:ext cx="8763000" cy="714375"/>
          </a:xfrm>
          <a:prstGeom prst="rect">
            <a:avLst/>
          </a:prstGeom>
          <a:noFill/>
          <a:ln w="12700">
            <a:noFill/>
            <a:miter lim="800000"/>
            <a:headEnd/>
            <a:tailEnd/>
          </a:ln>
        </p:spPr>
        <p:txBody>
          <a:bodyPr lIns="0" tIns="0" rIns="0" bIns="0" anchor="ctr">
            <a:prstTxWarp prst="textNoShape">
              <a:avLst/>
            </a:prstTxWarp>
          </a:bodyPr>
          <a:lstStyle/>
          <a:p>
            <a:r>
              <a:rPr lang="en-US" sz="2200" b="1">
                <a:ea typeface="Gill Sans" charset="0"/>
                <a:cs typeface="Gill Sans" charset="0"/>
              </a:rPr>
              <a:t>Acknowledgements</a:t>
            </a:r>
            <a:r>
              <a:rPr lang="en-US" sz="2200">
                <a:ea typeface="Gill Sans" charset="0"/>
                <a:cs typeface="Gill Sans" charset="0"/>
              </a:rPr>
              <a:t>:  Jason de Koning, Wanjun Gu, Todd Castoe; Richard Goldstein, Nicolas Rodrigue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1"/>
          <p:cNvSpPr>
            <a:spLocks noChangeArrowheads="1"/>
          </p:cNvSpPr>
          <p:nvPr>
            <p:ph type="title"/>
          </p:nvPr>
        </p:nvSpPr>
        <p:spPr/>
        <p:txBody>
          <a:bodyPr/>
          <a:lstStyle/>
          <a:p>
            <a:r>
              <a:rPr lang="en-US"/>
              <a:t>TF binding modifications</a:t>
            </a:r>
          </a:p>
        </p:txBody>
      </p:sp>
      <p:sp>
        <p:nvSpPr>
          <p:cNvPr id="111619" name="Line 2"/>
          <p:cNvSpPr>
            <a:spLocks noChangeShapeType="1"/>
          </p:cNvSpPr>
          <p:nvPr/>
        </p:nvSpPr>
        <p:spPr bwMode="auto">
          <a:xfrm rot="10800000" flipH="1">
            <a:off x="2322513" y="3713163"/>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19459" name="AutoShape 3"/>
          <p:cNvSpPr>
            <a:spLocks/>
          </p:cNvSpPr>
          <p:nvPr/>
        </p:nvSpPr>
        <p:spPr bwMode="auto">
          <a:xfrm>
            <a:off x="2874963" y="2982913"/>
            <a:ext cx="893762" cy="401637"/>
          </a:xfrm>
          <a:prstGeom prst="roundRect">
            <a:avLst>
              <a:gd name="adj" fmla="val 33333"/>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nchor="ctr">
            <a:prstTxWarp prst="textNoShape">
              <a:avLst/>
            </a:prstTxWarp>
          </a:bodyPr>
          <a:lstStyle/>
          <a:p>
            <a:r>
              <a:rPr lang="en-US" sz="1700">
                <a:effectLst>
                  <a:outerShdw blurRad="38100" dist="38100" dir="2700000" algn="tl">
                    <a:srgbClr val="000000"/>
                  </a:outerShdw>
                </a:effectLst>
                <a:ea typeface="Gill Sans" charset="0"/>
                <a:cs typeface="Gill Sans" charset="0"/>
              </a:rPr>
              <a:t>A</a:t>
            </a:r>
          </a:p>
        </p:txBody>
      </p:sp>
      <p:sp>
        <p:nvSpPr>
          <p:cNvPr id="19460" name="Rectangle 4"/>
          <p:cNvSpPr>
            <a:spLocks/>
          </p:cNvSpPr>
          <p:nvPr/>
        </p:nvSpPr>
        <p:spPr bwMode="auto">
          <a:xfrm>
            <a:off x="4759325" y="3544888"/>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1622" name="Line 5"/>
          <p:cNvSpPr>
            <a:spLocks noChangeShapeType="1"/>
          </p:cNvSpPr>
          <p:nvPr/>
        </p:nvSpPr>
        <p:spPr bwMode="auto">
          <a:xfrm rot="10800000">
            <a:off x="3840163" y="3232150"/>
            <a:ext cx="768350" cy="233363"/>
          </a:xfrm>
          <a:prstGeom prst="line">
            <a:avLst/>
          </a:prstGeom>
          <a:noFill/>
          <a:ln w="25400">
            <a:solidFill>
              <a:srgbClr val="FFF514"/>
            </a:solidFill>
            <a:miter lim="800000"/>
            <a:headEnd type="stealth" w="med" len="med"/>
            <a:tailEnd/>
          </a:ln>
        </p:spPr>
        <p:txBody>
          <a:bodyPr lIns="0" tIns="0" rIns="0" bIns="0">
            <a:prstTxWarp prst="textNoShape">
              <a:avLst/>
            </a:prstTxWarp>
          </a:bodyPr>
          <a:lstStyle/>
          <a:p>
            <a:endParaRPr lang="en-US"/>
          </a:p>
        </p:txBody>
      </p:sp>
      <p:sp>
        <p:nvSpPr>
          <p:cNvPr id="111623" name="Line 6"/>
          <p:cNvSpPr>
            <a:spLocks noChangeShapeType="1"/>
          </p:cNvSpPr>
          <p:nvPr/>
        </p:nvSpPr>
        <p:spPr bwMode="auto">
          <a:xfrm rot="10800000" flipH="1">
            <a:off x="2322513" y="4375150"/>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19463" name="Rectangle 7"/>
          <p:cNvSpPr>
            <a:spLocks/>
          </p:cNvSpPr>
          <p:nvPr/>
        </p:nvSpPr>
        <p:spPr bwMode="auto">
          <a:xfrm>
            <a:off x="4759325" y="4205288"/>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1625" name="Line 8"/>
          <p:cNvSpPr>
            <a:spLocks noChangeShapeType="1"/>
          </p:cNvSpPr>
          <p:nvPr/>
        </p:nvSpPr>
        <p:spPr bwMode="auto">
          <a:xfrm rot="10800000" flipH="1">
            <a:off x="2322513" y="50371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19465" name="Rectangle 9"/>
          <p:cNvSpPr>
            <a:spLocks/>
          </p:cNvSpPr>
          <p:nvPr/>
        </p:nvSpPr>
        <p:spPr bwMode="auto">
          <a:xfrm>
            <a:off x="4759325" y="4867275"/>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1627" name="Line 10"/>
          <p:cNvSpPr>
            <a:spLocks noChangeShapeType="1"/>
          </p:cNvSpPr>
          <p:nvPr/>
        </p:nvSpPr>
        <p:spPr bwMode="auto">
          <a:xfrm rot="10800000" flipH="1">
            <a:off x="2322513" y="56975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19467" name="Rectangle 11"/>
          <p:cNvSpPr>
            <a:spLocks/>
          </p:cNvSpPr>
          <p:nvPr/>
        </p:nvSpPr>
        <p:spPr bwMode="auto">
          <a:xfrm>
            <a:off x="4759325" y="5527675"/>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1629" name="Line 12"/>
          <p:cNvSpPr>
            <a:spLocks noChangeShapeType="1"/>
          </p:cNvSpPr>
          <p:nvPr/>
        </p:nvSpPr>
        <p:spPr bwMode="auto">
          <a:xfrm rot="10800000" flipH="1">
            <a:off x="2322513" y="63579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19469" name="Rectangle 13"/>
          <p:cNvSpPr>
            <a:spLocks/>
          </p:cNvSpPr>
          <p:nvPr/>
        </p:nvSpPr>
        <p:spPr bwMode="auto">
          <a:xfrm>
            <a:off x="4759325" y="6188075"/>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1631" name="Line 14"/>
          <p:cNvSpPr>
            <a:spLocks noChangeShapeType="1"/>
          </p:cNvSpPr>
          <p:nvPr/>
        </p:nvSpPr>
        <p:spPr bwMode="auto">
          <a:xfrm rot="10800000">
            <a:off x="3768725" y="3348038"/>
            <a:ext cx="884238" cy="77787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1632" name="Line 15"/>
          <p:cNvSpPr>
            <a:spLocks noChangeShapeType="1"/>
          </p:cNvSpPr>
          <p:nvPr/>
        </p:nvSpPr>
        <p:spPr bwMode="auto">
          <a:xfrm rot="10800000">
            <a:off x="3687763" y="3419475"/>
            <a:ext cx="1000125" cy="134937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1633" name="Line 16"/>
          <p:cNvSpPr>
            <a:spLocks noChangeShapeType="1"/>
          </p:cNvSpPr>
          <p:nvPr/>
        </p:nvSpPr>
        <p:spPr bwMode="auto">
          <a:xfrm rot="10800000">
            <a:off x="3571875" y="3436938"/>
            <a:ext cx="1160463" cy="196532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1634" name="Line 17"/>
          <p:cNvSpPr>
            <a:spLocks noChangeShapeType="1"/>
          </p:cNvSpPr>
          <p:nvPr/>
        </p:nvSpPr>
        <p:spPr bwMode="auto">
          <a:xfrm rot="10800000">
            <a:off x="3481388" y="3455988"/>
            <a:ext cx="1250950" cy="2616200"/>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1"/>
          <p:cNvSpPr>
            <a:spLocks noChangeArrowheads="1"/>
          </p:cNvSpPr>
          <p:nvPr>
            <p:ph type="title"/>
          </p:nvPr>
        </p:nvSpPr>
        <p:spPr/>
        <p:txBody>
          <a:bodyPr/>
          <a:lstStyle/>
          <a:p>
            <a:r>
              <a:rPr lang="en-US"/>
              <a:t>TF binding modifications</a:t>
            </a:r>
          </a:p>
        </p:txBody>
      </p:sp>
      <p:sp>
        <p:nvSpPr>
          <p:cNvPr id="112643" name="Line 2"/>
          <p:cNvSpPr>
            <a:spLocks noChangeShapeType="1"/>
          </p:cNvSpPr>
          <p:nvPr/>
        </p:nvSpPr>
        <p:spPr bwMode="auto">
          <a:xfrm rot="10800000" flipH="1">
            <a:off x="2322513" y="3713163"/>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0483" name="AutoShape 3"/>
          <p:cNvSpPr>
            <a:spLocks/>
          </p:cNvSpPr>
          <p:nvPr/>
        </p:nvSpPr>
        <p:spPr bwMode="auto">
          <a:xfrm>
            <a:off x="2874963" y="2982913"/>
            <a:ext cx="893762" cy="401637"/>
          </a:xfrm>
          <a:prstGeom prst="roundRect">
            <a:avLst>
              <a:gd name="adj" fmla="val 33333"/>
            </a:avLst>
          </a:prstGeom>
          <a:solidFill>
            <a:srgbClr val="D90B00"/>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nchor="ctr">
            <a:prstTxWarp prst="textNoShape">
              <a:avLst/>
            </a:prstTxWarp>
          </a:bodyPr>
          <a:lstStyle/>
          <a:p>
            <a:r>
              <a:rPr lang="en-US" sz="1700">
                <a:effectLst>
                  <a:outerShdw blurRad="38100" dist="38100" dir="2700000" algn="tl">
                    <a:srgbClr val="000000"/>
                  </a:outerShdw>
                </a:effectLst>
                <a:ea typeface="Gill Sans" charset="0"/>
                <a:cs typeface="Gill Sans" charset="0"/>
              </a:rPr>
              <a:t>B</a:t>
            </a:r>
          </a:p>
        </p:txBody>
      </p:sp>
      <p:sp>
        <p:nvSpPr>
          <p:cNvPr id="20484" name="Rectangle 4"/>
          <p:cNvSpPr>
            <a:spLocks/>
          </p:cNvSpPr>
          <p:nvPr/>
        </p:nvSpPr>
        <p:spPr bwMode="auto">
          <a:xfrm>
            <a:off x="4759325" y="3544888"/>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2646" name="Line 5"/>
          <p:cNvSpPr>
            <a:spLocks noChangeShapeType="1"/>
          </p:cNvSpPr>
          <p:nvPr/>
        </p:nvSpPr>
        <p:spPr bwMode="auto">
          <a:xfrm rot="10800000">
            <a:off x="3840163" y="3232150"/>
            <a:ext cx="768350" cy="233363"/>
          </a:xfrm>
          <a:prstGeom prst="line">
            <a:avLst/>
          </a:prstGeom>
          <a:noFill/>
          <a:ln w="25400">
            <a:solidFill>
              <a:srgbClr val="FFF514"/>
            </a:solidFill>
            <a:miter lim="800000"/>
            <a:headEnd type="stealth" w="med" len="med"/>
            <a:tailEnd/>
          </a:ln>
        </p:spPr>
        <p:txBody>
          <a:bodyPr lIns="0" tIns="0" rIns="0" bIns="0">
            <a:prstTxWarp prst="textNoShape">
              <a:avLst/>
            </a:prstTxWarp>
          </a:bodyPr>
          <a:lstStyle/>
          <a:p>
            <a:endParaRPr lang="en-US"/>
          </a:p>
        </p:txBody>
      </p:sp>
      <p:sp>
        <p:nvSpPr>
          <p:cNvPr id="112647" name="Line 6"/>
          <p:cNvSpPr>
            <a:spLocks noChangeShapeType="1"/>
          </p:cNvSpPr>
          <p:nvPr/>
        </p:nvSpPr>
        <p:spPr bwMode="auto">
          <a:xfrm rot="10800000" flipH="1">
            <a:off x="2322513" y="4375150"/>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0487" name="Rectangle 7"/>
          <p:cNvSpPr>
            <a:spLocks/>
          </p:cNvSpPr>
          <p:nvPr/>
        </p:nvSpPr>
        <p:spPr bwMode="auto">
          <a:xfrm>
            <a:off x="4759325" y="4205288"/>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2649" name="Line 8"/>
          <p:cNvSpPr>
            <a:spLocks noChangeShapeType="1"/>
          </p:cNvSpPr>
          <p:nvPr/>
        </p:nvSpPr>
        <p:spPr bwMode="auto">
          <a:xfrm rot="10800000" flipH="1">
            <a:off x="2322513" y="50371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0489" name="Rectangle 9"/>
          <p:cNvSpPr>
            <a:spLocks/>
          </p:cNvSpPr>
          <p:nvPr/>
        </p:nvSpPr>
        <p:spPr bwMode="auto">
          <a:xfrm>
            <a:off x="4759325" y="4867275"/>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2651" name="Line 10"/>
          <p:cNvSpPr>
            <a:spLocks noChangeShapeType="1"/>
          </p:cNvSpPr>
          <p:nvPr/>
        </p:nvSpPr>
        <p:spPr bwMode="auto">
          <a:xfrm rot="10800000" flipH="1">
            <a:off x="2322513" y="56975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0491" name="Rectangle 11"/>
          <p:cNvSpPr>
            <a:spLocks/>
          </p:cNvSpPr>
          <p:nvPr/>
        </p:nvSpPr>
        <p:spPr bwMode="auto">
          <a:xfrm>
            <a:off x="4759325" y="5527675"/>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2653" name="Line 12"/>
          <p:cNvSpPr>
            <a:spLocks noChangeShapeType="1"/>
          </p:cNvSpPr>
          <p:nvPr/>
        </p:nvSpPr>
        <p:spPr bwMode="auto">
          <a:xfrm rot="10800000" flipH="1">
            <a:off x="2322513" y="63579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0493" name="Rectangle 13"/>
          <p:cNvSpPr>
            <a:spLocks/>
          </p:cNvSpPr>
          <p:nvPr/>
        </p:nvSpPr>
        <p:spPr bwMode="auto">
          <a:xfrm>
            <a:off x="4759325" y="6188075"/>
            <a:ext cx="911225" cy="18732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2655" name="Line 14"/>
          <p:cNvSpPr>
            <a:spLocks noChangeShapeType="1"/>
          </p:cNvSpPr>
          <p:nvPr/>
        </p:nvSpPr>
        <p:spPr bwMode="auto">
          <a:xfrm rot="10800000">
            <a:off x="3768725" y="3348038"/>
            <a:ext cx="884238" cy="77787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2656" name="Line 15"/>
          <p:cNvSpPr>
            <a:spLocks noChangeShapeType="1"/>
          </p:cNvSpPr>
          <p:nvPr/>
        </p:nvSpPr>
        <p:spPr bwMode="auto">
          <a:xfrm rot="10800000">
            <a:off x="3687763" y="3419475"/>
            <a:ext cx="1000125" cy="134937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2657" name="Line 16"/>
          <p:cNvSpPr>
            <a:spLocks noChangeShapeType="1"/>
          </p:cNvSpPr>
          <p:nvPr/>
        </p:nvSpPr>
        <p:spPr bwMode="auto">
          <a:xfrm rot="10800000">
            <a:off x="3571875" y="3436938"/>
            <a:ext cx="1160463" cy="196532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2658" name="Line 17"/>
          <p:cNvSpPr>
            <a:spLocks noChangeShapeType="1"/>
          </p:cNvSpPr>
          <p:nvPr/>
        </p:nvSpPr>
        <p:spPr bwMode="auto">
          <a:xfrm rot="10800000">
            <a:off x="3481388" y="3455988"/>
            <a:ext cx="1250950" cy="2616200"/>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1"/>
          <p:cNvSpPr>
            <a:spLocks noChangeArrowheads="1"/>
          </p:cNvSpPr>
          <p:nvPr>
            <p:ph type="title"/>
          </p:nvPr>
        </p:nvSpPr>
        <p:spPr/>
        <p:txBody>
          <a:bodyPr/>
          <a:lstStyle/>
          <a:p>
            <a:r>
              <a:rPr lang="en-US"/>
              <a:t>TF binding modifications</a:t>
            </a:r>
          </a:p>
        </p:txBody>
      </p:sp>
      <p:sp>
        <p:nvSpPr>
          <p:cNvPr id="113667" name="Line 2"/>
          <p:cNvSpPr>
            <a:spLocks noChangeShapeType="1"/>
          </p:cNvSpPr>
          <p:nvPr/>
        </p:nvSpPr>
        <p:spPr bwMode="auto">
          <a:xfrm rot="10800000" flipH="1">
            <a:off x="2322513" y="3713163"/>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1507" name="AutoShape 3"/>
          <p:cNvSpPr>
            <a:spLocks/>
          </p:cNvSpPr>
          <p:nvPr/>
        </p:nvSpPr>
        <p:spPr bwMode="auto">
          <a:xfrm>
            <a:off x="2874963" y="2982913"/>
            <a:ext cx="893762" cy="401637"/>
          </a:xfrm>
          <a:prstGeom prst="roundRect">
            <a:avLst>
              <a:gd name="adj" fmla="val 33333"/>
            </a:avLst>
          </a:prstGeom>
          <a:solidFill>
            <a:srgbClr val="D90B00"/>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nchor="ctr">
            <a:prstTxWarp prst="textNoShape">
              <a:avLst/>
            </a:prstTxWarp>
          </a:bodyPr>
          <a:lstStyle/>
          <a:p>
            <a:r>
              <a:rPr lang="en-US" sz="1700">
                <a:effectLst>
                  <a:outerShdw blurRad="38100" dist="38100" dir="2700000" algn="tl">
                    <a:srgbClr val="000000"/>
                  </a:outerShdw>
                </a:effectLst>
                <a:ea typeface="Gill Sans" charset="0"/>
                <a:cs typeface="Gill Sans" charset="0"/>
              </a:rPr>
              <a:t>B</a:t>
            </a:r>
          </a:p>
        </p:txBody>
      </p:sp>
      <p:sp>
        <p:nvSpPr>
          <p:cNvPr id="21508" name="Rectangle 4"/>
          <p:cNvSpPr>
            <a:spLocks/>
          </p:cNvSpPr>
          <p:nvPr/>
        </p:nvSpPr>
        <p:spPr bwMode="auto">
          <a:xfrm>
            <a:off x="4759325" y="3544888"/>
            <a:ext cx="911225" cy="187325"/>
          </a:xfrm>
          <a:prstGeom prst="rect">
            <a:avLst/>
          </a:prstGeom>
          <a:solidFill>
            <a:srgbClr val="D90B00"/>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3670" name="Line 5"/>
          <p:cNvSpPr>
            <a:spLocks noChangeShapeType="1"/>
          </p:cNvSpPr>
          <p:nvPr/>
        </p:nvSpPr>
        <p:spPr bwMode="auto">
          <a:xfrm rot="10800000">
            <a:off x="3840163" y="3232150"/>
            <a:ext cx="768350" cy="233363"/>
          </a:xfrm>
          <a:prstGeom prst="line">
            <a:avLst/>
          </a:prstGeom>
          <a:noFill/>
          <a:ln w="25400">
            <a:solidFill>
              <a:srgbClr val="FFF514"/>
            </a:solidFill>
            <a:miter lim="800000"/>
            <a:headEnd type="stealth" w="med" len="med"/>
            <a:tailEnd/>
          </a:ln>
        </p:spPr>
        <p:txBody>
          <a:bodyPr lIns="0" tIns="0" rIns="0" bIns="0">
            <a:prstTxWarp prst="textNoShape">
              <a:avLst/>
            </a:prstTxWarp>
          </a:bodyPr>
          <a:lstStyle/>
          <a:p>
            <a:endParaRPr lang="en-US"/>
          </a:p>
        </p:txBody>
      </p:sp>
      <p:sp>
        <p:nvSpPr>
          <p:cNvPr id="113671" name="Line 6"/>
          <p:cNvSpPr>
            <a:spLocks noChangeShapeType="1"/>
          </p:cNvSpPr>
          <p:nvPr/>
        </p:nvSpPr>
        <p:spPr bwMode="auto">
          <a:xfrm rot="10800000" flipH="1">
            <a:off x="2322513" y="4375150"/>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1511" name="Rectangle 7"/>
          <p:cNvSpPr>
            <a:spLocks/>
          </p:cNvSpPr>
          <p:nvPr/>
        </p:nvSpPr>
        <p:spPr bwMode="auto">
          <a:xfrm>
            <a:off x="4759325" y="4205288"/>
            <a:ext cx="911225" cy="187325"/>
          </a:xfrm>
          <a:prstGeom prst="rect">
            <a:avLst/>
          </a:prstGeom>
          <a:solidFill>
            <a:srgbClr val="D90B00"/>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3673" name="Line 8"/>
          <p:cNvSpPr>
            <a:spLocks noChangeShapeType="1"/>
          </p:cNvSpPr>
          <p:nvPr/>
        </p:nvSpPr>
        <p:spPr bwMode="auto">
          <a:xfrm rot="10800000" flipH="1">
            <a:off x="2322513" y="50371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1513" name="Rectangle 9"/>
          <p:cNvSpPr>
            <a:spLocks/>
          </p:cNvSpPr>
          <p:nvPr/>
        </p:nvSpPr>
        <p:spPr bwMode="auto">
          <a:xfrm>
            <a:off x="4759325" y="4867275"/>
            <a:ext cx="911225" cy="187325"/>
          </a:xfrm>
          <a:prstGeom prst="rect">
            <a:avLst/>
          </a:prstGeom>
          <a:solidFill>
            <a:srgbClr val="D90B00"/>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3675" name="Line 10"/>
          <p:cNvSpPr>
            <a:spLocks noChangeShapeType="1"/>
          </p:cNvSpPr>
          <p:nvPr/>
        </p:nvSpPr>
        <p:spPr bwMode="auto">
          <a:xfrm rot="10800000" flipH="1">
            <a:off x="2322513" y="56975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1515" name="Rectangle 11"/>
          <p:cNvSpPr>
            <a:spLocks/>
          </p:cNvSpPr>
          <p:nvPr/>
        </p:nvSpPr>
        <p:spPr bwMode="auto">
          <a:xfrm>
            <a:off x="4759325" y="5527675"/>
            <a:ext cx="911225" cy="187325"/>
          </a:xfrm>
          <a:prstGeom prst="rect">
            <a:avLst/>
          </a:prstGeom>
          <a:solidFill>
            <a:srgbClr val="D90B00"/>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3677" name="Line 12"/>
          <p:cNvSpPr>
            <a:spLocks noChangeShapeType="1"/>
          </p:cNvSpPr>
          <p:nvPr/>
        </p:nvSpPr>
        <p:spPr bwMode="auto">
          <a:xfrm rot="10800000" flipH="1">
            <a:off x="2322513" y="6357938"/>
            <a:ext cx="4643437" cy="0"/>
          </a:xfrm>
          <a:prstGeom prst="line">
            <a:avLst/>
          </a:prstGeom>
          <a:noFill/>
          <a:ln w="50800">
            <a:solidFill>
              <a:srgbClr val="58ADFF"/>
            </a:solidFill>
            <a:miter lim="800000"/>
            <a:headEnd/>
            <a:tailEnd/>
          </a:ln>
        </p:spPr>
        <p:txBody>
          <a:bodyPr lIns="0" tIns="0" rIns="0" bIns="0">
            <a:prstTxWarp prst="textNoShape">
              <a:avLst/>
            </a:prstTxWarp>
          </a:bodyPr>
          <a:lstStyle/>
          <a:p>
            <a:endParaRPr lang="en-US"/>
          </a:p>
        </p:txBody>
      </p:sp>
      <p:sp>
        <p:nvSpPr>
          <p:cNvPr id="21517" name="Rectangle 13"/>
          <p:cNvSpPr>
            <a:spLocks/>
          </p:cNvSpPr>
          <p:nvPr/>
        </p:nvSpPr>
        <p:spPr bwMode="auto">
          <a:xfrm>
            <a:off x="4759325" y="6188075"/>
            <a:ext cx="911225" cy="187325"/>
          </a:xfrm>
          <a:prstGeom prst="rect">
            <a:avLst/>
          </a:prstGeom>
          <a:solidFill>
            <a:srgbClr val="D90B00"/>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113679" name="Line 14"/>
          <p:cNvSpPr>
            <a:spLocks noChangeShapeType="1"/>
          </p:cNvSpPr>
          <p:nvPr/>
        </p:nvSpPr>
        <p:spPr bwMode="auto">
          <a:xfrm rot="10800000">
            <a:off x="3768725" y="3348038"/>
            <a:ext cx="884238" cy="77787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3680" name="Line 15"/>
          <p:cNvSpPr>
            <a:spLocks noChangeShapeType="1"/>
          </p:cNvSpPr>
          <p:nvPr/>
        </p:nvSpPr>
        <p:spPr bwMode="auto">
          <a:xfrm rot="10800000">
            <a:off x="3687763" y="3419475"/>
            <a:ext cx="1000125" cy="134937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3681" name="Line 16"/>
          <p:cNvSpPr>
            <a:spLocks noChangeShapeType="1"/>
          </p:cNvSpPr>
          <p:nvPr/>
        </p:nvSpPr>
        <p:spPr bwMode="auto">
          <a:xfrm rot="10800000">
            <a:off x="3571875" y="3436938"/>
            <a:ext cx="1160463" cy="1965325"/>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
        <p:nvSpPr>
          <p:cNvPr id="113682" name="Line 17"/>
          <p:cNvSpPr>
            <a:spLocks noChangeShapeType="1"/>
          </p:cNvSpPr>
          <p:nvPr/>
        </p:nvSpPr>
        <p:spPr bwMode="auto">
          <a:xfrm rot="10800000">
            <a:off x="3481388" y="3455988"/>
            <a:ext cx="1250950" cy="2616200"/>
          </a:xfrm>
          <a:prstGeom prst="line">
            <a:avLst/>
          </a:prstGeom>
          <a:noFill/>
          <a:ln w="25400">
            <a:solidFill>
              <a:srgbClr val="FFFF33"/>
            </a:solidFill>
            <a:miter lim="800000"/>
            <a:headEnd type="stealth" w="med" len="med"/>
            <a:tailEnd/>
          </a:ln>
        </p:spPr>
        <p:txBody>
          <a:bodyPr lIns="0" tIns="0" rIns="0" bIns="0">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2"/>
          <a:srcRect/>
          <a:stretch>
            <a:fillRect/>
          </a:stretch>
        </p:blipFill>
        <p:spPr bwMode="auto">
          <a:xfrm>
            <a:off x="1035050" y="1071563"/>
            <a:ext cx="7072313" cy="4714875"/>
          </a:xfrm>
          <a:prstGeom prst="rect">
            <a:avLst/>
          </a:prstGeom>
          <a:noFill/>
          <a:ln w="12700">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p:txBody>
          <a:bodyPr/>
          <a:lstStyle/>
          <a:p>
            <a:r>
              <a:rPr lang="en-US"/>
              <a:t>Oxidative Phosphorylation</a:t>
            </a:r>
          </a:p>
        </p:txBody>
      </p:sp>
      <p:grpSp>
        <p:nvGrpSpPr>
          <p:cNvPr id="23555" name="Group 8"/>
          <p:cNvGrpSpPr>
            <a:grpSpLocks/>
          </p:cNvGrpSpPr>
          <p:nvPr/>
        </p:nvGrpSpPr>
        <p:grpSpPr bwMode="auto">
          <a:xfrm>
            <a:off x="0" y="1676400"/>
            <a:ext cx="9144000" cy="3632200"/>
            <a:chOff x="0" y="1312"/>
            <a:chExt cx="5760" cy="2288"/>
          </a:xfrm>
        </p:grpSpPr>
        <p:pic>
          <p:nvPicPr>
            <p:cNvPr id="23557" name="Picture 2" descr="map00190"/>
            <p:cNvPicPr>
              <a:picLocks noChangeAspect="1" noChangeArrowheads="1"/>
            </p:cNvPicPr>
            <p:nvPr/>
          </p:nvPicPr>
          <p:blipFill>
            <a:blip r:embed="rId3"/>
            <a:srcRect t="868" b="43166"/>
            <a:stretch>
              <a:fillRect/>
            </a:stretch>
          </p:blipFill>
          <p:spPr bwMode="auto">
            <a:xfrm>
              <a:off x="0" y="1328"/>
              <a:ext cx="5760" cy="2082"/>
            </a:xfrm>
            <a:prstGeom prst="rect">
              <a:avLst/>
            </a:prstGeom>
            <a:noFill/>
            <a:ln w="9525">
              <a:noFill/>
              <a:miter lim="800000"/>
              <a:headEnd/>
              <a:tailEnd/>
            </a:ln>
          </p:spPr>
        </p:pic>
        <p:sp>
          <p:nvSpPr>
            <p:cNvPr id="23558" name="Oval 4"/>
            <p:cNvSpPr>
              <a:spLocks noChangeArrowheads="1"/>
            </p:cNvSpPr>
            <p:nvPr/>
          </p:nvSpPr>
          <p:spPr bwMode="auto">
            <a:xfrm>
              <a:off x="3408" y="3024"/>
              <a:ext cx="1056" cy="384"/>
            </a:xfrm>
            <a:prstGeom prst="ellipse">
              <a:avLst/>
            </a:prstGeom>
            <a:solidFill>
              <a:schemeClr val="bg1"/>
            </a:solidFill>
            <a:ln w="9525">
              <a:noFill/>
              <a:round/>
              <a:headEnd/>
              <a:tailEnd/>
            </a:ln>
          </p:spPr>
          <p:txBody>
            <a:bodyPr wrap="none" anchor="ctr">
              <a:prstTxWarp prst="textNoShape">
                <a:avLst/>
              </a:prstTxWarp>
            </a:bodyPr>
            <a:lstStyle/>
            <a:p>
              <a:endParaRPr lang="en-US"/>
            </a:p>
          </p:txBody>
        </p:sp>
        <p:sp>
          <p:nvSpPr>
            <p:cNvPr id="23559" name="Rectangle 6"/>
            <p:cNvSpPr>
              <a:spLocks noChangeArrowheads="1"/>
            </p:cNvSpPr>
            <p:nvPr/>
          </p:nvSpPr>
          <p:spPr bwMode="auto">
            <a:xfrm>
              <a:off x="0" y="3312"/>
              <a:ext cx="1872" cy="28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60" name="Rectangle 7"/>
            <p:cNvSpPr>
              <a:spLocks noChangeArrowheads="1"/>
            </p:cNvSpPr>
            <p:nvPr/>
          </p:nvSpPr>
          <p:spPr bwMode="auto">
            <a:xfrm>
              <a:off x="128" y="1312"/>
              <a:ext cx="1872" cy="28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3556" name="Text Box 9"/>
          <p:cNvSpPr txBox="1">
            <a:spLocks noChangeArrowheads="1"/>
          </p:cNvSpPr>
          <p:nvPr/>
        </p:nvSpPr>
        <p:spPr bwMode="auto">
          <a:xfrm>
            <a:off x="0" y="5257800"/>
            <a:ext cx="8664575" cy="779463"/>
          </a:xfrm>
          <a:prstGeom prst="rect">
            <a:avLst/>
          </a:prstGeom>
          <a:noFill/>
          <a:ln w="9525">
            <a:noFill/>
            <a:miter lim="800000"/>
            <a:headEnd/>
            <a:tailEnd/>
          </a:ln>
        </p:spPr>
        <p:txBody>
          <a:bodyPr>
            <a:prstTxWarp prst="textNoShape">
              <a:avLst/>
            </a:prstTxWarp>
            <a:spAutoFit/>
          </a:bodyPr>
          <a:lstStyle/>
          <a:p>
            <a:pPr>
              <a:spcBef>
                <a:spcPct val="50000"/>
              </a:spcBef>
            </a:pPr>
            <a:r>
              <a:rPr lang="en-US"/>
              <a:t>Nuclear	  35		4		10	     10		12</a:t>
            </a:r>
          </a:p>
          <a:p>
            <a:pPr>
              <a:spcBef>
                <a:spcPct val="50000"/>
              </a:spcBef>
            </a:pPr>
            <a:r>
              <a:rPr lang="en-US"/>
              <a:t>mtDNA:	   7		0		 1	      3		  2</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smtClean="0"/>
              <a:t>Adaptation, Coevolution and Convergence</a:t>
            </a:r>
          </a:p>
        </p:txBody>
      </p:sp>
      <p:sp>
        <p:nvSpPr>
          <p:cNvPr id="126979" name="Content Placeholder 2"/>
          <p:cNvSpPr>
            <a:spLocks noGrp="1"/>
          </p:cNvSpPr>
          <p:nvPr>
            <p:ph idx="1"/>
          </p:nvPr>
        </p:nvSpPr>
        <p:spPr>
          <a:xfrm>
            <a:off x="457200" y="2133600"/>
            <a:ext cx="8229600" cy="4495800"/>
          </a:xfrm>
        </p:spPr>
        <p:txBody>
          <a:bodyPr/>
          <a:lstStyle/>
          <a:p>
            <a:r>
              <a:rPr lang="en-US" smtClean="0"/>
              <a:t>Normal non-Adaptive Evolution</a:t>
            </a:r>
          </a:p>
          <a:p>
            <a:endParaRPr lang="en-US" smtClean="0"/>
          </a:p>
          <a:p>
            <a:r>
              <a:rPr lang="en-US" smtClean="0"/>
              <a:t>Adaptive evolution drives a different mode of coevolution and convergence</a:t>
            </a:r>
          </a:p>
          <a:p>
            <a:endParaRPr lang="en-US" smtClean="0"/>
          </a:p>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1026"/>
          <p:cNvSpPr>
            <a:spLocks noChangeArrowheads="1"/>
          </p:cNvSpPr>
          <p:nvPr/>
        </p:nvSpPr>
        <p:spPr bwMode="auto">
          <a:xfrm>
            <a:off x="-152400" y="-228600"/>
            <a:ext cx="9525000" cy="7315200"/>
          </a:xfrm>
          <a:prstGeom prst="rect">
            <a:avLst/>
          </a:prstGeom>
          <a:solidFill>
            <a:srgbClr val="383838"/>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3" name="Rectangle 1026"/>
          <p:cNvSpPr>
            <a:spLocks noGrp="1" noChangeArrowheads="1"/>
          </p:cNvSpPr>
          <p:nvPr>
            <p:ph type="title"/>
          </p:nvPr>
        </p:nvSpPr>
        <p:spPr/>
        <p:txBody>
          <a:bodyPr/>
          <a:lstStyle/>
          <a:p>
            <a:pPr eaLnBrk="1" hangingPunct="1"/>
            <a:r>
              <a:rPr lang="en-US"/>
              <a:t>Molecular Evolution</a:t>
            </a:r>
            <a:br>
              <a:rPr lang="en-US"/>
            </a:br>
            <a:r>
              <a:rPr lang="en-US" sz="2800"/>
              <a:t>Structure, Function &amp; Rates</a:t>
            </a:r>
            <a:endParaRPr lang="en-US"/>
          </a:p>
        </p:txBody>
      </p:sp>
      <p:sp>
        <p:nvSpPr>
          <p:cNvPr id="25604" name="Rectangle 1027"/>
          <p:cNvSpPr>
            <a:spLocks noGrp="1" noChangeArrowheads="1"/>
          </p:cNvSpPr>
          <p:nvPr>
            <p:ph type="body" idx="1"/>
          </p:nvPr>
        </p:nvSpPr>
        <p:spPr>
          <a:xfrm>
            <a:off x="457200" y="1447800"/>
            <a:ext cx="8229600" cy="5029200"/>
          </a:xfrm>
          <a:noFill/>
        </p:spPr>
        <p:txBody>
          <a:bodyPr/>
          <a:lstStyle/>
          <a:p>
            <a:pPr eaLnBrk="1" hangingPunct="1">
              <a:lnSpc>
                <a:spcPct val="90000"/>
              </a:lnSpc>
            </a:pPr>
            <a:r>
              <a:rPr lang="en-US" sz="2400"/>
              <a:t>Conserved sites correspond to structurally or functionally important residues</a:t>
            </a:r>
          </a:p>
          <a:p>
            <a:pPr eaLnBrk="1" hangingPunct="1">
              <a:lnSpc>
                <a:spcPct val="90000"/>
              </a:lnSpc>
            </a:pPr>
            <a:r>
              <a:rPr lang="en-US" sz="2400"/>
              <a:t>Changes in evolutionary rates correspond to:</a:t>
            </a:r>
          </a:p>
          <a:p>
            <a:pPr lvl="1" eaLnBrk="1" hangingPunct="1">
              <a:lnSpc>
                <a:spcPct val="90000"/>
              </a:lnSpc>
            </a:pPr>
            <a:r>
              <a:rPr lang="en-US" sz="2000"/>
              <a:t>Loss of function</a:t>
            </a:r>
          </a:p>
          <a:p>
            <a:pPr lvl="1" eaLnBrk="1" hangingPunct="1">
              <a:lnSpc>
                <a:spcPct val="90000"/>
              </a:lnSpc>
            </a:pPr>
            <a:r>
              <a:rPr lang="en-US" sz="2000"/>
              <a:t>Altered function (functional divergence)</a:t>
            </a:r>
          </a:p>
          <a:p>
            <a:pPr eaLnBrk="1" hangingPunct="1">
              <a:lnSpc>
                <a:spcPct val="90000"/>
              </a:lnSpc>
            </a:pPr>
            <a:r>
              <a:rPr lang="en-US" sz="2400"/>
              <a:t>Synonymous rates (dS) are compared to non-synonymous rates (dN) as a “neutral” standard.</a:t>
            </a:r>
          </a:p>
          <a:p>
            <a:pPr eaLnBrk="1" hangingPunct="1">
              <a:lnSpc>
                <a:spcPct val="90000"/>
              </a:lnSpc>
            </a:pPr>
            <a:endParaRPr lang="en-US" sz="2400"/>
          </a:p>
          <a:p>
            <a:pPr eaLnBrk="1" hangingPunct="1">
              <a:lnSpc>
                <a:spcPct val="90000"/>
              </a:lnSpc>
            </a:pPr>
            <a:endParaRPr lang="en-US" sz="2400"/>
          </a:p>
          <a:p>
            <a:pPr lvl="1" eaLnBrk="1" hangingPunct="1">
              <a:lnSpc>
                <a:spcPct val="90000"/>
              </a:lnSpc>
            </a:pPr>
            <a:endParaRPr lang="en-US" sz="2000"/>
          </a:p>
          <a:p>
            <a:pPr eaLnBrk="1" hangingPunct="1">
              <a:lnSpc>
                <a:spcPct val="90000"/>
              </a:lnSpc>
            </a:pPr>
            <a:r>
              <a:rPr lang="en-US" sz="2400"/>
              <a:t>Convergence is a sign of adaptive importance, and is rare at the molecular level</a:t>
            </a:r>
          </a:p>
          <a:p>
            <a:pPr eaLnBrk="1" hangingPunct="1">
              <a:lnSpc>
                <a:spcPct val="90000"/>
              </a:lnSpc>
            </a:pPr>
            <a:r>
              <a:rPr lang="en-US" sz="2400"/>
              <a:t>Coevolution is usually distributed among many sites, often weak</a:t>
            </a:r>
          </a:p>
          <a:p>
            <a:pPr eaLnBrk="1" hangingPunct="1">
              <a:lnSpc>
                <a:spcPct val="90000"/>
              </a:lnSpc>
            </a:pPr>
            <a:endParaRPr lang="en-US" sz="2400"/>
          </a:p>
        </p:txBody>
      </p:sp>
      <p:graphicFrame>
        <p:nvGraphicFramePr>
          <p:cNvPr id="25602" name="Object 2"/>
          <p:cNvGraphicFramePr>
            <a:graphicFrameLocks noChangeAspect="1"/>
          </p:cNvGraphicFramePr>
          <p:nvPr/>
        </p:nvGraphicFramePr>
        <p:xfrm>
          <a:off x="3276600" y="4038600"/>
          <a:ext cx="1998663" cy="1017588"/>
        </p:xfrm>
        <a:graphic>
          <a:graphicData uri="http://schemas.openxmlformats.org/presentationml/2006/ole">
            <p:oleObj spid="_x0000_s25602" name="Equation" r:id="rId4" imgW="723900" imgH="368300" progId="Equation.3">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lstStyle/>
          <a:p>
            <a:pPr eaLnBrk="1" hangingPunct="1"/>
            <a:r>
              <a:rPr lang="en-US"/>
              <a:t>Positive Selection in Snake Mitochondria</a:t>
            </a:r>
          </a:p>
        </p:txBody>
      </p:sp>
      <p:sp>
        <p:nvSpPr>
          <p:cNvPr id="27651" name="Rectangle 1027"/>
          <p:cNvSpPr>
            <a:spLocks noGrp="1" noChangeArrowheads="1"/>
          </p:cNvSpPr>
          <p:nvPr>
            <p:ph type="body" idx="1"/>
          </p:nvPr>
        </p:nvSpPr>
        <p:spPr/>
        <p:txBody>
          <a:bodyPr/>
          <a:lstStyle/>
          <a:p>
            <a:pPr eaLnBrk="1" hangingPunct="1"/>
            <a:r>
              <a:rPr lang="en-US"/>
              <a:t>Standard programs strongly indicate positive selection in proteins throughout the mitochondria</a:t>
            </a:r>
          </a:p>
          <a:p>
            <a:pPr lvl="1" eaLnBrk="1" hangingPunct="1"/>
            <a:r>
              <a:rPr lang="en-US"/>
              <a:t>Especially cytochrome oxidase subunit I and cytochrome b (the hearts of complex IV and III)</a:t>
            </a:r>
          </a:p>
          <a:p>
            <a:pPr lvl="1" eaLnBrk="1" hangingPunct="1"/>
            <a:endParaRPr lang="en-US"/>
          </a:p>
          <a:p>
            <a:pPr eaLnBrk="1" hangingPunct="1"/>
            <a:r>
              <a:rPr lang="en-US"/>
              <a:t>Concern over “saturation”, inaccurate models</a:t>
            </a:r>
          </a:p>
          <a:p>
            <a:pPr lvl="1" eaLnBrk="1" hangingPunct="1"/>
            <a:r>
              <a:rPr lang="en-US"/>
              <a:t>Focus on transversions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en-US"/>
          </a:p>
        </p:txBody>
      </p:sp>
      <p:pic>
        <p:nvPicPr>
          <p:cNvPr id="29699" name="Picture 3"/>
          <p:cNvPicPr>
            <a:picLocks noChangeAspect="1" noChangeArrowheads="1"/>
          </p:cNvPicPr>
          <p:nvPr/>
        </p:nvPicPr>
        <p:blipFill>
          <a:blip r:embed="rId3"/>
          <a:srcRect/>
          <a:stretch>
            <a:fillRect/>
          </a:stretch>
        </p:blipFill>
        <p:spPr bwMode="auto">
          <a:xfrm>
            <a:off x="152400" y="-25400"/>
            <a:ext cx="9853613"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4">
      <a:dk1>
        <a:srgbClr val="001561"/>
      </a:dk1>
      <a:lt1>
        <a:srgbClr val="FFFFFF"/>
      </a:lt1>
      <a:dk2>
        <a:srgbClr val="0A2779"/>
      </a:dk2>
      <a:lt2>
        <a:srgbClr val="566880"/>
      </a:lt2>
      <a:accent1>
        <a:srgbClr val="44BABE"/>
      </a:accent1>
      <a:accent2>
        <a:srgbClr val="005194"/>
      </a:accent2>
      <a:accent3>
        <a:srgbClr val="FFFFFF"/>
      </a:accent3>
      <a:accent4>
        <a:srgbClr val="001052"/>
      </a:accent4>
      <a:accent5>
        <a:srgbClr val="B0D9DB"/>
      </a:accent5>
      <a:accent6>
        <a:srgbClr val="004986"/>
      </a:accent6>
      <a:hlink>
        <a:srgbClr val="70DDEA"/>
      </a:hlink>
      <a:folHlink>
        <a:srgbClr val="00A7B1"/>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89BE2E"/>
        </a:accent1>
        <a:accent2>
          <a:srgbClr val="005194"/>
        </a:accent2>
        <a:accent3>
          <a:srgbClr val="FFFFFF"/>
        </a:accent3>
        <a:accent4>
          <a:srgbClr val="000000"/>
        </a:accent4>
        <a:accent5>
          <a:srgbClr val="C4DBAD"/>
        </a:accent5>
        <a:accent6>
          <a:srgbClr val="004986"/>
        </a:accent6>
        <a:hlink>
          <a:srgbClr val="EA9B20"/>
        </a:hlink>
        <a:folHlink>
          <a:srgbClr val="B10050"/>
        </a:folHlink>
      </a:clrScheme>
      <a:clrMap bg1="lt1" tx1="dk1" bg2="lt2" tx2="dk2" accent1="accent1" accent2="accent2" accent3="accent3" accent4="accent4" accent5="accent5" accent6="accent6" hlink="hlink" folHlink="folHlink"/>
    </a:extraClrScheme>
    <a:extraClrScheme>
      <a:clrScheme name="Default Design 14">
        <a:dk1>
          <a:srgbClr val="001561"/>
        </a:dk1>
        <a:lt1>
          <a:srgbClr val="FFFFFF"/>
        </a:lt1>
        <a:dk2>
          <a:srgbClr val="0A2779"/>
        </a:dk2>
        <a:lt2>
          <a:srgbClr val="566880"/>
        </a:lt2>
        <a:accent1>
          <a:srgbClr val="44BABE"/>
        </a:accent1>
        <a:accent2>
          <a:srgbClr val="005194"/>
        </a:accent2>
        <a:accent3>
          <a:srgbClr val="FFFFFF"/>
        </a:accent3>
        <a:accent4>
          <a:srgbClr val="001052"/>
        </a:accent4>
        <a:accent5>
          <a:srgbClr val="B0D9DB"/>
        </a:accent5>
        <a:accent6>
          <a:srgbClr val="004986"/>
        </a:accent6>
        <a:hlink>
          <a:srgbClr val="70DDEA"/>
        </a:hlink>
        <a:folHlink>
          <a:srgbClr val="00A7B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7166</TotalTime>
  <Words>2959</Words>
  <Application>Microsoft Macintosh PowerPoint</Application>
  <PresentationFormat>On-screen Show (4:3)</PresentationFormat>
  <Paragraphs>446</Paragraphs>
  <Slides>61</Slides>
  <Notes>39</Notes>
  <HiddenSlides>0</HiddenSlides>
  <MMClips>0</MMClips>
  <ScaleCrop>false</ScaleCrop>
  <HeadingPairs>
    <vt:vector size="8" baseType="variant">
      <vt:variant>
        <vt:lpstr>Fonts Used</vt:lpstr>
      </vt:variant>
      <vt:variant>
        <vt:i4>11</vt:i4>
      </vt:variant>
      <vt:variant>
        <vt:lpstr>Design Template</vt:lpstr>
      </vt:variant>
      <vt:variant>
        <vt:i4>1</vt:i4>
      </vt:variant>
      <vt:variant>
        <vt:lpstr>Embedded OLE Servers</vt:lpstr>
      </vt:variant>
      <vt:variant>
        <vt:i4>4</vt:i4>
      </vt:variant>
      <vt:variant>
        <vt:lpstr>Slide Titles</vt:lpstr>
      </vt:variant>
      <vt:variant>
        <vt:i4>61</vt:i4>
      </vt:variant>
    </vt:vector>
  </HeadingPairs>
  <TitlesOfParts>
    <vt:vector size="77" baseType="lpstr">
      <vt:lpstr>Arial</vt:lpstr>
      <vt:lpstr>ＭＳ Ｐゴシック</vt:lpstr>
      <vt:lpstr>Lucida Grande</vt:lpstr>
      <vt:lpstr>Wingdings</vt:lpstr>
      <vt:lpstr>Helvetica</vt:lpstr>
      <vt:lpstr>Osaka</vt:lpstr>
      <vt:lpstr>Gill Sans</vt:lpstr>
      <vt:lpstr>ヒラギノ角ゴ ProN W3</vt:lpstr>
      <vt:lpstr>Times New Roman</vt:lpstr>
      <vt:lpstr>Symbol</vt:lpstr>
      <vt:lpstr>SimSun</vt:lpstr>
      <vt:lpstr>Default Design</vt:lpstr>
      <vt:lpstr>Microsoft Equation</vt:lpstr>
      <vt:lpstr>Microsoft Excel Chart</vt:lpstr>
      <vt:lpstr>Microsoft Word Document</vt:lpstr>
      <vt:lpstr>Microsoft Word 97 - 2004 Document</vt:lpstr>
      <vt:lpstr>Evolution of Proteins 2: Proteins 7350   Pollock_ProteinEvol6.ppt</vt:lpstr>
      <vt:lpstr>Overview</vt:lpstr>
      <vt:lpstr>Evolution of Proteins</vt:lpstr>
      <vt:lpstr>Slide 4</vt:lpstr>
      <vt:lpstr>Slide 5</vt:lpstr>
      <vt:lpstr>Oxidative Phosphorylation</vt:lpstr>
      <vt:lpstr>Molecular Evolution Structure, Function &amp; Rates</vt:lpstr>
      <vt:lpstr>Positive Selection in Snake Mitochondria</vt:lpstr>
      <vt:lpstr>Slide 9</vt:lpstr>
      <vt:lpstr>Excess Replacements in COI</vt:lpstr>
      <vt:lpstr>Slide 11</vt:lpstr>
      <vt:lpstr>Duplicate Control Regions (CR) in Most Snake mtDNA  Origin of genome replication and bidirectional transcription initiation </vt:lpstr>
      <vt:lpstr>Typical Mitochondrial Genome Replication (single control region)</vt:lpstr>
      <vt:lpstr>Accelerated Evolution Early in Snake Evolution at Conserved Sites and Genome-wide</vt:lpstr>
      <vt:lpstr>Predicted Function of Channels</vt:lpstr>
      <vt:lpstr>COI Functional Regions</vt:lpstr>
      <vt:lpstr>Unique Sites</vt:lpstr>
      <vt:lpstr>Unique Residue Clusters</vt:lpstr>
      <vt:lpstr>Coevolution is Usually Distributed</vt:lpstr>
      <vt:lpstr>Coevolution in COI  Physically paired unique substitutions</vt:lpstr>
      <vt:lpstr>Channel D (Direct Coupling) Loss of Polarity, then Recovery?</vt:lpstr>
      <vt:lpstr>Channel D (Direct Coupling) Convergence and Reversion</vt:lpstr>
      <vt:lpstr>Channel D (Direct Coupling) Repeated Convergence (and a reversion)</vt:lpstr>
      <vt:lpstr>Channel D in Rhineura a distantly-related legless tubular squamate</vt:lpstr>
      <vt:lpstr>Channel H: Exclusive Pumping, Indirect Coupling Controversial function is shut down</vt:lpstr>
      <vt:lpstr>Controversy over channel H</vt:lpstr>
      <vt:lpstr>Channel K: Proton Delivery to Reaction Center Not shut down; increase in positive charge at entrance</vt:lpstr>
      <vt:lpstr>Channel K in Rhineura Not shut down; increase in positive charge at entrance</vt:lpstr>
      <vt:lpstr>Snakes a Model for Extreme Adaptation Metabolism – Physiology - Venom</vt:lpstr>
      <vt:lpstr>Snakes a Model for Extreme Adaptation Metabolism – Physiology - Venom</vt:lpstr>
      <vt:lpstr>Snakes a Model for Extreme Adaptation Metabolism – Physiology - Venom</vt:lpstr>
      <vt:lpstr>Massive Multi-Protein Adaptation</vt:lpstr>
      <vt:lpstr>Snakes a Model for Extreme Adaptation Metabolism – Physiology - Venom</vt:lpstr>
      <vt:lpstr>Slide 34</vt:lpstr>
      <vt:lpstr>Snake / Lizard Phylogeny</vt:lpstr>
      <vt:lpstr>Excess Convergence in Mitochondrial Proteins</vt:lpstr>
      <vt:lpstr>Fast Sites Converge a Little Bit Predicted by Neutral Convergence</vt:lpstr>
      <vt:lpstr>Converged Sites Evolved Slowly Consistent with Adaptive Convergence</vt:lpstr>
      <vt:lpstr>Slide 39</vt:lpstr>
      <vt:lpstr>Ruggedness, Dimensionality, and Changing Landscapes</vt:lpstr>
      <vt:lpstr>PLEX: Context-dependent evolutionary genomics in a practical time frame </vt:lpstr>
      <vt:lpstr>Slide 42</vt:lpstr>
      <vt:lpstr>Time Complexity of Integrated Likelihood Calculations on a Phylogeny</vt:lpstr>
      <vt:lpstr>Time Complexity of Integrated Likelihood Calculations on a Phylogeny (N states, b branches between nodes, s sites)</vt:lpstr>
      <vt:lpstr>Slide 45</vt:lpstr>
      <vt:lpstr>Likelihood Analysis at the Speed of Parsimony</vt:lpstr>
      <vt:lpstr>Slide 47</vt:lpstr>
      <vt:lpstr>Posterior Parameter Distributions GTR, mammalian cyt-b</vt:lpstr>
      <vt:lpstr>Evaluating Changes in Rate and Branch Length</vt:lpstr>
      <vt:lpstr>Thermodynamic Integration</vt:lpstr>
      <vt:lpstr>Slide 51</vt:lpstr>
      <vt:lpstr>Mutual information methods are misled by:</vt:lpstr>
      <vt:lpstr>Phylogenetically-integrated MI (pMI)</vt:lpstr>
      <vt:lpstr>Work in Progress</vt:lpstr>
      <vt:lpstr>Summary</vt:lpstr>
      <vt:lpstr>TF binding modifications</vt:lpstr>
      <vt:lpstr>TF binding modifications</vt:lpstr>
      <vt:lpstr>TF binding modifications</vt:lpstr>
      <vt:lpstr>Slide 59</vt:lpstr>
      <vt:lpstr>Adaptation, Coevolution and Convergence</vt:lpstr>
      <vt:lpstr>Slide 61</vt:lpstr>
    </vt:vector>
  </TitlesOfParts>
  <Company>UCHSC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hunter</dc:creator>
  <cp:lastModifiedBy>David Pollock</cp:lastModifiedBy>
  <cp:revision>285</cp:revision>
  <dcterms:created xsi:type="dcterms:W3CDTF">2011-04-12T19:21:23Z</dcterms:created>
  <dcterms:modified xsi:type="dcterms:W3CDTF">2011-04-12T19:23:36Z</dcterms:modified>
</cp:coreProperties>
</file>